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3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29"/>
    <p:restoredTop sz="94586"/>
  </p:normalViewPr>
  <p:slideViewPr>
    <p:cSldViewPr snapToGrid="0" snapToObjects="1">
      <p:cViewPr varScale="1">
        <p:scale>
          <a:sx n="115" d="100"/>
          <a:sy n="115" d="100"/>
        </p:scale>
        <p:origin x="28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1685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505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749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418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0297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661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56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146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4050791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8/15/2023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281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1">
              <a:lumMod val="50000"/>
              <a:lumOff val="5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39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09338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rossmont.edu/student-support/accessibility-resource-center/index.php" TargetMode="External"/><Relationship Id="rId2" Type="http://schemas.openxmlformats.org/officeDocument/2006/relationships/hyperlink" Target="mailto:grossmont.arc@gcccd.edu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F5306A9-A891-1C4F-A8A2-5B100C2FA4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8203" y="149576"/>
            <a:ext cx="7452748" cy="6559981"/>
          </a:xfrm>
        </p:spPr>
        <p:txBody>
          <a:bodyPr>
            <a:normAutofit fontScale="77500" lnSpcReduction="20000"/>
          </a:bodyPr>
          <a:lstStyle/>
          <a:p>
            <a:pPr lvl="0" algn="ctr">
              <a:lnSpc>
                <a:spcPct val="115000"/>
              </a:lnSpc>
              <a:spcBef>
                <a:spcPts val="700"/>
              </a:spcBef>
              <a:buSzPts val="1600"/>
            </a:pPr>
            <a:r>
              <a:rPr lang="en-US" sz="2200" dirty="0">
                <a:sym typeface="Roboto"/>
              </a:rPr>
              <a:t>The Accessibility Resource Center (A.R.C.) is the student disability support office at Grossmont College providing access to education for students with disabilities.</a:t>
            </a:r>
          </a:p>
          <a:p>
            <a:pPr lvl="0">
              <a:lnSpc>
                <a:spcPct val="115000"/>
              </a:lnSpc>
              <a:spcBef>
                <a:spcPts val="700"/>
              </a:spcBef>
              <a:buSzPts val="1600"/>
              <a:buFont typeface="Wingdings" panose="05000000000000000000" pitchFamily="2" charset="2"/>
              <a:buChar char="Ø"/>
            </a:pPr>
            <a:r>
              <a:rPr lang="en-US" dirty="0" smtClean="0"/>
              <a:t>Accommodations </a:t>
            </a:r>
            <a:r>
              <a:rPr lang="en-US" dirty="0"/>
              <a:t>and support services are available for your college classes. </a:t>
            </a:r>
            <a:endParaRPr lang="en-US" dirty="0" smtClean="0"/>
          </a:p>
          <a:p>
            <a:pPr lvl="1">
              <a:lnSpc>
                <a:spcPct val="115000"/>
              </a:lnSpc>
              <a:spcBef>
                <a:spcPts val="700"/>
              </a:spcBef>
              <a:buSzPts val="1600"/>
              <a:buFont typeface="Wingdings" panose="05000000000000000000" pitchFamily="2" charset="2"/>
              <a:buChar char="§"/>
            </a:pPr>
            <a:r>
              <a:rPr lang="en-US" dirty="0" smtClean="0"/>
              <a:t>Classroom accommodations</a:t>
            </a:r>
          </a:p>
          <a:p>
            <a:pPr lvl="1">
              <a:lnSpc>
                <a:spcPct val="115000"/>
              </a:lnSpc>
              <a:spcBef>
                <a:spcPts val="700"/>
              </a:spcBef>
              <a:buSzPts val="1600"/>
              <a:buFont typeface="Wingdings" panose="05000000000000000000" pitchFamily="2" charset="2"/>
              <a:buChar char="§"/>
            </a:pPr>
            <a:r>
              <a:rPr lang="en-US" dirty="0" smtClean="0"/>
              <a:t>Testing accommodations</a:t>
            </a:r>
          </a:p>
          <a:p>
            <a:pPr lvl="1">
              <a:lnSpc>
                <a:spcPct val="115000"/>
              </a:lnSpc>
              <a:spcBef>
                <a:spcPts val="700"/>
              </a:spcBef>
              <a:buSzPts val="1600"/>
              <a:buFont typeface="Wingdings" panose="05000000000000000000" pitchFamily="2" charset="2"/>
              <a:buChar char="§"/>
            </a:pPr>
            <a:r>
              <a:rPr lang="en-US" dirty="0" smtClean="0"/>
              <a:t>Alternate Media/Audiobooks and Assistive Technology</a:t>
            </a:r>
          </a:p>
          <a:p>
            <a:pPr lvl="1">
              <a:lnSpc>
                <a:spcPct val="115000"/>
              </a:lnSpc>
              <a:spcBef>
                <a:spcPts val="700"/>
              </a:spcBef>
              <a:buSzPts val="1600"/>
              <a:buFont typeface="Wingdings" panose="05000000000000000000" pitchFamily="2" charset="2"/>
              <a:buChar char="§"/>
            </a:pPr>
            <a:r>
              <a:rPr lang="en-US" dirty="0" smtClean="0"/>
              <a:t>ASL Interpreters, Real-Time Captioning services, and Assistive Listening Devices</a:t>
            </a:r>
          </a:p>
          <a:p>
            <a:pPr lvl="1">
              <a:lnSpc>
                <a:spcPct val="115000"/>
              </a:lnSpc>
              <a:spcBef>
                <a:spcPts val="700"/>
              </a:spcBef>
              <a:buSzPts val="1600"/>
              <a:buFont typeface="Wingdings" panose="05000000000000000000" pitchFamily="2" charset="2"/>
              <a:buChar char="§"/>
            </a:pPr>
            <a:r>
              <a:rPr lang="en-US" dirty="0" smtClean="0"/>
              <a:t>Individualized academic, career, personal counseling</a:t>
            </a:r>
          </a:p>
          <a:p>
            <a:pPr lvl="1">
              <a:lnSpc>
                <a:spcPct val="115000"/>
              </a:lnSpc>
              <a:spcBef>
                <a:spcPts val="700"/>
              </a:spcBef>
              <a:buSzPts val="1600"/>
              <a:buFont typeface="Wingdings" panose="05000000000000000000" pitchFamily="2" charset="2"/>
              <a:buChar char="§"/>
            </a:pPr>
            <a:r>
              <a:rPr lang="en-US" dirty="0" smtClean="0"/>
              <a:t>Disability management and support</a:t>
            </a:r>
          </a:p>
          <a:p>
            <a:pPr lvl="1">
              <a:lnSpc>
                <a:spcPct val="115000"/>
              </a:lnSpc>
              <a:spcBef>
                <a:spcPts val="700"/>
              </a:spcBef>
              <a:buSzPts val="1600"/>
              <a:buFont typeface="Wingdings" panose="05000000000000000000" pitchFamily="2" charset="2"/>
              <a:buChar char="§"/>
            </a:pPr>
            <a:r>
              <a:rPr lang="en-US" dirty="0" smtClean="0"/>
              <a:t>Supplemental instruction (i.e. developmental writing, study skills courses)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All </a:t>
            </a:r>
            <a:r>
              <a:rPr lang="en-US" dirty="0"/>
              <a:t>services are </a:t>
            </a:r>
            <a:r>
              <a:rPr lang="en-US" i="1" dirty="0"/>
              <a:t>voluntary</a:t>
            </a:r>
            <a:r>
              <a:rPr lang="en-US" dirty="0"/>
              <a:t> and </a:t>
            </a:r>
            <a:r>
              <a:rPr lang="en-US" i="1" dirty="0"/>
              <a:t>confidential</a:t>
            </a:r>
            <a:r>
              <a:rPr lang="en-US" dirty="0"/>
              <a:t>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Grossmont College students with disabilities may be eligible.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To </a:t>
            </a:r>
            <a:r>
              <a:rPr lang="en-US" dirty="0"/>
              <a:t>get started</a:t>
            </a:r>
            <a:r>
              <a:rPr lang="en-US" dirty="0" smtClean="0"/>
              <a:t>:</a:t>
            </a:r>
          </a:p>
          <a:p>
            <a:pPr marL="749808" lvl="1" indent="-457200">
              <a:buFont typeface="+mj-lt"/>
              <a:buAutoNum type="arabicPeriod"/>
            </a:pPr>
            <a:r>
              <a:rPr lang="en-US" dirty="0" smtClean="0"/>
              <a:t>Apply </a:t>
            </a:r>
            <a:r>
              <a:rPr lang="en-US" dirty="0"/>
              <a:t>to the A.R.C</a:t>
            </a:r>
            <a:r>
              <a:rPr lang="en-US" dirty="0" smtClean="0"/>
              <a:t>. online. Go to grossmont.edu/arc and click on “Apply to the A.R.C.”</a:t>
            </a:r>
          </a:p>
          <a:p>
            <a:pPr marL="749808" lvl="1" indent="-457200">
              <a:buFont typeface="+mj-lt"/>
              <a:buAutoNum type="arabicPeriod"/>
            </a:pPr>
            <a:endParaRPr lang="en-US" dirty="0" smtClean="0">
              <a:sym typeface="Calibri"/>
            </a:endParaRPr>
          </a:p>
          <a:p>
            <a:pPr marL="749808" lvl="1" indent="-457200">
              <a:buFont typeface="+mj-lt"/>
              <a:buAutoNum type="arabicPeriod"/>
            </a:pPr>
            <a:r>
              <a:rPr lang="en-US" dirty="0" smtClean="0">
                <a:sym typeface="Calibri"/>
              </a:rPr>
              <a:t>Complete your intake appointment with an A.R.C. Counselor/Specialist. Get your accommodations approved and receive your Authorized Academic Accommodations letter.</a:t>
            </a:r>
          </a:p>
          <a:p>
            <a:pPr marL="749808" lvl="1" indent="-457200">
              <a:buFont typeface="+mj-lt"/>
              <a:buAutoNum type="arabicPeriod"/>
            </a:pPr>
            <a:endParaRPr lang="en-US" dirty="0" smtClean="0">
              <a:sym typeface="Calibri"/>
            </a:endParaRPr>
          </a:p>
          <a:p>
            <a:pPr marL="749808" lvl="1" indent="-457200">
              <a:buFont typeface="+mj-lt"/>
              <a:buAutoNum type="arabicPeriod"/>
            </a:pPr>
            <a:r>
              <a:rPr lang="en-US" dirty="0">
                <a:sym typeface="Calibri"/>
              </a:rPr>
              <a:t>Activate accommodations every semester. This is only necessary for certain accommodations that require A.R.C. coordination. Go to grossmont.edu/arc and click on “Activate Accommodations". Dialogue with instructors regarding accommodations; show/provide an accommodations letter.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E1DDA76-174C-1146-9371-AB40E724A4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2123" y="2344262"/>
            <a:ext cx="3534212" cy="2477120"/>
          </a:xfrm>
        </p:spPr>
        <p:txBody>
          <a:bodyPr>
            <a:noAutofit/>
          </a:bodyPr>
          <a:lstStyle/>
          <a:p>
            <a:pPr algn="ctr"/>
            <a:r>
              <a:rPr lang="en" sz="1800" dirty="0" smtClean="0">
                <a:ea typeface="Calibri"/>
                <a:cs typeface="Calibri"/>
                <a:sym typeface="Calibri"/>
              </a:rPr>
              <a:t>Location: Building </a:t>
            </a:r>
            <a:r>
              <a:rPr lang="en" sz="1800" dirty="0">
                <a:ea typeface="Calibri"/>
                <a:cs typeface="Calibri"/>
                <a:sym typeface="Calibri"/>
              </a:rPr>
              <a:t>60, Room </a:t>
            </a:r>
            <a:r>
              <a:rPr lang="en" sz="1800" dirty="0" smtClean="0">
                <a:ea typeface="Calibri"/>
                <a:cs typeface="Calibri"/>
                <a:sym typeface="Calibri"/>
              </a:rPr>
              <a:t>120</a:t>
            </a:r>
          </a:p>
          <a:p>
            <a:pPr algn="ctr"/>
            <a:r>
              <a:rPr lang="en" sz="1800" dirty="0" smtClean="0">
                <a:ea typeface="Calibri"/>
                <a:cs typeface="Calibri"/>
                <a:sym typeface="Calibri"/>
              </a:rPr>
              <a:t>Phone</a:t>
            </a:r>
            <a:r>
              <a:rPr lang="en" sz="1800" dirty="0">
                <a:ea typeface="Calibri"/>
                <a:cs typeface="Calibri"/>
                <a:sym typeface="Calibri"/>
              </a:rPr>
              <a:t>: </a:t>
            </a:r>
            <a:r>
              <a:rPr lang="en" sz="1800" dirty="0" smtClean="0">
                <a:ea typeface="Calibri"/>
                <a:cs typeface="Calibri"/>
                <a:sym typeface="Calibri"/>
              </a:rPr>
              <a:t>619-644-7112</a:t>
            </a:r>
            <a:endParaRPr lang="en" sz="1800" dirty="0">
              <a:ea typeface="Calibri"/>
              <a:cs typeface="Calibri"/>
              <a:sym typeface="Calibri"/>
            </a:endParaRPr>
          </a:p>
          <a:p>
            <a:pPr algn="ctr"/>
            <a:r>
              <a:rPr lang="en" sz="1800" dirty="0" smtClean="0">
                <a:ea typeface="Calibri"/>
                <a:cs typeface="Calibri"/>
                <a:sym typeface="Calibri"/>
              </a:rPr>
              <a:t>Email: </a:t>
            </a:r>
            <a:r>
              <a:rPr lang="en" sz="1800" dirty="0" smtClean="0">
                <a:ea typeface="Calibri"/>
                <a:cs typeface="Calibri"/>
                <a:sym typeface="Calibri"/>
                <a:hlinkClick r:id="rId2"/>
              </a:rPr>
              <a:t>grossmont.arc@gcccd.edu</a:t>
            </a:r>
            <a:endParaRPr lang="en" sz="1800" dirty="0">
              <a:ea typeface="Calibri"/>
              <a:cs typeface="Calibri"/>
              <a:sym typeface="Calibri"/>
            </a:endParaRPr>
          </a:p>
          <a:p>
            <a:pPr algn="ctr"/>
            <a:r>
              <a:rPr lang="en" sz="1800" dirty="0" smtClean="0">
                <a:ea typeface="Calibri"/>
                <a:cs typeface="Calibri"/>
                <a:sym typeface="Calibri"/>
              </a:rPr>
              <a:t>Website: </a:t>
            </a:r>
            <a:r>
              <a:rPr lang="en" sz="1800" u="sng" dirty="0" smtClean="0">
                <a:solidFill>
                  <a:schemeClr val="hlink"/>
                </a:solidFill>
                <a:ea typeface="Calibri"/>
                <a:cs typeface="Calibri"/>
                <a:sym typeface="Calibri"/>
                <a:hlinkClick r:id="rId3"/>
              </a:rPr>
              <a:t>grossmont.edu/arc</a:t>
            </a:r>
            <a:endParaRPr lang="en" sz="1800" u="sng" dirty="0" smtClean="0">
              <a:solidFill>
                <a:schemeClr val="hlink"/>
              </a:solidFill>
              <a:ea typeface="Calibri"/>
              <a:cs typeface="Calibri"/>
              <a:sym typeface="Calibri"/>
            </a:endParaRPr>
          </a:p>
          <a:p>
            <a:pPr algn="ctr"/>
            <a:r>
              <a:rPr lang="en" sz="1400" i="1" dirty="0" smtClean="0">
                <a:solidFill>
                  <a:schemeClr val="tx1"/>
                </a:solidFill>
                <a:cs typeface="Calibri"/>
                <a:sym typeface="Calibri"/>
              </a:rPr>
              <a:t>Go online to learn more about our program, how to get started, and how to use your accommodations! </a:t>
            </a:r>
          </a:p>
        </p:txBody>
      </p:sp>
      <p:pic>
        <p:nvPicPr>
          <p:cNvPr id="7" name="Google Shape;67;p13" descr="A.R.C. in large text with Accessibilty Resource Center in the center of the C." title="Accessibility Resource Center Logo">
            <a:extLst>
              <a:ext uri="{FF2B5EF4-FFF2-40B4-BE49-F238E27FC236}">
                <a16:creationId xmlns:a16="http://schemas.microsoft.com/office/drawing/2014/main" id="{69FE7D40-FCFB-E644-8216-BFDC16909B92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43353" y="149576"/>
            <a:ext cx="3751753" cy="196185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QR code to access the A.R.C. website" title="A.R.C. Website QR Code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4464" y="4846320"/>
            <a:ext cx="1709530" cy="1709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55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E3DA18C2-75F1-4980-A5F0-165F6F71DE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10500</TotalTime>
  <Words>216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Calibri Light</vt:lpstr>
      <vt:lpstr>Roboto</vt:lpstr>
      <vt:lpstr>Wingdings</vt:lpstr>
      <vt:lpstr>Retrospect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Rosa Monzon</dc:creator>
  <cp:lastModifiedBy>Christine Ho</cp:lastModifiedBy>
  <cp:revision>39</cp:revision>
  <dcterms:created xsi:type="dcterms:W3CDTF">2020-04-08T20:45:04Z</dcterms:created>
  <dcterms:modified xsi:type="dcterms:W3CDTF">2023-08-15T17:28:40Z</dcterms:modified>
</cp:coreProperties>
</file>