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0"/>
  </p:notesMasterIdLst>
  <p:sldIdLst>
    <p:sldId id="258" r:id="rId2"/>
    <p:sldId id="259" r:id="rId3"/>
    <p:sldId id="266" r:id="rId4"/>
    <p:sldId id="260" r:id="rId5"/>
    <p:sldId id="261" r:id="rId6"/>
    <p:sldId id="262" r:id="rId7"/>
    <p:sldId id="264" r:id="rId8"/>
    <p:sldId id="265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898DBA6-6188-70B4-8E65-AB76694D1CD4}" v="58" dt="2024-02-15T22:58:47.400"/>
    <p1510:client id="{B1A6838E-7F30-4D41-B203-05C5FE65C9C1}" v="31" dt="2024-02-15T04:07:55.633"/>
    <p1510:client id="{DA2A910E-A1FA-4065-9809-EFFA4D1EA3EC}" v="2256" dt="2024-02-15T07:41:49.97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22" d="100"/>
          <a:sy n="122" d="100"/>
        </p:scale>
        <p:origin x="114" y="15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5/10/relationships/revisionInfo" Target="revisionInfo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E1007FF-48C4-AB47-B686-1A644C6523FD}" type="datetimeFigureOut">
              <a:rPr lang="en-US" smtClean="0"/>
              <a:t>2/15/2024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C8D504F-1B17-3B48-AB5D-9995E960D9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27354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E7D0C55-1ACB-4E30-90C0-7D0CD6C1E0A8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32471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E75DA6-35BB-DBAB-C02E-37AE3365B79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B9EDD2E-4CA4-301C-23D8-7FFCC5A8539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2EB62B-3307-CCE2-A66A-5F52FB8B63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4AB20E-9F8E-8347-99C7-58113933038F}" type="datetimeFigureOut">
              <a:rPr lang="en-US" smtClean="0"/>
              <a:t>2/15/2024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6428FF-D1DF-6722-00DD-552445AA8B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93FF87D-1BDF-450A-086D-74162B0FF8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92E48-1C2F-0A43-BAE8-A6E053B2ED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16808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7E9BC3-98B3-B8B1-B514-2A70850DDF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0FE7CC9-D0FA-2889-9FE4-B18C906AAA2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F6A4FE7-EAF1-DF04-F9C2-66208C697C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4AB20E-9F8E-8347-99C7-58113933038F}" type="datetimeFigureOut">
              <a:rPr lang="en-US" smtClean="0"/>
              <a:t>2/15/2024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4188E7-44E6-96AD-E926-6CBA22463D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C868362-1A99-EE00-8AAB-E053819397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92E48-1C2F-0A43-BAE8-A6E053B2ED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7710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B397E37-286B-3996-752E-8200A4DD031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8889B5E-8C2D-CCE4-C014-812406E3578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5C6184-D0BC-59D1-AFFF-741AAB1017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4AB20E-9F8E-8347-99C7-58113933038F}" type="datetimeFigureOut">
              <a:rPr lang="en-US" smtClean="0"/>
              <a:t>2/15/2024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10B543-5866-4D90-96BB-B46A2E3B53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887B633-C981-251D-FF6A-F879316FC6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92E48-1C2F-0A43-BAE8-A6E053B2ED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30072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0B2D43-F25E-02E9-D065-AD706E7D96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38BFAE-0B04-ADEB-CC57-BC0278A22B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0E617B-47B1-D1F9-2887-5C8D5E9B49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4AB20E-9F8E-8347-99C7-58113933038F}" type="datetimeFigureOut">
              <a:rPr lang="en-US" smtClean="0"/>
              <a:t>2/15/2024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695931-49A5-15F3-E88E-9F46C0E957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83020E-1089-F44D-C4AF-B7F2203BFC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92E48-1C2F-0A43-BAE8-A6E053B2ED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0694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F37897-CA2E-2B0E-F2ED-4B3FC44F08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E098E5D-CB5C-5D6F-2ED1-95FF0CD94B7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AA4BD84-9BC1-2CA1-111A-BA69E98593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4AB20E-9F8E-8347-99C7-58113933038F}" type="datetimeFigureOut">
              <a:rPr lang="en-US" smtClean="0"/>
              <a:t>2/15/2024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4DBFE1-72C2-34CC-B432-17111791F0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89F3305-D807-1253-C6A7-36AE26055F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92E48-1C2F-0A43-BAE8-A6E053B2ED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17480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9464E3-ED81-9C4A-B726-F4F13DBE87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8E6FAD-5D7E-B6D1-41EE-05818C5618C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5A4E5D2-72AE-F179-7E7A-588920EAF14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5498B11-DF43-5BA2-6CA3-CC7EF1E250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4AB20E-9F8E-8347-99C7-58113933038F}" type="datetimeFigureOut">
              <a:rPr lang="en-US" smtClean="0"/>
              <a:t>2/15/2024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74028C9-19AE-360A-751D-41D184684D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B92CDDD-6B63-3192-54A8-232DFC40BB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92E48-1C2F-0A43-BAE8-A6E053B2ED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68311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D7BB93-7642-F1BF-0DC9-03A19B0C9C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A37F381-B7CE-B684-61DE-F0F7B08EEDC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4617DC2-4FA1-28C4-FCED-959D333011C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F43A314-AAD1-3548-68B1-861DD266C18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75D065E-B04D-267C-2A85-20FE88A73E8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CBBC04F-538C-0A9B-6C68-62D2F4AFFC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4AB20E-9F8E-8347-99C7-58113933038F}" type="datetimeFigureOut">
              <a:rPr lang="en-US" smtClean="0"/>
              <a:t>2/15/2024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39A6072-C98E-997C-0989-EC25CDC11F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B08B5AF-9CC5-9FC9-06C8-B67C0C1A78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92E48-1C2F-0A43-BAE8-A6E053B2ED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80936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437740-444C-C9EA-785A-011E12BAAD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CAD1F43-5461-30FE-51D9-9B6DC36525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4AB20E-9F8E-8347-99C7-58113933038F}" type="datetimeFigureOut">
              <a:rPr lang="en-US" smtClean="0"/>
              <a:t>2/15/2024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145D572-8E29-2F78-ED7C-7BDECA3F46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9ECAE2B-F233-DE07-9F27-17EACA0EE6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92E48-1C2F-0A43-BAE8-A6E053B2ED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910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0664252-B476-3084-03AF-90B74F8611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4AB20E-9F8E-8347-99C7-58113933038F}" type="datetimeFigureOut">
              <a:rPr lang="en-US" smtClean="0"/>
              <a:t>2/15/2024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D162173-C4A5-7CDB-8CD1-FAD96F3D5C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39C8252-8281-79B1-C4C0-EF7C6C1C8F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92E48-1C2F-0A43-BAE8-A6E053B2ED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21005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7C7523-9E6D-ECDC-6982-5C3D3477B1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634627-E0BE-1A60-68B4-C26E619418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9952F92-11AE-1D66-778E-A6536CD2D94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961A99B-E269-C8C8-1FB3-1309765A79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4AB20E-9F8E-8347-99C7-58113933038F}" type="datetimeFigureOut">
              <a:rPr lang="en-US" smtClean="0"/>
              <a:t>2/15/2024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FF2E146-C956-ABF7-4DF0-FCC57A7FAE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461D60E-E042-05B2-7783-E67452F471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92E48-1C2F-0A43-BAE8-A6E053B2ED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61735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A81BDD-FE7A-C4C4-2A28-24F56CB7F5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0F62987-6BBB-C1F5-DF1D-A058A35CE31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A6BF594-CE82-B837-24E1-B01DB51C5CD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1439174-3E86-B00C-512E-2A0DC9750E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4AB20E-9F8E-8347-99C7-58113933038F}" type="datetimeFigureOut">
              <a:rPr lang="en-US" smtClean="0"/>
              <a:t>2/15/2024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587F834-F320-6386-1BC2-DC1A96191A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3F927B5-3408-5BEB-A649-EC3E0456CB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92E48-1C2F-0A43-BAE8-A6E053B2ED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96015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A83B90A-697A-B820-5415-B0A1D1C6A6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A9C017F-E603-5520-3896-6E1E4FB386F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9BF37B-75C1-F86E-0684-514B5F891A4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4AB20E-9F8E-8347-99C7-58113933038F}" type="datetimeFigureOut">
              <a:rPr lang="en-US" smtClean="0"/>
              <a:t>2/15/2024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8F94DF-FAD1-A636-8AA5-C881EB447DD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3BC630-953B-4CF0-D296-DAADD1E4171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892E48-1C2F-0A43-BAE8-A6E053B2ED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90974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gcccd-my.sharepoint.com/:x:/r/personal/cindy_emerson_gcccd_edu/_layouts/15/Doc.aspx?sourcedoc=%7BD0B3535C-B557-4456-BE51-CB539CF5DCA4%7D&amp;file=Fall%202023%20AUP%20--%20Faculty%20Staffing%20Requests_110723.xlsx&amp;action=default&amp;mobileredirect=true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gcccd-my.sharepoint.com/:x:/r/personal/brodney_fitzgerald_gcccd_edu/_layouts/15/Doc.aspx?sourcedoc=%7B87582ECA-08F7-4AA7-A409-8D1C9370A2FD%7D&amp;file=FSPC%20Position%20Rankings%20and%20Narratives.xlsx&amp;action=default&amp;mobileredirect=true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Relationship Id="rId4" Type="http://schemas.openxmlformats.org/officeDocument/2006/relationships/hyperlink" Target="file:///C:\Users\brodney.fitzgerald\OneDrive%20-%20Grossmont-Cuyamaca%20CCD\Desktop\FSPC%20info\FSPC%202023%20Rubric.pdf" TargetMode="Externa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6">
            <a:extLst>
              <a:ext uri="{FF2B5EF4-FFF2-40B4-BE49-F238E27FC236}">
                <a16:creationId xmlns:a16="http://schemas.microsoft.com/office/drawing/2014/main" id="{4707774E-8AFD-08F8-B6FF-3E2DE55149E9}"/>
              </a:ext>
            </a:extLst>
          </p:cNvPr>
          <p:cNvSpPr>
            <a:spLocks noGrp="1"/>
          </p:cNvSpPr>
          <p:nvPr/>
        </p:nvSpPr>
        <p:spPr>
          <a:xfrm>
            <a:off x="3038267" y="5267484"/>
            <a:ext cx="4572422" cy="761332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8500" b="1" kern="1200" spc="-20" baseline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00000"/>
              </a:lnSpc>
            </a:pPr>
            <a:r>
              <a:rPr lang="en-US" sz="2200">
                <a:solidFill>
                  <a:srgbClr val="006B6E"/>
                </a:solidFill>
                <a:latin typeface="Avenir Next LT Pro"/>
                <a:ea typeface="+mj-lt"/>
                <a:cs typeface="+mj-lt"/>
              </a:rPr>
              <a:t>Spring 2024 </a:t>
            </a:r>
            <a:endParaRPr lang="en-US" sz="2200">
              <a:solidFill>
                <a:srgbClr val="006B6E"/>
              </a:solidFill>
              <a:latin typeface="Avenir Next LT Pro"/>
              <a:cs typeface="Calibri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03032F8-5E33-2180-E575-4A842867004A}"/>
              </a:ext>
            </a:extLst>
          </p:cNvPr>
          <p:cNvSpPr txBox="1"/>
          <p:nvPr/>
        </p:nvSpPr>
        <p:spPr>
          <a:xfrm>
            <a:off x="3195483" y="5861468"/>
            <a:ext cx="4257990" cy="430887"/>
          </a:xfrm>
          <a:prstGeom prst="rect">
            <a:avLst/>
          </a:prstGeom>
          <a:solidFill>
            <a:srgbClr val="ED7D31"/>
          </a:solidFill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2200" b="1">
                <a:solidFill>
                  <a:schemeClr val="bg1"/>
                </a:solidFill>
                <a:latin typeface="Avenir Next LT Pro"/>
              </a:rPr>
              <a:t>Thursday, Feb 15, 2024 </a:t>
            </a:r>
            <a:r>
              <a:rPr lang="en-US" sz="2200">
                <a:solidFill>
                  <a:schemeClr val="bg1"/>
                </a:solidFill>
                <a:latin typeface="Avenir Next LT Pro"/>
              </a:rPr>
              <a:t>​</a:t>
            </a:r>
            <a:endParaRPr lang="en-US" sz="2200">
              <a:solidFill>
                <a:schemeClr val="bg1"/>
              </a:solidFill>
              <a:latin typeface="Calibri"/>
              <a:cs typeface="Calibri"/>
            </a:endParaRPr>
          </a:p>
        </p:txBody>
      </p:sp>
      <p:pic>
        <p:nvPicPr>
          <p:cNvPr id="2" name="Picture 1" descr="A logo with a lion and a triangle&#10;&#10;Description automatically generated">
            <a:extLst>
              <a:ext uri="{FF2B5EF4-FFF2-40B4-BE49-F238E27FC236}">
                <a16:creationId xmlns:a16="http://schemas.microsoft.com/office/drawing/2014/main" id="{51957556-43A6-DB80-422A-490726FADB3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75574" y="414639"/>
            <a:ext cx="1881354" cy="1049509"/>
          </a:xfrm>
          <a:prstGeom prst="rect">
            <a:avLst/>
          </a:prstGeom>
        </p:spPr>
      </p:pic>
      <p:sp>
        <p:nvSpPr>
          <p:cNvPr id="3" name="Title 6">
            <a:extLst>
              <a:ext uri="{FF2B5EF4-FFF2-40B4-BE49-F238E27FC236}">
                <a16:creationId xmlns:a16="http://schemas.microsoft.com/office/drawing/2014/main" id="{BE6612DC-4FCE-501D-D972-51E2F0B72E7E}"/>
              </a:ext>
            </a:extLst>
          </p:cNvPr>
          <p:cNvSpPr>
            <a:spLocks noGrp="1"/>
          </p:cNvSpPr>
          <p:nvPr/>
        </p:nvSpPr>
        <p:spPr>
          <a:xfrm>
            <a:off x="199709" y="1827532"/>
            <a:ext cx="10433085" cy="1908256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8500" b="1" kern="1200" spc="-20" baseline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00000"/>
              </a:lnSpc>
            </a:pPr>
            <a:r>
              <a:rPr lang="en-US" sz="2400">
                <a:solidFill>
                  <a:srgbClr val="006B6E"/>
                </a:solidFill>
                <a:latin typeface="Calibri" panose="020F0502020204030204" pitchFamily="34" charset="0"/>
                <a:ea typeface="+mj-lt"/>
                <a:cs typeface="Calibri" panose="020F0502020204030204" pitchFamily="34" charset="0"/>
              </a:rPr>
              <a:t>Faculty Staffing Prioritization Committee</a:t>
            </a:r>
          </a:p>
          <a:p>
            <a:pPr algn="ctr">
              <a:lnSpc>
                <a:spcPct val="100000"/>
              </a:lnSpc>
            </a:pPr>
            <a:r>
              <a:rPr lang="en-US" sz="2400">
                <a:solidFill>
                  <a:srgbClr val="006B6E"/>
                </a:solidFill>
                <a:latin typeface="Calibri" panose="020F0502020204030204" pitchFamily="34" charset="0"/>
                <a:ea typeface="+mj-lt"/>
                <a:cs typeface="Calibri" panose="020F0502020204030204" pitchFamily="34" charset="0"/>
              </a:rPr>
              <a:t>Presentation </a:t>
            </a:r>
          </a:p>
          <a:p>
            <a:pPr algn="ctr">
              <a:lnSpc>
                <a:spcPct val="100000"/>
              </a:lnSpc>
            </a:pPr>
            <a:r>
              <a:rPr lang="en-US" sz="2400">
                <a:solidFill>
                  <a:srgbClr val="006B6E"/>
                </a:solidFill>
                <a:latin typeface="Calibri" panose="020F0502020204030204" pitchFamily="34" charset="0"/>
                <a:ea typeface="+mj-lt"/>
                <a:cs typeface="Calibri" panose="020F0502020204030204" pitchFamily="34" charset="0"/>
              </a:rPr>
              <a:t>to</a:t>
            </a:r>
          </a:p>
          <a:p>
            <a:pPr algn="ctr">
              <a:lnSpc>
                <a:spcPct val="100000"/>
              </a:lnSpc>
            </a:pPr>
            <a:r>
              <a:rPr lang="en-US" sz="2400">
                <a:solidFill>
                  <a:srgbClr val="006B6E"/>
                </a:solidFill>
                <a:latin typeface="Calibri" panose="020F0502020204030204" pitchFamily="34" charset="0"/>
                <a:ea typeface="+mj-lt"/>
                <a:cs typeface="Calibri" panose="020F0502020204030204" pitchFamily="34" charset="0"/>
              </a:rPr>
              <a:t>Grossmont College Staffing Committee</a:t>
            </a:r>
            <a:endParaRPr lang="en-US" sz="24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0" name="Title 6">
            <a:extLst>
              <a:ext uri="{FF2B5EF4-FFF2-40B4-BE49-F238E27FC236}">
                <a16:creationId xmlns:a16="http://schemas.microsoft.com/office/drawing/2014/main" id="{13130E63-6A88-3B66-3D86-30FD78C8B35A}"/>
              </a:ext>
            </a:extLst>
          </p:cNvPr>
          <p:cNvSpPr>
            <a:spLocks noGrp="1"/>
          </p:cNvSpPr>
          <p:nvPr/>
        </p:nvSpPr>
        <p:spPr>
          <a:xfrm>
            <a:off x="109409" y="4329772"/>
            <a:ext cx="6008697" cy="343728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8500" b="1" kern="1200" spc="-20" baseline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00000"/>
              </a:lnSpc>
            </a:pPr>
            <a:r>
              <a:rPr lang="en-US" sz="2000" b="0">
                <a:solidFill>
                  <a:srgbClr val="006B6E"/>
                </a:solidFill>
                <a:latin typeface="Avenir Next LT Pro"/>
                <a:ea typeface="+mj-lt"/>
                <a:cs typeface="+mj-lt"/>
              </a:rPr>
              <a:t> </a:t>
            </a:r>
            <a:endParaRPr lang="en-US" sz="2000" b="0">
              <a:cs typeface="Calibri Light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409D304-13E1-6CFF-AE17-68B1280194B4}"/>
              </a:ext>
            </a:extLst>
          </p:cNvPr>
          <p:cNvSpPr txBox="1"/>
          <p:nvPr/>
        </p:nvSpPr>
        <p:spPr>
          <a:xfrm>
            <a:off x="3169153" y="3862496"/>
            <a:ext cx="4441536" cy="1107996"/>
          </a:xfrm>
          <a:prstGeom prst="rect">
            <a:avLst/>
          </a:prstGeom>
          <a:solidFill>
            <a:srgbClr val="ED7D31"/>
          </a:solidFill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2200" b="1" err="1">
                <a:solidFill>
                  <a:schemeClr val="bg1"/>
                </a:solidFill>
                <a:latin typeface="Avenir Next LT Pro"/>
              </a:rPr>
              <a:t>Brodney</a:t>
            </a:r>
            <a:r>
              <a:rPr lang="en-US" sz="2200" b="1">
                <a:solidFill>
                  <a:schemeClr val="bg1"/>
                </a:solidFill>
                <a:latin typeface="Avenir Next LT Pro"/>
              </a:rPr>
              <a:t> Fitzgerald </a:t>
            </a:r>
          </a:p>
          <a:p>
            <a:pPr algn="ctr"/>
            <a:r>
              <a:rPr lang="en-US" sz="2200" b="1">
                <a:solidFill>
                  <a:schemeClr val="bg1"/>
                </a:solidFill>
                <a:latin typeface="Avenir Next LT Pro"/>
              </a:rPr>
              <a:t>&amp; </a:t>
            </a:r>
          </a:p>
          <a:p>
            <a:pPr algn="ctr"/>
            <a:r>
              <a:rPr lang="en-US" sz="2200" b="1">
                <a:solidFill>
                  <a:schemeClr val="bg1"/>
                </a:solidFill>
                <a:latin typeface="Avenir Next LT Pro"/>
              </a:rPr>
              <a:t>Agustin Albarran </a:t>
            </a:r>
          </a:p>
        </p:txBody>
      </p:sp>
    </p:spTree>
    <p:extLst>
      <p:ext uri="{BB962C8B-B14F-4D97-AF65-F5344CB8AC3E}">
        <p14:creationId xmlns:p14="http://schemas.microsoft.com/office/powerpoint/2010/main" val="12636482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D794B1-DB8F-8C16-099F-C4DF33A184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 descr="A logo with a lion and a triangle&#10;&#10;Description automatically generated">
            <a:extLst>
              <a:ext uri="{FF2B5EF4-FFF2-40B4-BE49-F238E27FC236}">
                <a16:creationId xmlns:a16="http://schemas.microsoft.com/office/drawing/2014/main" id="{76FBEC58-0246-AAA7-EF75-13225A31731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55323" y="365125"/>
            <a:ext cx="1881354" cy="1049509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A1C5ACBF-224F-B803-47EE-F4B109F1B4B2}"/>
              </a:ext>
            </a:extLst>
          </p:cNvPr>
          <p:cNvSpPr txBox="1"/>
          <p:nvPr/>
        </p:nvSpPr>
        <p:spPr>
          <a:xfrm>
            <a:off x="1144438" y="2276336"/>
            <a:ext cx="9903123" cy="4216539"/>
          </a:xfrm>
          <a:prstGeom prst="rect">
            <a:avLst/>
          </a:prstGeom>
          <a:solidFill>
            <a:srgbClr val="ED7D31"/>
          </a:solidFill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2800" b="1">
                <a:solidFill>
                  <a:schemeClr val="bg1"/>
                </a:solidFill>
                <a:latin typeface="Avenir Next LT Pro"/>
              </a:rPr>
              <a:t>Committee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2800" b="1">
                <a:solidFill>
                  <a:schemeClr val="bg1"/>
                </a:solidFill>
                <a:latin typeface="Avenir Next LT Pro"/>
              </a:rPr>
              <a:t>Javier Ayala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2800" b="1">
                <a:solidFill>
                  <a:schemeClr val="bg1"/>
                </a:solidFill>
                <a:latin typeface="Avenir Next LT Pro"/>
              </a:rPr>
              <a:t>Lara Braff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2800" b="1">
                <a:solidFill>
                  <a:schemeClr val="bg1"/>
                </a:solidFill>
                <a:latin typeface="Avenir Next LT Pro"/>
              </a:rPr>
              <a:t>Joel Castellaw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2800" b="1">
                <a:solidFill>
                  <a:schemeClr val="bg1"/>
                </a:solidFill>
                <a:latin typeface="Avenir Next LT Pro"/>
              </a:rPr>
              <a:t>Vanessa Fountain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2800" b="1">
                <a:solidFill>
                  <a:schemeClr val="bg1"/>
                </a:solidFill>
                <a:latin typeface="Avenir Next LT Pro"/>
              </a:rPr>
              <a:t>Jessica Silva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2800" b="1">
                <a:solidFill>
                  <a:schemeClr val="bg1"/>
                </a:solidFill>
                <a:latin typeface="Avenir Next LT Pro"/>
              </a:rPr>
              <a:t>Scott </a:t>
            </a:r>
            <a:r>
              <a:rPr lang="en-US" sz="2800" b="1" err="1">
                <a:solidFill>
                  <a:schemeClr val="bg1"/>
                </a:solidFill>
                <a:latin typeface="Avenir Next LT Pro"/>
              </a:rPr>
              <a:t>Therkalson</a:t>
            </a:r>
            <a:endParaRPr lang="en-US" sz="2800" b="1">
              <a:solidFill>
                <a:schemeClr val="bg1"/>
              </a:solidFill>
              <a:latin typeface="Avenir Next LT Pro"/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2800" b="1">
                <a:solidFill>
                  <a:schemeClr val="bg1"/>
                </a:solidFill>
                <a:latin typeface="Avenir Next LT Pro"/>
              </a:rPr>
              <a:t>Stefanie Beason (Admin Support)</a:t>
            </a:r>
          </a:p>
          <a:p>
            <a:pPr marL="571500" indent="-571500" algn="ctr">
              <a:buFont typeface="Arial" panose="020B0604020202020204" pitchFamily="34" charset="0"/>
              <a:buChar char="•"/>
            </a:pPr>
            <a:endParaRPr lang="en-US" sz="3600" b="1">
              <a:solidFill>
                <a:schemeClr val="bg1"/>
              </a:solidFill>
              <a:latin typeface="Avenir Next LT Pro"/>
            </a:endParaRPr>
          </a:p>
        </p:txBody>
      </p:sp>
    </p:spTree>
    <p:extLst>
      <p:ext uri="{BB962C8B-B14F-4D97-AF65-F5344CB8AC3E}">
        <p14:creationId xmlns:p14="http://schemas.microsoft.com/office/powerpoint/2010/main" val="34099610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ADA9F1-0576-F17E-33EC-B6A34CA8DC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D4A3EDB-51DF-DCCF-7700-4EC07324055B}"/>
              </a:ext>
            </a:extLst>
          </p:cNvPr>
          <p:cNvSpPr txBox="1"/>
          <p:nvPr/>
        </p:nvSpPr>
        <p:spPr>
          <a:xfrm>
            <a:off x="2967318" y="1824127"/>
            <a:ext cx="6077594" cy="646331"/>
          </a:xfrm>
          <a:prstGeom prst="rect">
            <a:avLst/>
          </a:prstGeom>
          <a:solidFill>
            <a:srgbClr val="ED7D31"/>
          </a:solidFill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3600" b="1">
                <a:solidFill>
                  <a:schemeClr val="bg1"/>
                </a:solidFill>
                <a:latin typeface="Avenir Next LT Pro"/>
              </a:rPr>
              <a:t>Old Process &amp; Timeline</a:t>
            </a:r>
          </a:p>
        </p:txBody>
      </p:sp>
      <p:pic>
        <p:nvPicPr>
          <p:cNvPr id="4" name="Picture 3" descr="A logo with a lion and a triangle&#10;&#10;Description automatically generated">
            <a:extLst>
              <a:ext uri="{FF2B5EF4-FFF2-40B4-BE49-F238E27FC236}">
                <a16:creationId xmlns:a16="http://schemas.microsoft.com/office/drawing/2014/main" id="{93E1FD72-A8CB-4076-FD88-D29AC695045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55323" y="365125"/>
            <a:ext cx="1881354" cy="1049509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B52FB23E-190E-D891-B4E7-516B65D743EA}"/>
              </a:ext>
            </a:extLst>
          </p:cNvPr>
          <p:cNvSpPr txBox="1"/>
          <p:nvPr/>
        </p:nvSpPr>
        <p:spPr>
          <a:xfrm>
            <a:off x="500103" y="2709262"/>
            <a:ext cx="11004815" cy="3108543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sz="2800">
                <a:ea typeface="Calibri" panose="020F0502020204030204"/>
                <a:cs typeface="Calibri" panose="020F0502020204030204"/>
              </a:rPr>
              <a:t>Faculty sent in staffing requests to their dean i.e. "raise your hand"</a:t>
            </a:r>
          </a:p>
          <a:p>
            <a:pPr marL="285750" indent="-285750">
              <a:buFont typeface="Arial"/>
              <a:buChar char="•"/>
            </a:pPr>
            <a:r>
              <a:rPr lang="en-US" sz="2800">
                <a:ea typeface="Calibri" panose="020F0502020204030204"/>
                <a:cs typeface="Calibri" panose="020F0502020204030204"/>
              </a:rPr>
              <a:t>Faculty sent FSPC application and CPIE data to submit by early October</a:t>
            </a:r>
          </a:p>
          <a:p>
            <a:pPr marL="285750" indent="-285750">
              <a:buFont typeface="Arial"/>
              <a:buChar char="•"/>
            </a:pPr>
            <a:r>
              <a:rPr lang="en-US" sz="2800">
                <a:ea typeface="Calibri" panose="020F0502020204030204"/>
                <a:cs typeface="Calibri" panose="020F0502020204030204"/>
              </a:rPr>
              <a:t>FSPC viewed applications and ranked positions using a rubric and presentation information in November</a:t>
            </a:r>
          </a:p>
          <a:p>
            <a:pPr marL="285750" indent="-285750">
              <a:buFont typeface="Arial"/>
              <a:buChar char="•"/>
            </a:pPr>
            <a:r>
              <a:rPr lang="en-US" sz="2800">
                <a:ea typeface="Calibri" panose="020F0502020204030204"/>
                <a:cs typeface="Calibri" panose="020F0502020204030204"/>
              </a:rPr>
              <a:t>Present list to the Staffing Committee and College Council at end of Fall semester</a:t>
            </a:r>
          </a:p>
          <a:p>
            <a:pPr marL="285750" indent="-285750">
              <a:buFont typeface="Arial"/>
              <a:buChar char="•"/>
            </a:pPr>
            <a:endParaRPr lang="en-US" sz="2800">
              <a:ea typeface="Calibri" panose="020F0502020204030204"/>
              <a:cs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31902016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D794B1-DB8F-8C16-099F-C4DF33A184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 descr="A logo with a lion and a triangle&#10;&#10;Description automatically generated">
            <a:extLst>
              <a:ext uri="{FF2B5EF4-FFF2-40B4-BE49-F238E27FC236}">
                <a16:creationId xmlns:a16="http://schemas.microsoft.com/office/drawing/2014/main" id="{76FBEC58-0246-AAA7-EF75-13225A31731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55323" y="365125"/>
            <a:ext cx="1881354" cy="1049509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1A88F91C-707A-6628-F7C1-E5469C739CF6}"/>
              </a:ext>
            </a:extLst>
          </p:cNvPr>
          <p:cNvSpPr txBox="1"/>
          <p:nvPr/>
        </p:nvSpPr>
        <p:spPr>
          <a:xfrm>
            <a:off x="3873676" y="1861424"/>
            <a:ext cx="4441536" cy="646331"/>
          </a:xfrm>
          <a:prstGeom prst="rect">
            <a:avLst/>
          </a:prstGeom>
          <a:solidFill>
            <a:srgbClr val="ED7D31"/>
          </a:solidFill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3600" b="1">
                <a:solidFill>
                  <a:schemeClr val="bg1"/>
                </a:solidFill>
                <a:latin typeface="Avenir Next LT Pro"/>
              </a:rPr>
              <a:t>New Process 2024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4E9458C-B75C-B1E0-97E5-626E91876B7C}"/>
              </a:ext>
            </a:extLst>
          </p:cNvPr>
          <p:cNvSpPr txBox="1"/>
          <p:nvPr/>
        </p:nvSpPr>
        <p:spPr>
          <a:xfrm>
            <a:off x="3403029" y="5605183"/>
            <a:ext cx="538435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>
                <a:hlinkClick r:id="rId3"/>
              </a:rPr>
              <a:t>FA’23 AUP Faculty Staffing Requests</a:t>
            </a:r>
            <a:endParaRPr lang="en-US" sz="280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5A1AC73-FB34-FC6B-98AB-6DA26B672AE9}"/>
              </a:ext>
            </a:extLst>
          </p:cNvPr>
          <p:cNvSpPr txBox="1"/>
          <p:nvPr/>
        </p:nvSpPr>
        <p:spPr>
          <a:xfrm>
            <a:off x="597433" y="2841491"/>
            <a:ext cx="11236937" cy="2677656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sz="2800">
                <a:ea typeface="Calibri" panose="020F0502020204030204"/>
                <a:cs typeface="Calibri" panose="020F0502020204030204"/>
              </a:rPr>
              <a:t>Faculty filled out AUP and Resource Requests in Nuventive (no FSPC application)</a:t>
            </a:r>
          </a:p>
          <a:p>
            <a:pPr marL="285750" indent="-285750">
              <a:buFont typeface="Arial"/>
              <a:buChar char="•"/>
            </a:pPr>
            <a:r>
              <a:rPr lang="en-US" sz="2800">
                <a:ea typeface="Calibri" panose="020F0502020204030204"/>
                <a:cs typeface="Calibri" panose="020F0502020204030204"/>
              </a:rPr>
              <a:t>CPIE sent Faculty Staffing Requests to FSPC in early November</a:t>
            </a:r>
          </a:p>
          <a:p>
            <a:pPr marL="285750" indent="-285750">
              <a:buFont typeface="Arial"/>
              <a:buChar char="•"/>
            </a:pPr>
            <a:r>
              <a:rPr lang="en-US" sz="2800">
                <a:ea typeface="Calibri" panose="020F0502020204030204"/>
                <a:cs typeface="Calibri" panose="020F0502020204030204"/>
              </a:rPr>
              <a:t>FSPC conducted initial rankings based on updated rubric</a:t>
            </a:r>
          </a:p>
          <a:p>
            <a:pPr marL="285750" indent="-285750">
              <a:buFont typeface="Arial"/>
              <a:buChar char="•"/>
            </a:pPr>
            <a:r>
              <a:rPr lang="en-US" sz="2800">
                <a:ea typeface="Calibri" panose="020F0502020204030204"/>
                <a:cs typeface="Calibri" panose="020F0502020204030204"/>
              </a:rPr>
              <a:t>Faculty Presentations and Final Ranking Session – December 8th</a:t>
            </a:r>
          </a:p>
          <a:p>
            <a:endParaRPr lang="en-US" sz="2800">
              <a:ea typeface="Calibri" panose="020F0502020204030204"/>
              <a:cs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38447820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D794B1-DB8F-8C16-099F-C4DF33A184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 descr="A logo with a lion and a triangle&#10;&#10;Description automatically generated">
            <a:extLst>
              <a:ext uri="{FF2B5EF4-FFF2-40B4-BE49-F238E27FC236}">
                <a16:creationId xmlns:a16="http://schemas.microsoft.com/office/drawing/2014/main" id="{76FBEC58-0246-AAA7-EF75-13225A31731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55323" y="365125"/>
            <a:ext cx="1881354" cy="1049509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1A88F91C-707A-6628-F7C1-E5469C739CF6}"/>
              </a:ext>
            </a:extLst>
          </p:cNvPr>
          <p:cNvSpPr txBox="1"/>
          <p:nvPr/>
        </p:nvSpPr>
        <p:spPr>
          <a:xfrm>
            <a:off x="3302176" y="2208806"/>
            <a:ext cx="5584536" cy="646331"/>
          </a:xfrm>
          <a:prstGeom prst="rect">
            <a:avLst/>
          </a:prstGeom>
          <a:solidFill>
            <a:srgbClr val="ED7D31"/>
          </a:solidFill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3600" b="1">
                <a:solidFill>
                  <a:schemeClr val="bg1"/>
                </a:solidFill>
                <a:latin typeface="Avenir Next LT Pro"/>
              </a:rPr>
              <a:t>Process Challenges</a:t>
            </a:r>
            <a:endParaRPr lang="en-US">
              <a:solidFill>
                <a:schemeClr val="bg1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B7CAA80-4C81-12C8-0AB0-37EDB94BF1B7}"/>
              </a:ext>
            </a:extLst>
          </p:cNvPr>
          <p:cNvSpPr txBox="1"/>
          <p:nvPr/>
        </p:nvSpPr>
        <p:spPr>
          <a:xfrm>
            <a:off x="1295079" y="3200719"/>
            <a:ext cx="10058400" cy="224676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>
                <a:ea typeface="Calibri" panose="020F0502020204030204"/>
                <a:cs typeface="Calibri" panose="020F0502020204030204"/>
              </a:rPr>
              <a:t>Some AUPs were not finished until the end of October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err="1">
                <a:ea typeface="Calibri" panose="020F0502020204030204"/>
                <a:cs typeface="Calibri" panose="020F0502020204030204"/>
              </a:rPr>
              <a:t>Nuventive</a:t>
            </a:r>
            <a:r>
              <a:rPr lang="en-US" sz="2800">
                <a:ea typeface="Calibri" panose="020F0502020204030204"/>
                <a:cs typeface="Calibri" panose="020F0502020204030204"/>
              </a:rPr>
              <a:t> Resource Request questions not same as application questions requiring new rubric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>
                <a:ea typeface="Calibri" panose="020F0502020204030204"/>
                <a:cs typeface="Calibri" panose="020F0502020204030204"/>
              </a:rPr>
              <a:t>CPIE data sent to FSPC later than usual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800">
              <a:ea typeface="Calibri" panose="020F0502020204030204"/>
              <a:cs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19598760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D794B1-DB8F-8C16-099F-C4DF33A184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 descr="A logo with a lion and a triangle&#10;&#10;Description automatically generated">
            <a:extLst>
              <a:ext uri="{FF2B5EF4-FFF2-40B4-BE49-F238E27FC236}">
                <a16:creationId xmlns:a16="http://schemas.microsoft.com/office/drawing/2014/main" id="{76FBEC58-0246-AAA7-EF75-13225A31731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55323" y="365125"/>
            <a:ext cx="1881354" cy="1049509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1A88F91C-707A-6628-F7C1-E5469C739CF6}"/>
              </a:ext>
            </a:extLst>
          </p:cNvPr>
          <p:cNvSpPr txBox="1"/>
          <p:nvPr/>
        </p:nvSpPr>
        <p:spPr>
          <a:xfrm>
            <a:off x="3873677" y="2107954"/>
            <a:ext cx="4441536" cy="646331"/>
          </a:xfrm>
          <a:prstGeom prst="rect">
            <a:avLst/>
          </a:prstGeom>
          <a:solidFill>
            <a:srgbClr val="ED7D31"/>
          </a:solidFill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3600" b="1">
                <a:solidFill>
                  <a:schemeClr val="bg1"/>
                </a:solidFill>
                <a:latin typeface="Avenir Next LT Pro"/>
              </a:rPr>
              <a:t>FSPC List &amp; Rubric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E3A9E31-3146-25BC-77D1-16233E0D721F}"/>
              </a:ext>
            </a:extLst>
          </p:cNvPr>
          <p:cNvSpPr txBox="1"/>
          <p:nvPr/>
        </p:nvSpPr>
        <p:spPr>
          <a:xfrm>
            <a:off x="1052701" y="3128938"/>
            <a:ext cx="2487706" cy="138499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>
                <a:hlinkClick r:id="rId3"/>
              </a:rPr>
              <a:t>Rankings</a:t>
            </a:r>
            <a:endParaRPr lang="en-US" sz="2800"/>
          </a:p>
          <a:p>
            <a:endParaRPr lang="en-US" sz="2800">
              <a:cs typeface="Calibri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800">
              <a:cs typeface="Calibri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A611C37-B002-D58B-5B83-486ED62E8496}"/>
              </a:ext>
            </a:extLst>
          </p:cNvPr>
          <p:cNvSpPr txBox="1"/>
          <p:nvPr/>
        </p:nvSpPr>
        <p:spPr>
          <a:xfrm>
            <a:off x="7092006" y="3169022"/>
            <a:ext cx="1406154" cy="800219"/>
          </a:xfrm>
          <a:prstGeom prst="rect">
            <a:avLst/>
          </a:prstGeom>
          <a:noFill/>
        </p:spPr>
        <p:txBody>
          <a:bodyPr wrap="none" lIns="91440" tIns="45720" rIns="91440" bIns="45720" rtlCol="0" anchor="t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>
                <a:hlinkClick r:id="rId4"/>
              </a:rPr>
              <a:t>Rubric</a:t>
            </a:r>
            <a:endParaRPr lang="en-US" sz="2800"/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40629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D794B1-DB8F-8C16-099F-C4DF33A184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 descr="A logo with a lion and a triangle&#10;&#10;Description automatically generated">
            <a:extLst>
              <a:ext uri="{FF2B5EF4-FFF2-40B4-BE49-F238E27FC236}">
                <a16:creationId xmlns:a16="http://schemas.microsoft.com/office/drawing/2014/main" id="{76FBEC58-0246-AAA7-EF75-13225A31731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55323" y="365125"/>
            <a:ext cx="1881354" cy="1049509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1A88F91C-707A-6628-F7C1-E5469C739CF6}"/>
              </a:ext>
            </a:extLst>
          </p:cNvPr>
          <p:cNvSpPr txBox="1"/>
          <p:nvPr/>
        </p:nvSpPr>
        <p:spPr>
          <a:xfrm>
            <a:off x="3874994" y="2029921"/>
            <a:ext cx="4441536" cy="646331"/>
          </a:xfrm>
          <a:prstGeom prst="rect">
            <a:avLst/>
          </a:prstGeom>
          <a:solidFill>
            <a:srgbClr val="ED7D31"/>
          </a:solidFill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3600" b="1">
                <a:solidFill>
                  <a:schemeClr val="bg1"/>
                </a:solidFill>
                <a:latin typeface="Avenir Next LT Pro"/>
              </a:rPr>
              <a:t>Next Steps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F4ACFE7-A0D9-5737-E028-C84B36EEE7B3}"/>
              </a:ext>
            </a:extLst>
          </p:cNvPr>
          <p:cNvSpPr txBox="1"/>
          <p:nvPr/>
        </p:nvSpPr>
        <p:spPr>
          <a:xfrm>
            <a:off x="960147" y="3019541"/>
            <a:ext cx="8951681" cy="2610843"/>
          </a:xfrm>
          <a:prstGeom prst="rect">
            <a:avLst/>
          </a:prstGeom>
          <a:noFill/>
        </p:spPr>
        <p:txBody>
          <a:bodyPr wrap="none" lIns="91440" tIns="45720" rIns="91440" bIns="45720" rtlCol="0" anchor="t">
            <a:spAutoFit/>
          </a:bodyPr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800"/>
              <a:t>College Council Presentation 2/22/2024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800"/>
              <a:t>Council of Chairs &amp; Coordinators Presentation 02/26/2024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800"/>
              <a:t>Academic Senate Presentation 03/04/2024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800">
                <a:ea typeface="Calibri" panose="020F0502020204030204"/>
                <a:cs typeface="Calibri" panose="020F0502020204030204"/>
              </a:rPr>
              <a:t>FSPC Feedback Session March 2024 - Date TBD</a:t>
            </a:r>
          </a:p>
        </p:txBody>
      </p:sp>
    </p:spTree>
    <p:extLst>
      <p:ext uri="{BB962C8B-B14F-4D97-AF65-F5344CB8AC3E}">
        <p14:creationId xmlns:p14="http://schemas.microsoft.com/office/powerpoint/2010/main" val="1127767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logo with a lion and a triangle&#10;&#10;Description automatically generated">
            <a:extLst>
              <a:ext uri="{FF2B5EF4-FFF2-40B4-BE49-F238E27FC236}">
                <a16:creationId xmlns:a16="http://schemas.microsoft.com/office/drawing/2014/main" id="{E663D426-1421-66B4-58A9-40CD1B7FFC0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96899" y="1365106"/>
            <a:ext cx="1984335" cy="1106957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227C2C18-5BA6-64FF-7B15-06B9685C7961}"/>
              </a:ext>
            </a:extLst>
          </p:cNvPr>
          <p:cNvSpPr txBox="1"/>
          <p:nvPr/>
        </p:nvSpPr>
        <p:spPr>
          <a:xfrm>
            <a:off x="643467" y="4811183"/>
            <a:ext cx="4684655" cy="681710"/>
          </a:xfrm>
          <a:prstGeom prst="rect">
            <a:avLst/>
          </a:prstGeom>
          <a:solidFill>
            <a:srgbClr val="ED7D31"/>
          </a:solidFill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 defTabSz="960120">
              <a:spcAft>
                <a:spcPts val="600"/>
              </a:spcAft>
            </a:pPr>
            <a:r>
              <a:rPr lang="en-US" sz="3780" b="1" kern="1200">
                <a:solidFill>
                  <a:schemeClr val="bg1"/>
                </a:solidFill>
                <a:latin typeface="Avenir Next LT Pro"/>
                <a:ea typeface="+mn-ea"/>
                <a:cs typeface="+mn-cs"/>
              </a:rPr>
              <a:t>Thank you!</a:t>
            </a:r>
            <a:endParaRPr lang="en-US" sz="3600" b="1">
              <a:solidFill>
                <a:schemeClr val="bg1"/>
              </a:solidFill>
              <a:latin typeface="Avenir Next LT Pro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2AFB48F-C4E2-B223-868F-2664EC2DBF14}"/>
              </a:ext>
            </a:extLst>
          </p:cNvPr>
          <p:cNvSpPr txBox="1"/>
          <p:nvPr/>
        </p:nvSpPr>
        <p:spPr>
          <a:xfrm>
            <a:off x="6863878" y="4811183"/>
            <a:ext cx="4684655" cy="681710"/>
          </a:xfrm>
          <a:prstGeom prst="rect">
            <a:avLst/>
          </a:prstGeom>
          <a:solidFill>
            <a:srgbClr val="ED7D31"/>
          </a:solidFill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 defTabSz="960120">
              <a:spcAft>
                <a:spcPts val="600"/>
              </a:spcAft>
            </a:pPr>
            <a:r>
              <a:rPr lang="en-US" sz="3780" b="1" kern="1200">
                <a:solidFill>
                  <a:schemeClr val="bg1"/>
                </a:solidFill>
                <a:latin typeface="Avenir Next LT Pro"/>
                <a:ea typeface="+mn-ea"/>
                <a:cs typeface="+mn-cs"/>
              </a:rPr>
              <a:t>Questions?</a:t>
            </a:r>
            <a:endParaRPr lang="en-US" sz="3600" b="1">
              <a:solidFill>
                <a:schemeClr val="bg1"/>
              </a:solidFill>
              <a:latin typeface="Avenir Next LT Pro"/>
            </a:endParaRPr>
          </a:p>
        </p:txBody>
      </p:sp>
    </p:spTree>
    <p:extLst>
      <p:ext uri="{BB962C8B-B14F-4D97-AF65-F5344CB8AC3E}">
        <p14:creationId xmlns:p14="http://schemas.microsoft.com/office/powerpoint/2010/main" val="33509492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227</Words>
  <Application>Microsoft Office PowerPoint</Application>
  <PresentationFormat>Widescreen</PresentationFormat>
  <Paragraphs>44</Paragraphs>
  <Slides>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Avenir Next LT Pro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Agustin Albarran</dc:creator>
  <cp:lastModifiedBy>Graylin Clavell</cp:lastModifiedBy>
  <cp:revision>3</cp:revision>
  <dcterms:created xsi:type="dcterms:W3CDTF">2024-02-14T22:15:26Z</dcterms:created>
  <dcterms:modified xsi:type="dcterms:W3CDTF">2024-02-16T01:15:27Z</dcterms:modified>
</cp:coreProperties>
</file>