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59" r:id="rId2"/>
    <p:sldId id="260" r:id="rId3"/>
    <p:sldId id="270" r:id="rId4"/>
    <p:sldId id="261" r:id="rId5"/>
    <p:sldId id="268" r:id="rId6"/>
    <p:sldId id="262" r:id="rId7"/>
    <p:sldId id="263" r:id="rId8"/>
    <p:sldId id="264" r:id="rId9"/>
    <p:sldId id="269" r:id="rId10"/>
    <p:sldId id="290" r:id="rId11"/>
    <p:sldId id="291" r:id="rId12"/>
    <p:sldId id="292" r:id="rId13"/>
    <p:sldId id="271" r:id="rId14"/>
    <p:sldId id="265" r:id="rId15"/>
    <p:sldId id="266" r:id="rId16"/>
    <p:sldId id="267" r:id="rId17"/>
    <p:sldId id="272" r:id="rId18"/>
    <p:sldId id="293" r:id="rId19"/>
    <p:sldId id="294" r:id="rId20"/>
    <p:sldId id="295" r:id="rId21"/>
    <p:sldId id="296" r:id="rId22"/>
    <p:sldId id="297" r:id="rId23"/>
    <p:sldId id="274" r:id="rId24"/>
    <p:sldId id="277" r:id="rId25"/>
    <p:sldId id="273" r:id="rId26"/>
    <p:sldId id="275" r:id="rId27"/>
    <p:sldId id="276" r:id="rId28"/>
    <p:sldId id="278" r:id="rId29"/>
    <p:sldId id="279" r:id="rId30"/>
    <p:sldId id="287" r:id="rId31"/>
    <p:sldId id="280" r:id="rId32"/>
    <p:sldId id="281" r:id="rId33"/>
    <p:sldId id="282" r:id="rId34"/>
    <p:sldId id="283" r:id="rId35"/>
    <p:sldId id="284" r:id="rId36"/>
    <p:sldId id="285" r:id="rId37"/>
    <p:sldId id="288" r:id="rId38"/>
    <p:sldId id="289"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4831"/>
    <a:srgbClr val="533A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92"/>
    <p:restoredTop sz="96197"/>
  </p:normalViewPr>
  <p:slideViewPr>
    <p:cSldViewPr snapToGrid="0" snapToObjects="1">
      <p:cViewPr varScale="1">
        <p:scale>
          <a:sx n="109" d="100"/>
          <a:sy n="109" d="100"/>
        </p:scale>
        <p:origin x="192" y="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F1718C-EE5C-A545-A26B-F1D44DE2C295}" type="datetimeFigureOut">
              <a:rPr lang="en-US" smtClean="0"/>
              <a:t>4/4/22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E57F4-9D9C-5847-BCD2-13B860A1E044}" type="slidenum">
              <a:rPr lang="en-US" smtClean="0"/>
              <a:t>‹#›</a:t>
            </a:fld>
            <a:endParaRPr lang="en-US"/>
          </a:p>
        </p:txBody>
      </p:sp>
    </p:spTree>
    <p:extLst>
      <p:ext uri="{BB962C8B-B14F-4D97-AF65-F5344CB8AC3E}">
        <p14:creationId xmlns:p14="http://schemas.microsoft.com/office/powerpoint/2010/main" val="1454596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Title Slid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823FAFF0-097F-1C4A-A510-02936B413EF6}"/>
              </a:ext>
              <a:ext uri="{C183D7F6-B498-43B3-948B-1728B52AA6E4}">
                <adec:decorative xmlns:adec="http://schemas.microsoft.com/office/drawing/2017/decorative" val="1"/>
              </a:ext>
            </a:extLst>
          </p:cNvPr>
          <p:cNvGrpSpPr/>
          <p:nvPr userDrawn="1"/>
        </p:nvGrpSpPr>
        <p:grpSpPr>
          <a:xfrm>
            <a:off x="0" y="2812265"/>
            <a:ext cx="12192000" cy="4045735"/>
            <a:chOff x="0" y="2812265"/>
            <a:chExt cx="12192000" cy="4045735"/>
          </a:xfrm>
        </p:grpSpPr>
        <p:sp>
          <p:nvSpPr>
            <p:cNvPr id="10" name="Rectangle 9">
              <a:extLst>
                <a:ext uri="{FF2B5EF4-FFF2-40B4-BE49-F238E27FC236}">
                  <a16:creationId xmlns:a16="http://schemas.microsoft.com/office/drawing/2014/main" id="{CF0E0845-18E1-5945-A041-B07EAC8B3623}"/>
                </a:ext>
                <a:ext uri="{C183D7F6-B498-43B3-948B-1728B52AA6E4}">
                  <adec:decorative xmlns:adec="http://schemas.microsoft.com/office/drawing/2017/decorative" val="1"/>
                </a:ext>
              </a:extLst>
            </p:cNvPr>
            <p:cNvSpPr/>
            <p:nvPr userDrawn="1"/>
          </p:nvSpPr>
          <p:spPr>
            <a:xfrm rot="10800000">
              <a:off x="0" y="3177391"/>
              <a:ext cx="12192000" cy="36806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3B09942-DABE-0644-98E7-8C82B41ECE4B}"/>
                </a:ext>
                <a:ext uri="{C183D7F6-B498-43B3-948B-1728B52AA6E4}">
                  <adec:decorative xmlns:adec="http://schemas.microsoft.com/office/drawing/2017/decorative" val="1"/>
                </a:ext>
              </a:extLst>
            </p:cNvPr>
            <p:cNvSpPr/>
            <p:nvPr userDrawn="1"/>
          </p:nvSpPr>
          <p:spPr>
            <a:xfrm rot="10800000">
              <a:off x="0" y="2812265"/>
              <a:ext cx="12192000" cy="3651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descr="Academic Senate for California Community Colleges Logo">
            <a:extLst>
              <a:ext uri="{FF2B5EF4-FFF2-40B4-BE49-F238E27FC236}">
                <a16:creationId xmlns:a16="http://schemas.microsoft.com/office/drawing/2014/main" id="{13A6256D-FB97-4441-AB98-9691F3E35A5F}"/>
              </a:ext>
              <a:ext uri="{C183D7F6-B498-43B3-948B-1728B52AA6E4}">
                <adec:decorative xmlns:adec="http://schemas.microsoft.com/office/drawing/2017/decorative" val="0"/>
              </a:ext>
            </a:extLst>
          </p:cNvPr>
          <p:cNvPicPr>
            <a:picLocks noChangeAspect="1"/>
          </p:cNvPicPr>
          <p:nvPr userDrawn="1"/>
        </p:nvPicPr>
        <p:blipFill>
          <a:blip r:embed="rId2"/>
          <a:stretch>
            <a:fillRect/>
          </a:stretch>
        </p:blipFill>
        <p:spPr>
          <a:xfrm>
            <a:off x="1995054" y="829173"/>
            <a:ext cx="4540210" cy="1146403"/>
          </a:xfrm>
          <a:prstGeom prst="rect">
            <a:avLst/>
          </a:prstGeom>
        </p:spPr>
      </p:pic>
      <p:sp>
        <p:nvSpPr>
          <p:cNvPr id="7" name="Title 1">
            <a:extLst>
              <a:ext uri="{FF2B5EF4-FFF2-40B4-BE49-F238E27FC236}">
                <a16:creationId xmlns:a16="http://schemas.microsoft.com/office/drawing/2014/main" id="{E740FD2D-D9B8-AC45-BEA0-7C7100EE63E3}"/>
              </a:ext>
            </a:extLst>
          </p:cNvPr>
          <p:cNvSpPr>
            <a:spLocks noGrp="1"/>
          </p:cNvSpPr>
          <p:nvPr>
            <p:ph type="title" hasCustomPrompt="1"/>
          </p:nvPr>
        </p:nvSpPr>
        <p:spPr>
          <a:xfrm>
            <a:off x="2133598" y="3310152"/>
            <a:ext cx="9213852" cy="1312648"/>
          </a:xfrm>
          <a:prstGeom prst="rect">
            <a:avLst/>
          </a:prstGeom>
        </p:spPr>
        <p:txBody>
          <a:bodyPr anchor="b"/>
          <a:lstStyle>
            <a:lvl1pPr algn="l">
              <a:defRPr sz="4400">
                <a:solidFill>
                  <a:schemeClr val="bg1"/>
                </a:solidFill>
              </a:defRPr>
            </a:lvl1pPr>
          </a:lstStyle>
          <a:p>
            <a:r>
              <a:rPr lang="en-US" dirty="0"/>
              <a:t>Click to edit title</a:t>
            </a:r>
          </a:p>
        </p:txBody>
      </p:sp>
      <p:sp>
        <p:nvSpPr>
          <p:cNvPr id="21" name="Subtitle 2">
            <a:extLst>
              <a:ext uri="{FF2B5EF4-FFF2-40B4-BE49-F238E27FC236}">
                <a16:creationId xmlns:a16="http://schemas.microsoft.com/office/drawing/2014/main" id="{68570E13-05CC-2B4E-BDEF-FE4C25D7A53B}"/>
              </a:ext>
            </a:extLst>
          </p:cNvPr>
          <p:cNvSpPr>
            <a:spLocks noGrp="1"/>
          </p:cNvSpPr>
          <p:nvPr>
            <p:ph type="subTitle" idx="1" hasCustomPrompt="1"/>
          </p:nvPr>
        </p:nvSpPr>
        <p:spPr>
          <a:xfrm>
            <a:off x="2133597" y="4755561"/>
            <a:ext cx="9213851" cy="1655762"/>
          </a:xfrm>
        </p:spPr>
        <p:txBody>
          <a:bodyPr/>
          <a:lstStyle>
            <a:lvl1pPr marL="0" indent="0">
              <a:buNone/>
              <a:defRPr>
                <a:solidFill>
                  <a:schemeClr val="bg1"/>
                </a:solidFill>
              </a:defRPr>
            </a:lvl1pPr>
          </a:lstStyle>
          <a:p>
            <a:pPr algn="l"/>
            <a:r>
              <a:rPr lang="en-US" dirty="0">
                <a:solidFill>
                  <a:schemeClr val="bg1"/>
                </a:solidFill>
                <a:latin typeface="Gill Sans" panose="020B0502020104020203" pitchFamily="34" charset="-79"/>
                <a:cs typeface="Gill Sans" panose="020B0502020104020203" pitchFamily="34" charset="-79"/>
              </a:rPr>
              <a:t>Click to add a subtitle. Remember to add alt text to all imported graphics and images.</a:t>
            </a:r>
          </a:p>
        </p:txBody>
      </p:sp>
    </p:spTree>
    <p:extLst>
      <p:ext uri="{BB962C8B-B14F-4D97-AF65-F5344CB8AC3E}">
        <p14:creationId xmlns:p14="http://schemas.microsoft.com/office/powerpoint/2010/main" val="3057468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 Section Slide">
    <p:bg>
      <p:bgRef idx="1001">
        <a:schemeClr val="bg1"/>
      </p:bgRef>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42E40F4-06B3-A04E-BAB7-ACB4DFADECBE}"/>
              </a:ext>
              <a:ext uri="{C183D7F6-B498-43B3-948B-1728B52AA6E4}">
                <adec:decorative xmlns:adec="http://schemas.microsoft.com/office/drawing/2017/decorative" val="1"/>
              </a:ext>
            </a:extLst>
          </p:cNvPr>
          <p:cNvGrpSpPr/>
          <p:nvPr userDrawn="1"/>
        </p:nvGrpSpPr>
        <p:grpSpPr>
          <a:xfrm>
            <a:off x="0" y="0"/>
            <a:ext cx="12192000" cy="6858000"/>
            <a:chOff x="0" y="0"/>
            <a:chExt cx="12192000" cy="6858000"/>
          </a:xfrm>
        </p:grpSpPr>
        <p:sp>
          <p:nvSpPr>
            <p:cNvPr id="4" name="Rectangle 3">
              <a:extLst>
                <a:ext uri="{FF2B5EF4-FFF2-40B4-BE49-F238E27FC236}">
                  <a16:creationId xmlns:a16="http://schemas.microsoft.com/office/drawing/2014/main" id="{C44F28EA-8038-9B43-A556-FDEFBE65B481}"/>
                </a:ext>
              </a:extLst>
            </p:cNvPr>
            <p:cNvSpPr/>
            <p:nvPr userDrawn="1"/>
          </p:nvSpPr>
          <p:spPr>
            <a:xfrm>
              <a:off x="0" y="0"/>
              <a:ext cx="12192000" cy="18842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67F127A8-4F37-D142-AB91-ECA155293916}"/>
                </a:ext>
              </a:extLst>
            </p:cNvPr>
            <p:cNvSpPr/>
            <p:nvPr userDrawn="1"/>
          </p:nvSpPr>
          <p:spPr>
            <a:xfrm>
              <a:off x="0" y="6276109"/>
              <a:ext cx="12192000" cy="5818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5738914-F2C2-854D-9708-D737579C324E}"/>
                </a:ext>
              </a:extLst>
            </p:cNvPr>
            <p:cNvSpPr/>
            <p:nvPr userDrawn="1"/>
          </p:nvSpPr>
          <p:spPr>
            <a:xfrm>
              <a:off x="0" y="1867368"/>
              <a:ext cx="12192000" cy="1497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D8E5331D-721A-754F-942B-A90651FFD257}"/>
              </a:ext>
            </a:extLst>
          </p:cNvPr>
          <p:cNvSpPr>
            <a:spLocks noGrp="1"/>
          </p:cNvSpPr>
          <p:nvPr>
            <p:ph type="title" hasCustomPrompt="1"/>
          </p:nvPr>
        </p:nvSpPr>
        <p:spPr>
          <a:xfrm>
            <a:off x="831850" y="434518"/>
            <a:ext cx="10515600" cy="1312648"/>
          </a:xfrm>
          <a:prstGeom prst="rect">
            <a:avLst/>
          </a:prstGeom>
        </p:spPr>
        <p:txBody>
          <a:bodyPr anchor="b">
            <a:normAutofit/>
          </a:bodyPr>
          <a:lstStyle>
            <a:lvl1pPr algn="l">
              <a:defRPr sz="3600">
                <a:solidFill>
                  <a:schemeClr val="bg1"/>
                </a:solidFill>
              </a:defRPr>
            </a:lvl1pPr>
          </a:lstStyle>
          <a:p>
            <a:r>
              <a:rPr lang="en-US" dirty="0"/>
              <a:t>Click to edit section title</a:t>
            </a:r>
          </a:p>
        </p:txBody>
      </p:sp>
      <p:sp>
        <p:nvSpPr>
          <p:cNvPr id="3" name="Text Placeholder 2">
            <a:extLst>
              <a:ext uri="{FF2B5EF4-FFF2-40B4-BE49-F238E27FC236}">
                <a16:creationId xmlns:a16="http://schemas.microsoft.com/office/drawing/2014/main" id="{C3C4F635-4E32-2C45-9BD9-9C4B375AB562}"/>
              </a:ext>
            </a:extLst>
          </p:cNvPr>
          <p:cNvSpPr>
            <a:spLocks noGrp="1"/>
          </p:cNvSpPr>
          <p:nvPr>
            <p:ph type="body" idx="1" hasCustomPrompt="1"/>
          </p:nvPr>
        </p:nvSpPr>
        <p:spPr>
          <a:xfrm>
            <a:off x="831850" y="2221728"/>
            <a:ext cx="10515600" cy="706823"/>
          </a:xfrm>
        </p:spPr>
        <p:txBody>
          <a:bodyPr>
            <a:normAutofit/>
          </a:bodyPr>
          <a:lstStyle>
            <a:lvl1pPr marL="0" indent="0" algn="l">
              <a:buNone/>
              <a:defRPr sz="3000">
                <a:solidFill>
                  <a:schemeClr val="bg2">
                    <a:lumMod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Click to edit subtitle</a:t>
            </a:r>
          </a:p>
        </p:txBody>
      </p:sp>
      <p:sp>
        <p:nvSpPr>
          <p:cNvPr id="8" name="Content Placeholder 2">
            <a:extLst>
              <a:ext uri="{FF2B5EF4-FFF2-40B4-BE49-F238E27FC236}">
                <a16:creationId xmlns:a16="http://schemas.microsoft.com/office/drawing/2014/main" id="{8602FC1C-E415-C14A-9431-D009CC2D5E3F}"/>
              </a:ext>
            </a:extLst>
          </p:cNvPr>
          <p:cNvSpPr>
            <a:spLocks noGrp="1"/>
          </p:cNvSpPr>
          <p:nvPr>
            <p:ph idx="10"/>
          </p:nvPr>
        </p:nvSpPr>
        <p:spPr>
          <a:xfrm>
            <a:off x="831850" y="2997965"/>
            <a:ext cx="10515600" cy="3093226"/>
          </a:xfrm>
        </p:spPr>
        <p:txBody>
          <a:bodyPr/>
          <a:lstStyle>
            <a:lvl1pPr>
              <a:defRPr sz="2600"/>
            </a:lvl1pPr>
            <a:lvl2pPr>
              <a:defRPr sz="2400"/>
            </a:lvl2pPr>
            <a:lvl3pPr>
              <a:defRPr sz="2000"/>
            </a:lvl3pPr>
            <a:lvl4pPr>
              <a:defRPr sz="18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Slide Number Placeholder 5">
            <a:extLst>
              <a:ext uri="{FF2B5EF4-FFF2-40B4-BE49-F238E27FC236}">
                <a16:creationId xmlns:a16="http://schemas.microsoft.com/office/drawing/2014/main" id="{CC66BCDF-2525-4D46-9D4F-607A8C6C681D}"/>
              </a:ext>
            </a:extLst>
          </p:cNvPr>
          <p:cNvSpPr>
            <a:spLocks noGrp="1"/>
          </p:cNvSpPr>
          <p:nvPr>
            <p:ph type="sldNum" sz="quarter" idx="4"/>
          </p:nvPr>
        </p:nvSpPr>
        <p:spPr>
          <a:xfrm>
            <a:off x="1240719" y="6462512"/>
            <a:ext cx="820479" cy="225365"/>
          </a:xfrm>
          <a:prstGeom prst="rect">
            <a:avLst/>
          </a:prstGeom>
        </p:spPr>
        <p:txBody>
          <a:bodyPr vert="horz" lIns="91440" tIns="45720" rIns="91440" bIns="45720" rtlCol="0" anchor="ctr"/>
          <a:lstStyle>
            <a:lvl1pPr algn="l">
              <a:defRPr sz="1200">
                <a:solidFill>
                  <a:schemeClr val="bg1"/>
                </a:solidFill>
                <a:latin typeface="+mn-lt"/>
              </a:defRPr>
            </a:lvl1pPr>
          </a:lstStyle>
          <a:p>
            <a:fld id="{492D8F1A-69A8-9242-9469-8400121D240A}" type="slidenum">
              <a:rPr lang="en-US" smtClean="0"/>
              <a:pPr/>
              <a:t>‹#›</a:t>
            </a:fld>
            <a:endParaRPr lang="en-US" dirty="0"/>
          </a:p>
        </p:txBody>
      </p:sp>
      <p:pic>
        <p:nvPicPr>
          <p:cNvPr id="15" name="Picture 14" descr="A picture containing text, clipart&#10;&#10;Description automatically generated">
            <a:extLst>
              <a:ext uri="{FF2B5EF4-FFF2-40B4-BE49-F238E27FC236}">
                <a16:creationId xmlns:a16="http://schemas.microsoft.com/office/drawing/2014/main" id="{EF3575F3-61AA-334D-BF34-D3D1B80F2C90}"/>
              </a:ext>
            </a:extLst>
          </p:cNvPr>
          <p:cNvPicPr>
            <a:picLocks noChangeAspect="1"/>
          </p:cNvPicPr>
          <p:nvPr userDrawn="1"/>
        </p:nvPicPr>
        <p:blipFill>
          <a:blip r:embed="rId2"/>
          <a:stretch>
            <a:fillRect/>
          </a:stretch>
        </p:blipFill>
        <p:spPr>
          <a:xfrm>
            <a:off x="800427" y="6345089"/>
            <a:ext cx="419026" cy="419026"/>
          </a:xfrm>
          <a:prstGeom prst="rect">
            <a:avLst/>
          </a:prstGeom>
        </p:spPr>
      </p:pic>
    </p:spTree>
    <p:extLst>
      <p:ext uri="{BB962C8B-B14F-4D97-AF65-F5344CB8AC3E}">
        <p14:creationId xmlns:p14="http://schemas.microsoft.com/office/powerpoint/2010/main" val="213878440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Content 2 Column Slide">
    <p:bg>
      <p:bgRef idx="1001">
        <a:schemeClr val="bg1"/>
      </p:bgRef>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3A72E784-6603-5141-900A-EDC5CB738396}"/>
              </a:ext>
              <a:ext uri="{C183D7F6-B498-43B3-948B-1728B52AA6E4}">
                <adec:decorative xmlns:adec="http://schemas.microsoft.com/office/drawing/2017/decorative" val="1"/>
              </a:ext>
            </a:extLst>
          </p:cNvPr>
          <p:cNvGrpSpPr/>
          <p:nvPr userDrawn="1"/>
        </p:nvGrpSpPr>
        <p:grpSpPr>
          <a:xfrm>
            <a:off x="0" y="0"/>
            <a:ext cx="12192000" cy="798858"/>
            <a:chOff x="0" y="0"/>
            <a:chExt cx="12192000" cy="798858"/>
          </a:xfrm>
        </p:grpSpPr>
        <p:sp>
          <p:nvSpPr>
            <p:cNvPr id="6" name="Rectangle 5">
              <a:extLst>
                <a:ext uri="{FF2B5EF4-FFF2-40B4-BE49-F238E27FC236}">
                  <a16:creationId xmlns:a16="http://schemas.microsoft.com/office/drawing/2014/main" id="{B2E8C9FE-4888-374D-BF4B-9F4375830E71}"/>
                </a:ext>
              </a:extLst>
            </p:cNvPr>
            <p:cNvSpPr/>
            <p:nvPr userDrawn="1"/>
          </p:nvSpPr>
          <p:spPr>
            <a:xfrm>
              <a:off x="0" y="0"/>
              <a:ext cx="12192000" cy="6743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0545F2B-08F9-4E48-A235-37643862447C}"/>
                </a:ext>
              </a:extLst>
            </p:cNvPr>
            <p:cNvSpPr/>
            <p:nvPr userDrawn="1"/>
          </p:nvSpPr>
          <p:spPr>
            <a:xfrm>
              <a:off x="0" y="674328"/>
              <a:ext cx="12192000" cy="124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F928DA5A-03EB-7C4E-BED7-BCB1E5A11604}"/>
              </a:ext>
            </a:extLst>
          </p:cNvPr>
          <p:cNvSpPr>
            <a:spLocks noGrp="1"/>
          </p:cNvSpPr>
          <p:nvPr>
            <p:ph type="title" hasCustomPrompt="1"/>
          </p:nvPr>
        </p:nvSpPr>
        <p:spPr>
          <a:xfrm>
            <a:off x="838200" y="1014921"/>
            <a:ext cx="10515600" cy="1146991"/>
          </a:xfrm>
          <a:prstGeom prst="rect">
            <a:avLst/>
          </a:prstGeom>
        </p:spPr>
        <p:txBody>
          <a:bodyPr anchor="b">
            <a:normAutofit/>
          </a:bodyPr>
          <a:lstStyle>
            <a:lvl1pPr>
              <a:defRPr sz="3600">
                <a:solidFill>
                  <a:schemeClr val="tx2"/>
                </a:solidFill>
              </a:defRPr>
            </a:lvl1pPr>
          </a:lstStyle>
          <a:p>
            <a:r>
              <a:rPr lang="en-US" dirty="0"/>
              <a:t>Click to edit page title</a:t>
            </a:r>
          </a:p>
        </p:txBody>
      </p:sp>
      <p:sp>
        <p:nvSpPr>
          <p:cNvPr id="3" name="Content Placeholder 2">
            <a:extLst>
              <a:ext uri="{FF2B5EF4-FFF2-40B4-BE49-F238E27FC236}">
                <a16:creationId xmlns:a16="http://schemas.microsoft.com/office/drawing/2014/main" id="{11062FDB-A149-0B44-BB49-58F5C3155A54}"/>
              </a:ext>
            </a:extLst>
          </p:cNvPr>
          <p:cNvSpPr>
            <a:spLocks noGrp="1"/>
          </p:cNvSpPr>
          <p:nvPr>
            <p:ph sz="half" idx="1"/>
          </p:nvPr>
        </p:nvSpPr>
        <p:spPr>
          <a:xfrm>
            <a:off x="838200" y="2286442"/>
            <a:ext cx="5181600" cy="40080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B07721E-11C3-6B42-AE2E-8506E4B9E51F}"/>
              </a:ext>
            </a:extLst>
          </p:cNvPr>
          <p:cNvSpPr>
            <a:spLocks noGrp="1"/>
          </p:cNvSpPr>
          <p:nvPr>
            <p:ph sz="half" idx="2"/>
          </p:nvPr>
        </p:nvSpPr>
        <p:spPr>
          <a:xfrm>
            <a:off x="6172200" y="2286442"/>
            <a:ext cx="5181600" cy="40080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lide Number Placeholder 5">
            <a:extLst>
              <a:ext uri="{FF2B5EF4-FFF2-40B4-BE49-F238E27FC236}">
                <a16:creationId xmlns:a16="http://schemas.microsoft.com/office/drawing/2014/main" id="{25D2E1E8-B870-864B-A0DD-EC84E238C58D}"/>
              </a:ext>
            </a:extLst>
          </p:cNvPr>
          <p:cNvSpPr>
            <a:spLocks noGrp="1"/>
          </p:cNvSpPr>
          <p:nvPr>
            <p:ph type="sldNum" sz="quarter" idx="4"/>
          </p:nvPr>
        </p:nvSpPr>
        <p:spPr>
          <a:xfrm>
            <a:off x="1240719" y="6462512"/>
            <a:ext cx="820479" cy="225365"/>
          </a:xfrm>
          <a:prstGeom prst="rect">
            <a:avLst/>
          </a:prstGeom>
        </p:spPr>
        <p:txBody>
          <a:bodyPr vert="horz" lIns="91440" tIns="45720" rIns="91440" bIns="45720" rtlCol="0" anchor="ctr"/>
          <a:lstStyle>
            <a:lvl1pPr algn="l">
              <a:defRPr sz="1200">
                <a:solidFill>
                  <a:schemeClr val="tx2"/>
                </a:solidFill>
                <a:latin typeface="+mn-lt"/>
              </a:defRPr>
            </a:lvl1pPr>
          </a:lstStyle>
          <a:p>
            <a:fld id="{492D8F1A-69A8-9242-9469-8400121D240A}" type="slidenum">
              <a:rPr lang="en-US" smtClean="0"/>
              <a:pPr/>
              <a:t>‹#›</a:t>
            </a:fld>
            <a:endParaRPr lang="en-US" dirty="0"/>
          </a:p>
        </p:txBody>
      </p:sp>
    </p:spTree>
    <p:extLst>
      <p:ext uri="{BB962C8B-B14F-4D97-AF65-F5344CB8AC3E}">
        <p14:creationId xmlns:p14="http://schemas.microsoft.com/office/powerpoint/2010/main" val="32626646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Content Slide">
    <p:bg>
      <p:bgRef idx="1001">
        <a:schemeClr val="bg1"/>
      </p:bgRef>
    </p:bg>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80A3442-1326-DF4E-A985-460C269301C6}"/>
              </a:ext>
            </a:extLst>
          </p:cNvPr>
          <p:cNvSpPr>
            <a:spLocks noGrp="1"/>
          </p:cNvSpPr>
          <p:nvPr>
            <p:ph type="title" hasCustomPrompt="1"/>
          </p:nvPr>
        </p:nvSpPr>
        <p:spPr>
          <a:xfrm>
            <a:off x="838200" y="1014921"/>
            <a:ext cx="10515600" cy="1146991"/>
          </a:xfrm>
          <a:prstGeom prst="rect">
            <a:avLst/>
          </a:prstGeom>
        </p:spPr>
        <p:txBody>
          <a:bodyPr anchor="b">
            <a:normAutofit/>
          </a:bodyPr>
          <a:lstStyle>
            <a:lvl1pPr>
              <a:defRPr sz="3600">
                <a:solidFill>
                  <a:schemeClr val="tx2"/>
                </a:solidFill>
              </a:defRPr>
            </a:lvl1pPr>
          </a:lstStyle>
          <a:p>
            <a:r>
              <a:rPr lang="en-US" dirty="0"/>
              <a:t>Click to edit page title</a:t>
            </a:r>
          </a:p>
        </p:txBody>
      </p:sp>
      <p:sp>
        <p:nvSpPr>
          <p:cNvPr id="8" name="Content Placeholder 2">
            <a:extLst>
              <a:ext uri="{FF2B5EF4-FFF2-40B4-BE49-F238E27FC236}">
                <a16:creationId xmlns:a16="http://schemas.microsoft.com/office/drawing/2014/main" id="{310C3C29-A639-4947-ABE0-595414656825}"/>
              </a:ext>
            </a:extLst>
          </p:cNvPr>
          <p:cNvSpPr>
            <a:spLocks noGrp="1"/>
          </p:cNvSpPr>
          <p:nvPr>
            <p:ph sz="half" idx="1"/>
          </p:nvPr>
        </p:nvSpPr>
        <p:spPr>
          <a:xfrm>
            <a:off x="838200" y="2286443"/>
            <a:ext cx="10515600" cy="40080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4" name="Group 13">
            <a:extLst>
              <a:ext uri="{FF2B5EF4-FFF2-40B4-BE49-F238E27FC236}">
                <a16:creationId xmlns:a16="http://schemas.microsoft.com/office/drawing/2014/main" id="{AD1F3C40-5FAB-184D-A6C1-099E99E4409B}"/>
              </a:ext>
              <a:ext uri="{C183D7F6-B498-43B3-948B-1728B52AA6E4}">
                <adec:decorative xmlns:adec="http://schemas.microsoft.com/office/drawing/2017/decorative" val="1"/>
              </a:ext>
            </a:extLst>
          </p:cNvPr>
          <p:cNvGrpSpPr/>
          <p:nvPr userDrawn="1"/>
        </p:nvGrpSpPr>
        <p:grpSpPr>
          <a:xfrm>
            <a:off x="0" y="0"/>
            <a:ext cx="12192000" cy="798858"/>
            <a:chOff x="0" y="0"/>
            <a:chExt cx="12192000" cy="798858"/>
          </a:xfrm>
        </p:grpSpPr>
        <p:sp>
          <p:nvSpPr>
            <p:cNvPr id="15" name="Rectangle 14">
              <a:extLst>
                <a:ext uri="{FF2B5EF4-FFF2-40B4-BE49-F238E27FC236}">
                  <a16:creationId xmlns:a16="http://schemas.microsoft.com/office/drawing/2014/main" id="{CCC7A901-E22C-AA4F-BADC-39C915201514}"/>
                </a:ext>
              </a:extLst>
            </p:cNvPr>
            <p:cNvSpPr/>
            <p:nvPr userDrawn="1"/>
          </p:nvSpPr>
          <p:spPr>
            <a:xfrm>
              <a:off x="0" y="0"/>
              <a:ext cx="12192000" cy="6743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4DCA827-EDB4-3B4C-BA9A-41E10F08A1A4}"/>
                </a:ext>
              </a:extLst>
            </p:cNvPr>
            <p:cNvSpPr/>
            <p:nvPr userDrawn="1"/>
          </p:nvSpPr>
          <p:spPr>
            <a:xfrm>
              <a:off x="0" y="674328"/>
              <a:ext cx="12192000" cy="124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Slide Number Placeholder 5">
            <a:extLst>
              <a:ext uri="{FF2B5EF4-FFF2-40B4-BE49-F238E27FC236}">
                <a16:creationId xmlns:a16="http://schemas.microsoft.com/office/drawing/2014/main" id="{2EDCC086-ABB3-8D4F-8394-C8FE42171727}"/>
              </a:ext>
            </a:extLst>
          </p:cNvPr>
          <p:cNvSpPr>
            <a:spLocks noGrp="1"/>
          </p:cNvSpPr>
          <p:nvPr>
            <p:ph type="sldNum" sz="quarter" idx="4"/>
          </p:nvPr>
        </p:nvSpPr>
        <p:spPr>
          <a:xfrm>
            <a:off x="1240719" y="6462512"/>
            <a:ext cx="820479" cy="225365"/>
          </a:xfrm>
          <a:prstGeom prst="rect">
            <a:avLst/>
          </a:prstGeom>
        </p:spPr>
        <p:txBody>
          <a:bodyPr vert="horz" lIns="91440" tIns="45720" rIns="91440" bIns="45720" rtlCol="0" anchor="ctr"/>
          <a:lstStyle>
            <a:lvl1pPr algn="l">
              <a:defRPr sz="1200">
                <a:solidFill>
                  <a:schemeClr val="tx2"/>
                </a:solidFill>
                <a:latin typeface="+mn-lt"/>
              </a:defRPr>
            </a:lvl1pPr>
          </a:lstStyle>
          <a:p>
            <a:fld id="{492D8F1A-69A8-9242-9469-8400121D240A}" type="slidenum">
              <a:rPr lang="en-US" smtClean="0"/>
              <a:pPr/>
              <a:t>‹#›</a:t>
            </a:fld>
            <a:endParaRPr lang="en-US" dirty="0"/>
          </a:p>
        </p:txBody>
      </p:sp>
    </p:spTree>
    <p:extLst>
      <p:ext uri="{BB962C8B-B14F-4D97-AF65-F5344CB8AC3E}">
        <p14:creationId xmlns:p14="http://schemas.microsoft.com/office/powerpoint/2010/main" val="1056283626"/>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8B9249B-BE17-6849-9D73-B0C3BA84C550}"/>
              </a:ext>
            </a:extLst>
          </p:cNvPr>
          <p:cNvSpPr>
            <a:spLocks noGrp="1"/>
          </p:cNvSpPr>
          <p:nvPr>
            <p:ph type="sldNum" sz="quarter" idx="12"/>
          </p:nvPr>
        </p:nvSpPr>
        <p:spPr/>
        <p:txBody>
          <a:bodyPr/>
          <a:lstStyle/>
          <a:p>
            <a:fld id="{492D8F1A-69A8-9242-9469-8400121D240A}" type="slidenum">
              <a:rPr lang="en-US" smtClean="0"/>
              <a:t>‹#›</a:t>
            </a:fld>
            <a:endParaRPr lang="en-US" dirty="0"/>
          </a:p>
        </p:txBody>
      </p:sp>
    </p:spTree>
    <p:extLst>
      <p:ext uri="{BB962C8B-B14F-4D97-AF65-F5344CB8AC3E}">
        <p14:creationId xmlns:p14="http://schemas.microsoft.com/office/powerpoint/2010/main" val="5688669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E3A2FC3-D2C7-9B4C-9B9B-A2C7D0FDA3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 Remember to ad alt text to all imported graphics and images.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2F650318-0809-C04F-9288-E60B69D54831}"/>
              </a:ext>
            </a:extLst>
          </p:cNvPr>
          <p:cNvSpPr>
            <a:spLocks noGrp="1"/>
          </p:cNvSpPr>
          <p:nvPr>
            <p:ph type="sldNum" sz="quarter" idx="4"/>
          </p:nvPr>
        </p:nvSpPr>
        <p:spPr>
          <a:xfrm>
            <a:off x="1240719" y="6462512"/>
            <a:ext cx="820479" cy="225365"/>
          </a:xfrm>
          <a:prstGeom prst="rect">
            <a:avLst/>
          </a:prstGeom>
        </p:spPr>
        <p:txBody>
          <a:bodyPr vert="horz" lIns="91440" tIns="45720" rIns="91440" bIns="45720" rtlCol="0" anchor="ctr"/>
          <a:lstStyle>
            <a:lvl1pPr algn="l">
              <a:defRPr sz="1200">
                <a:solidFill>
                  <a:schemeClr val="tx2"/>
                </a:solidFill>
                <a:latin typeface="+mn-lt"/>
              </a:defRPr>
            </a:lvl1pPr>
          </a:lstStyle>
          <a:p>
            <a:fld id="{492D8F1A-69A8-9242-9469-8400121D240A}" type="slidenum">
              <a:rPr lang="en-US" smtClean="0"/>
              <a:pPr/>
              <a:t>‹#›</a:t>
            </a:fld>
            <a:endParaRPr lang="en-US" dirty="0"/>
          </a:p>
        </p:txBody>
      </p:sp>
      <p:sp>
        <p:nvSpPr>
          <p:cNvPr id="7" name="Title Placeholder 6">
            <a:extLst>
              <a:ext uri="{FF2B5EF4-FFF2-40B4-BE49-F238E27FC236}">
                <a16:creationId xmlns:a16="http://schemas.microsoft.com/office/drawing/2014/main" id="{456AC5D1-15F0-954C-A07F-F99E0C1534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pic>
        <p:nvPicPr>
          <p:cNvPr id="4" name="Picture 3" descr="A picture containing text, clipart&#10;&#10;Description automatically generated">
            <a:extLst>
              <a:ext uri="{FF2B5EF4-FFF2-40B4-BE49-F238E27FC236}">
                <a16:creationId xmlns:a16="http://schemas.microsoft.com/office/drawing/2014/main" id="{C6674C29-43EE-134E-93EF-70FA560253B1}"/>
              </a:ext>
            </a:extLst>
          </p:cNvPr>
          <p:cNvPicPr>
            <a:picLocks noChangeAspect="1"/>
          </p:cNvPicPr>
          <p:nvPr userDrawn="1"/>
        </p:nvPicPr>
        <p:blipFill>
          <a:blip r:embed="rId7"/>
          <a:stretch>
            <a:fillRect/>
          </a:stretch>
        </p:blipFill>
        <p:spPr>
          <a:xfrm>
            <a:off x="800427" y="6345089"/>
            <a:ext cx="419026" cy="419026"/>
          </a:xfrm>
          <a:prstGeom prst="rect">
            <a:avLst/>
          </a:prstGeom>
        </p:spPr>
      </p:pic>
    </p:spTree>
    <p:extLst>
      <p:ext uri="{BB962C8B-B14F-4D97-AF65-F5344CB8AC3E}">
        <p14:creationId xmlns:p14="http://schemas.microsoft.com/office/powerpoint/2010/main" val="984657070"/>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52" r:id="rId3"/>
    <p:sldLayoutId id="2147483667" r:id="rId4"/>
    <p:sldLayoutId id="2147483655" r:id="rId5"/>
  </p:sldLayoutIdLst>
  <p:hf hdr="0" ftr="0" dt="0"/>
  <p:txStyles>
    <p:titleStyle>
      <a:lvl1pPr algn="l" defTabSz="914400" rtl="0" eaLnBrk="1" latinLnBrk="0" hangingPunct="1">
        <a:lnSpc>
          <a:spcPct val="90000"/>
        </a:lnSpc>
        <a:spcBef>
          <a:spcPct val="0"/>
        </a:spcBef>
        <a:buNone/>
        <a:defRPr sz="4400" kern="1200">
          <a:solidFill>
            <a:schemeClr val="accent2"/>
          </a:solidFill>
          <a:latin typeface="Palatino" pitchFamily="2" charset="77"/>
          <a:ea typeface="Palatino" pitchFamily="2" charset="77"/>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600" b="0" i="0" kern="1200">
          <a:solidFill>
            <a:schemeClr val="bg2">
              <a:lumMod val="25000"/>
            </a:schemeClr>
          </a:solidFill>
          <a:latin typeface="Gill Sans" panose="020B0502020104020203" pitchFamily="34" charset="-79"/>
          <a:ea typeface="+mn-ea"/>
          <a:cs typeface="Gill Sans" panose="020B0502020104020203" pitchFamily="34" charset="-79"/>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2">
              <a:lumMod val="25000"/>
            </a:schemeClr>
          </a:solidFill>
          <a:latin typeface="Gill Sans" panose="020B0502020104020203" pitchFamily="34" charset="-79"/>
          <a:ea typeface="+mn-ea"/>
          <a:cs typeface="Gill Sans" panose="020B0502020104020203" pitchFamily="34" charset="-79"/>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2">
              <a:lumMod val="25000"/>
            </a:schemeClr>
          </a:solidFill>
          <a:latin typeface="Gill Sans" panose="020B0502020104020203" pitchFamily="34" charset="-79"/>
          <a:ea typeface="+mn-ea"/>
          <a:cs typeface="Gill Sans" panose="020B0502020104020203" pitchFamily="34" charset="-79"/>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2">
              <a:lumMod val="25000"/>
            </a:schemeClr>
          </a:solidFill>
          <a:latin typeface="Gill Sans" panose="020B0502020104020203" pitchFamily="34" charset="-79"/>
          <a:ea typeface="+mn-ea"/>
          <a:cs typeface="Gill Sans" panose="020B0502020104020203" pitchFamily="34" charset="-79"/>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2">
              <a:lumMod val="25000"/>
            </a:schemeClr>
          </a:solidFill>
          <a:latin typeface="Gill Sans" panose="020B0502020104020203" pitchFamily="34" charset="-79"/>
          <a:ea typeface="+mn-ea"/>
          <a:cs typeface="Gill Sans" panose="020B0502020104020203" pitchFamily="34" charset="-79"/>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https://www.cccco.edu/-/media/CCCCO-Website/About-Us/Divisions/Educational-Services-and-Support/Academic-Affairs/What-we-do/Curriculum-and-Instruction-Unit/Files/TOPCIP2020June26.xlsx?la=en&amp;hash=A634C7727D48E6ED98C8FA3ECE3B35A4DA2AA8F2"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cccco.edu/-/media/CCCCO-Website/About-Us/Divisions/Educational-Services-and-Support/Academic-Affairs/What-we-do/Curriculum-and-Instruction-Unit/Minimum-Qualifications/cccco-2021-report-min-qualifications-a11y.pdf?la=en&amp;hash=AB424D9D2AEDEEBE2A54757BF58ABFC2B852A2F9" TargetMode="Externa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hyperlink" Target="mailto:info@asccc.org"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cccco.edu/-/media/CCCCO-Website/About-Us/Divisions/Educational-Services-and-Support/Academic-Affairs/What-we-do/Curriculum-and-Instruction-Unit/Files/TOPmanual6200909corrected12513pdf.ashx"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2ADA7-8C63-E840-9929-915404F630E8}"/>
              </a:ext>
            </a:extLst>
          </p:cNvPr>
          <p:cNvSpPr>
            <a:spLocks noGrp="1"/>
          </p:cNvSpPr>
          <p:nvPr>
            <p:ph type="title"/>
          </p:nvPr>
        </p:nvSpPr>
        <p:spPr/>
        <p:txBody>
          <a:bodyPr/>
          <a:lstStyle/>
          <a:p>
            <a:r>
              <a:rPr lang="en-US" dirty="0"/>
              <a:t>TOP Codes: What Are They?</a:t>
            </a:r>
          </a:p>
        </p:txBody>
      </p:sp>
      <p:sp>
        <p:nvSpPr>
          <p:cNvPr id="3" name="Subtitle 2">
            <a:extLst>
              <a:ext uri="{FF2B5EF4-FFF2-40B4-BE49-F238E27FC236}">
                <a16:creationId xmlns:a16="http://schemas.microsoft.com/office/drawing/2014/main" id="{5E296757-763A-B74F-975E-1FBA36EA6202}"/>
              </a:ext>
            </a:extLst>
          </p:cNvPr>
          <p:cNvSpPr>
            <a:spLocks noGrp="1"/>
          </p:cNvSpPr>
          <p:nvPr>
            <p:ph type="subTitle" idx="1"/>
          </p:nvPr>
        </p:nvSpPr>
        <p:spPr/>
        <p:txBody>
          <a:bodyPr>
            <a:normAutofit fontScale="92500" lnSpcReduction="10000"/>
          </a:bodyPr>
          <a:lstStyle/>
          <a:p>
            <a:r>
              <a:rPr lang="en-US" dirty="0"/>
              <a:t>Craig Rutan, ASCCC Data and Research Task Force Chair</a:t>
            </a:r>
          </a:p>
          <a:p>
            <a:endParaRPr lang="en-US" dirty="0"/>
          </a:p>
          <a:p>
            <a:r>
              <a:rPr lang="en-US" dirty="0"/>
              <a:t>Grossmont College</a:t>
            </a:r>
          </a:p>
          <a:p>
            <a:r>
              <a:rPr lang="en-US" dirty="0"/>
              <a:t>April 5, 2022</a:t>
            </a:r>
          </a:p>
        </p:txBody>
      </p:sp>
    </p:spTree>
    <p:extLst>
      <p:ext uri="{BB962C8B-B14F-4D97-AF65-F5344CB8AC3E}">
        <p14:creationId xmlns:p14="http://schemas.microsoft.com/office/powerpoint/2010/main" val="482527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ABD4C-ABAC-3E49-B7DF-2832B96FBB60}"/>
              </a:ext>
            </a:extLst>
          </p:cNvPr>
          <p:cNvSpPr>
            <a:spLocks noGrp="1"/>
          </p:cNvSpPr>
          <p:nvPr>
            <p:ph type="title"/>
          </p:nvPr>
        </p:nvSpPr>
        <p:spPr/>
        <p:txBody>
          <a:bodyPr/>
          <a:lstStyle/>
          <a:p>
            <a:r>
              <a:rPr lang="en-US" dirty="0"/>
              <a:t>Selecting a TOP Code</a:t>
            </a:r>
          </a:p>
        </p:txBody>
      </p:sp>
      <p:graphicFrame>
        <p:nvGraphicFramePr>
          <p:cNvPr id="5" name="Table 5">
            <a:extLst>
              <a:ext uri="{FF2B5EF4-FFF2-40B4-BE49-F238E27FC236}">
                <a16:creationId xmlns:a16="http://schemas.microsoft.com/office/drawing/2014/main" id="{EB0BDFE5-3935-8B4A-A47E-6F099F91A6D9}"/>
              </a:ext>
            </a:extLst>
          </p:cNvPr>
          <p:cNvGraphicFramePr>
            <a:graphicFrameLocks noGrp="1"/>
          </p:cNvGraphicFramePr>
          <p:nvPr>
            <p:ph sz="half" idx="1"/>
            <p:extLst>
              <p:ext uri="{D42A27DB-BD31-4B8C-83A1-F6EECF244321}">
                <p14:modId xmlns:p14="http://schemas.microsoft.com/office/powerpoint/2010/main" val="1035972995"/>
              </p:ext>
            </p:extLst>
          </p:nvPr>
        </p:nvGraphicFramePr>
        <p:xfrm>
          <a:off x="838200" y="2286000"/>
          <a:ext cx="10515600" cy="3845560"/>
        </p:xfrm>
        <a:graphic>
          <a:graphicData uri="http://schemas.openxmlformats.org/drawingml/2006/table">
            <a:tbl>
              <a:tblPr bandRow="1">
                <a:tableStyleId>{5C22544A-7EE6-4342-B048-85BDC9FD1C3A}</a:tableStyleId>
              </a:tblPr>
              <a:tblGrid>
                <a:gridCol w="2628900">
                  <a:extLst>
                    <a:ext uri="{9D8B030D-6E8A-4147-A177-3AD203B41FA5}">
                      <a16:colId xmlns:a16="http://schemas.microsoft.com/office/drawing/2014/main" val="3982559924"/>
                    </a:ext>
                  </a:extLst>
                </a:gridCol>
                <a:gridCol w="2628900">
                  <a:extLst>
                    <a:ext uri="{9D8B030D-6E8A-4147-A177-3AD203B41FA5}">
                      <a16:colId xmlns:a16="http://schemas.microsoft.com/office/drawing/2014/main" val="1763535205"/>
                    </a:ext>
                  </a:extLst>
                </a:gridCol>
                <a:gridCol w="2628900">
                  <a:extLst>
                    <a:ext uri="{9D8B030D-6E8A-4147-A177-3AD203B41FA5}">
                      <a16:colId xmlns:a16="http://schemas.microsoft.com/office/drawing/2014/main" val="349025492"/>
                    </a:ext>
                  </a:extLst>
                </a:gridCol>
                <a:gridCol w="2628900">
                  <a:extLst>
                    <a:ext uri="{9D8B030D-6E8A-4147-A177-3AD203B41FA5}">
                      <a16:colId xmlns:a16="http://schemas.microsoft.com/office/drawing/2014/main" val="124675087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01 – Agriculture and Natural Resources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07  – Information Technology </a:t>
                      </a:r>
                      <a:endParaRPr lang="en-US" dirty="0">
                        <a:effectLs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13 – Family and Consumer Sciences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19 – Physical Sciences </a:t>
                      </a:r>
                      <a:endParaRPr lang="en-US" dirty="0"/>
                    </a:p>
                    <a:p>
                      <a:endParaRPr lang="en-US" dirty="0"/>
                    </a:p>
                  </a:txBody>
                  <a:tcPr/>
                </a:tc>
                <a:extLst>
                  <a:ext uri="{0D108BD9-81ED-4DB2-BD59-A6C34878D82A}">
                    <a16:rowId xmlns:a16="http://schemas.microsoft.com/office/drawing/2014/main" val="82254835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02 – Architecture and Environmental Design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08 – Education </a:t>
                      </a:r>
                      <a:endParaRPr lang="en-US" dirty="0"/>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14 – Law </a:t>
                      </a:r>
                      <a:endParaRPr lang="en-US" dirty="0"/>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20 – Psychology </a:t>
                      </a:r>
                      <a:endParaRPr lang="en-US" dirty="0"/>
                    </a:p>
                    <a:p>
                      <a:endParaRPr lang="en-US" dirty="0"/>
                    </a:p>
                  </a:txBody>
                  <a:tcPr/>
                </a:tc>
                <a:extLst>
                  <a:ext uri="{0D108BD9-81ED-4DB2-BD59-A6C34878D82A}">
                    <a16:rowId xmlns:a16="http://schemas.microsoft.com/office/drawing/2014/main" val="160220035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03 – Environmental Sciences and Technologies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09 – Engineering and Industrial Technologies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15 – Humanities </a:t>
                      </a:r>
                      <a:r>
                        <a:rPr lang="en-US" sz="1800" i="1" kern="1200" dirty="0">
                          <a:solidFill>
                            <a:schemeClr val="dk1"/>
                          </a:solidFill>
                          <a:effectLst/>
                          <a:latin typeface="+mn-lt"/>
                          <a:ea typeface="+mn-ea"/>
                          <a:cs typeface="+mn-cs"/>
                        </a:rPr>
                        <a:t>(Letters) </a:t>
                      </a:r>
                      <a:endParaRPr lang="en-US" dirty="0"/>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21  – Public and Protective Services </a:t>
                      </a:r>
                      <a:endParaRPr lang="en-US" dirty="0">
                        <a:effectLst/>
                      </a:endParaRPr>
                    </a:p>
                    <a:p>
                      <a:endParaRPr lang="en-US" dirty="0"/>
                    </a:p>
                  </a:txBody>
                  <a:tcPr/>
                </a:tc>
                <a:extLst>
                  <a:ext uri="{0D108BD9-81ED-4DB2-BD59-A6C34878D82A}">
                    <a16:rowId xmlns:a16="http://schemas.microsoft.com/office/drawing/2014/main" val="8620405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04 – Biological Sciences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10 – Fine and Applied Arts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16 – Library Science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22  – Social Sciences </a:t>
                      </a:r>
                      <a:endParaRPr lang="en-US" dirty="0">
                        <a:effectLst/>
                      </a:endParaRPr>
                    </a:p>
                  </a:txBody>
                  <a:tcPr/>
                </a:tc>
                <a:extLst>
                  <a:ext uri="{0D108BD9-81ED-4DB2-BD59-A6C34878D82A}">
                    <a16:rowId xmlns:a16="http://schemas.microsoft.com/office/drawing/2014/main" val="2660153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05  – Business and Management </a:t>
                      </a:r>
                      <a:endParaRPr lang="en-US" dirty="0">
                        <a:effectLs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11 – Foreign Language </a:t>
                      </a:r>
                      <a:endParaRPr lang="en-US" dirty="0"/>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17  – Mathematics </a:t>
                      </a:r>
                      <a:endParaRPr lang="en-US" dirty="0">
                        <a:effectLst/>
                      </a:endParaRP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30 – Commercial Services </a:t>
                      </a:r>
                      <a:endParaRPr lang="en-US" dirty="0"/>
                    </a:p>
                    <a:p>
                      <a:endParaRPr lang="en-US" dirty="0"/>
                    </a:p>
                  </a:txBody>
                  <a:tcPr/>
                </a:tc>
                <a:extLst>
                  <a:ext uri="{0D108BD9-81ED-4DB2-BD59-A6C34878D82A}">
                    <a16:rowId xmlns:a16="http://schemas.microsoft.com/office/drawing/2014/main" val="145163814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06  – Media and Communications </a:t>
                      </a:r>
                      <a:endParaRPr lang="en-US" dirty="0">
                        <a:effectLs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12 – Health </a:t>
                      </a:r>
                      <a:endParaRPr lang="en-US" dirty="0"/>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18  – Military Studies </a:t>
                      </a:r>
                      <a:endParaRPr lang="en-US" dirty="0">
                        <a:effectLst/>
                      </a:endParaRP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49 – Interdisciplinary Studies </a:t>
                      </a:r>
                      <a:endParaRPr lang="en-US" dirty="0"/>
                    </a:p>
                  </a:txBody>
                  <a:tcPr/>
                </a:tc>
                <a:extLst>
                  <a:ext uri="{0D108BD9-81ED-4DB2-BD59-A6C34878D82A}">
                    <a16:rowId xmlns:a16="http://schemas.microsoft.com/office/drawing/2014/main" val="715759714"/>
                  </a:ext>
                </a:extLst>
              </a:tr>
            </a:tbl>
          </a:graphicData>
        </a:graphic>
      </p:graphicFrame>
      <p:sp>
        <p:nvSpPr>
          <p:cNvPr id="4" name="Slide Number Placeholder 3">
            <a:extLst>
              <a:ext uri="{FF2B5EF4-FFF2-40B4-BE49-F238E27FC236}">
                <a16:creationId xmlns:a16="http://schemas.microsoft.com/office/drawing/2014/main" id="{A2DB8C5D-B2B3-D443-8F43-86A0C35492E1}"/>
              </a:ext>
            </a:extLst>
          </p:cNvPr>
          <p:cNvSpPr>
            <a:spLocks noGrp="1"/>
          </p:cNvSpPr>
          <p:nvPr>
            <p:ph type="sldNum" sz="quarter" idx="4"/>
          </p:nvPr>
        </p:nvSpPr>
        <p:spPr/>
        <p:txBody>
          <a:bodyPr/>
          <a:lstStyle/>
          <a:p>
            <a:fld id="{492D8F1A-69A8-9242-9469-8400121D240A}" type="slidenum">
              <a:rPr lang="en-US" smtClean="0"/>
              <a:pPr/>
              <a:t>10</a:t>
            </a:fld>
            <a:endParaRPr lang="en-US" dirty="0"/>
          </a:p>
        </p:txBody>
      </p:sp>
    </p:spTree>
    <p:extLst>
      <p:ext uri="{BB962C8B-B14F-4D97-AF65-F5344CB8AC3E}">
        <p14:creationId xmlns:p14="http://schemas.microsoft.com/office/powerpoint/2010/main" val="3112423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0AEAB-40BB-044B-BDCF-5D3F66AC4B9F}"/>
              </a:ext>
            </a:extLst>
          </p:cNvPr>
          <p:cNvSpPr>
            <a:spLocks noGrp="1"/>
          </p:cNvSpPr>
          <p:nvPr>
            <p:ph type="title"/>
          </p:nvPr>
        </p:nvSpPr>
        <p:spPr/>
        <p:txBody>
          <a:bodyPr/>
          <a:lstStyle/>
          <a:p>
            <a:r>
              <a:rPr lang="en-US" dirty="0"/>
              <a:t>Selecting a TOP Code</a:t>
            </a:r>
          </a:p>
        </p:txBody>
      </p:sp>
      <p:sp>
        <p:nvSpPr>
          <p:cNvPr id="3" name="Content Placeholder 2">
            <a:extLst>
              <a:ext uri="{FF2B5EF4-FFF2-40B4-BE49-F238E27FC236}">
                <a16:creationId xmlns:a16="http://schemas.microsoft.com/office/drawing/2014/main" id="{DB316B8D-4B14-9B4F-809E-B9C7B12B625D}"/>
              </a:ext>
            </a:extLst>
          </p:cNvPr>
          <p:cNvSpPr>
            <a:spLocks noGrp="1"/>
          </p:cNvSpPr>
          <p:nvPr>
            <p:ph sz="half" idx="1"/>
          </p:nvPr>
        </p:nvSpPr>
        <p:spPr/>
        <p:txBody>
          <a:bodyPr/>
          <a:lstStyle/>
          <a:p>
            <a:r>
              <a:rPr lang="en-US" dirty="0"/>
              <a:t>Let’s say that we want to select a TOP Code for Global Trade Operations</a:t>
            </a:r>
          </a:p>
          <a:p>
            <a:r>
              <a:rPr lang="en-US" dirty="0"/>
              <a:t>Start looking in 05 – Business and Management</a:t>
            </a:r>
          </a:p>
        </p:txBody>
      </p:sp>
      <p:sp>
        <p:nvSpPr>
          <p:cNvPr id="4" name="Slide Number Placeholder 3">
            <a:extLst>
              <a:ext uri="{FF2B5EF4-FFF2-40B4-BE49-F238E27FC236}">
                <a16:creationId xmlns:a16="http://schemas.microsoft.com/office/drawing/2014/main" id="{995E686D-A674-094C-979E-BF9A0172EAEB}"/>
              </a:ext>
            </a:extLst>
          </p:cNvPr>
          <p:cNvSpPr>
            <a:spLocks noGrp="1"/>
          </p:cNvSpPr>
          <p:nvPr>
            <p:ph type="sldNum" sz="quarter" idx="4"/>
          </p:nvPr>
        </p:nvSpPr>
        <p:spPr/>
        <p:txBody>
          <a:bodyPr/>
          <a:lstStyle/>
          <a:p>
            <a:fld id="{492D8F1A-69A8-9242-9469-8400121D240A}" type="slidenum">
              <a:rPr lang="en-US" smtClean="0"/>
              <a:pPr/>
              <a:t>11</a:t>
            </a:fld>
            <a:endParaRPr lang="en-US" dirty="0"/>
          </a:p>
        </p:txBody>
      </p:sp>
      <p:pic>
        <p:nvPicPr>
          <p:cNvPr id="5" name="Picture 4">
            <a:extLst>
              <a:ext uri="{FF2B5EF4-FFF2-40B4-BE49-F238E27FC236}">
                <a16:creationId xmlns:a16="http://schemas.microsoft.com/office/drawing/2014/main" id="{F993FCD2-E020-664A-A743-BB3C7E1A2EC5}"/>
              </a:ext>
            </a:extLst>
          </p:cNvPr>
          <p:cNvPicPr>
            <a:picLocks noChangeAspect="1"/>
          </p:cNvPicPr>
          <p:nvPr/>
        </p:nvPicPr>
        <p:blipFill>
          <a:blip r:embed="rId2"/>
          <a:stretch>
            <a:fillRect/>
          </a:stretch>
        </p:blipFill>
        <p:spPr>
          <a:xfrm>
            <a:off x="656491" y="3548532"/>
            <a:ext cx="10163908" cy="1483853"/>
          </a:xfrm>
          <a:prstGeom prst="rect">
            <a:avLst/>
          </a:prstGeom>
        </p:spPr>
      </p:pic>
    </p:spTree>
    <p:extLst>
      <p:ext uri="{BB962C8B-B14F-4D97-AF65-F5344CB8AC3E}">
        <p14:creationId xmlns:p14="http://schemas.microsoft.com/office/powerpoint/2010/main" val="3531169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7E166-65BB-A84E-AF04-090296A744E4}"/>
              </a:ext>
            </a:extLst>
          </p:cNvPr>
          <p:cNvSpPr>
            <a:spLocks noGrp="1"/>
          </p:cNvSpPr>
          <p:nvPr>
            <p:ph type="title"/>
          </p:nvPr>
        </p:nvSpPr>
        <p:spPr/>
        <p:txBody>
          <a:bodyPr/>
          <a:lstStyle/>
          <a:p>
            <a:r>
              <a:rPr lang="en-US" dirty="0"/>
              <a:t>Selecting a TOP Code</a:t>
            </a:r>
          </a:p>
        </p:txBody>
      </p:sp>
      <p:sp>
        <p:nvSpPr>
          <p:cNvPr id="3" name="Content Placeholder 2">
            <a:extLst>
              <a:ext uri="{FF2B5EF4-FFF2-40B4-BE49-F238E27FC236}">
                <a16:creationId xmlns:a16="http://schemas.microsoft.com/office/drawing/2014/main" id="{326BC757-A5C6-8C44-8CB8-F159EB7C966C}"/>
              </a:ext>
            </a:extLst>
          </p:cNvPr>
          <p:cNvSpPr>
            <a:spLocks noGrp="1"/>
          </p:cNvSpPr>
          <p:nvPr>
            <p:ph sz="half" idx="1"/>
          </p:nvPr>
        </p:nvSpPr>
        <p:spPr/>
        <p:txBody>
          <a:bodyPr/>
          <a:lstStyle/>
          <a:p>
            <a:r>
              <a:rPr lang="en-US" dirty="0"/>
              <a:t>What if there isn’t a code that makes sense?</a:t>
            </a:r>
          </a:p>
          <a:p>
            <a:r>
              <a:rPr lang="en-US" dirty="0"/>
              <a:t>Since the TOP Code manual is not updated regularly, it is likely that emerging fields will not have a TOP Code. </a:t>
            </a:r>
          </a:p>
          <a:p>
            <a:r>
              <a:rPr lang="en-US" dirty="0"/>
              <a:t>One option would be to search for similar programs in COCI and use the same TOP code as other colleges</a:t>
            </a:r>
          </a:p>
          <a:p>
            <a:r>
              <a:rPr lang="en-US" dirty="0"/>
              <a:t>If nothing really seems to work, each of the two digit TOP codes has an Other category. </a:t>
            </a:r>
          </a:p>
        </p:txBody>
      </p:sp>
      <p:sp>
        <p:nvSpPr>
          <p:cNvPr id="4" name="Slide Number Placeholder 3">
            <a:extLst>
              <a:ext uri="{FF2B5EF4-FFF2-40B4-BE49-F238E27FC236}">
                <a16:creationId xmlns:a16="http://schemas.microsoft.com/office/drawing/2014/main" id="{F74DF1F5-710F-1B42-92B3-D8D332D27E43}"/>
              </a:ext>
            </a:extLst>
          </p:cNvPr>
          <p:cNvSpPr>
            <a:spLocks noGrp="1"/>
          </p:cNvSpPr>
          <p:nvPr>
            <p:ph type="sldNum" sz="quarter" idx="4"/>
          </p:nvPr>
        </p:nvSpPr>
        <p:spPr/>
        <p:txBody>
          <a:bodyPr/>
          <a:lstStyle/>
          <a:p>
            <a:fld id="{492D8F1A-69A8-9242-9469-8400121D240A}" type="slidenum">
              <a:rPr lang="en-US" smtClean="0"/>
              <a:pPr/>
              <a:t>12</a:t>
            </a:fld>
            <a:endParaRPr lang="en-US" dirty="0"/>
          </a:p>
        </p:txBody>
      </p:sp>
    </p:spTree>
    <p:extLst>
      <p:ext uri="{BB962C8B-B14F-4D97-AF65-F5344CB8AC3E}">
        <p14:creationId xmlns:p14="http://schemas.microsoft.com/office/powerpoint/2010/main" val="550548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24026-B2E2-E349-A164-14A39CF5C873}"/>
              </a:ext>
            </a:extLst>
          </p:cNvPr>
          <p:cNvSpPr>
            <a:spLocks noGrp="1"/>
          </p:cNvSpPr>
          <p:nvPr>
            <p:ph type="title"/>
          </p:nvPr>
        </p:nvSpPr>
        <p:spPr/>
        <p:txBody>
          <a:bodyPr/>
          <a:lstStyle/>
          <a:p>
            <a:r>
              <a:rPr lang="en-US" dirty="0"/>
              <a:t>CIP Codes</a:t>
            </a:r>
          </a:p>
        </p:txBody>
      </p:sp>
      <p:sp>
        <p:nvSpPr>
          <p:cNvPr id="3" name="Text Placeholder 2">
            <a:extLst>
              <a:ext uri="{FF2B5EF4-FFF2-40B4-BE49-F238E27FC236}">
                <a16:creationId xmlns:a16="http://schemas.microsoft.com/office/drawing/2014/main" id="{4208DE1C-32CD-3243-8BB3-693548D54C8E}"/>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617EFC3D-13A1-A141-8D49-C6E785BB154D}"/>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EF7ADEA5-947F-EC4B-9151-965CA923267C}"/>
              </a:ext>
            </a:extLst>
          </p:cNvPr>
          <p:cNvSpPr>
            <a:spLocks noGrp="1"/>
          </p:cNvSpPr>
          <p:nvPr>
            <p:ph type="sldNum" sz="quarter" idx="4"/>
          </p:nvPr>
        </p:nvSpPr>
        <p:spPr/>
        <p:txBody>
          <a:bodyPr/>
          <a:lstStyle/>
          <a:p>
            <a:fld id="{492D8F1A-69A8-9242-9469-8400121D240A}" type="slidenum">
              <a:rPr lang="en-US" smtClean="0"/>
              <a:pPr/>
              <a:t>13</a:t>
            </a:fld>
            <a:endParaRPr lang="en-US" dirty="0"/>
          </a:p>
        </p:txBody>
      </p:sp>
    </p:spTree>
    <p:extLst>
      <p:ext uri="{BB962C8B-B14F-4D97-AF65-F5344CB8AC3E}">
        <p14:creationId xmlns:p14="http://schemas.microsoft.com/office/powerpoint/2010/main" val="1517794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40E67-FD89-CB4B-9FE3-F7AD1045AD0F}"/>
              </a:ext>
            </a:extLst>
          </p:cNvPr>
          <p:cNvSpPr>
            <a:spLocks noGrp="1"/>
          </p:cNvSpPr>
          <p:nvPr>
            <p:ph type="title"/>
          </p:nvPr>
        </p:nvSpPr>
        <p:spPr/>
        <p:txBody>
          <a:bodyPr/>
          <a:lstStyle/>
          <a:p>
            <a:r>
              <a:rPr lang="en-US" dirty="0"/>
              <a:t>CIP Codes: What are they?</a:t>
            </a:r>
          </a:p>
        </p:txBody>
      </p:sp>
      <p:sp>
        <p:nvSpPr>
          <p:cNvPr id="3" name="Content Placeholder 2">
            <a:extLst>
              <a:ext uri="{FF2B5EF4-FFF2-40B4-BE49-F238E27FC236}">
                <a16:creationId xmlns:a16="http://schemas.microsoft.com/office/drawing/2014/main" id="{ABD056F4-46F9-1048-8D9D-5BA0F134046D}"/>
              </a:ext>
            </a:extLst>
          </p:cNvPr>
          <p:cNvSpPr>
            <a:spLocks noGrp="1"/>
          </p:cNvSpPr>
          <p:nvPr>
            <p:ph sz="half" idx="1"/>
          </p:nvPr>
        </p:nvSpPr>
        <p:spPr/>
        <p:txBody>
          <a:bodyPr>
            <a:normAutofit fontScale="92500" lnSpcReduction="20000"/>
          </a:bodyPr>
          <a:lstStyle/>
          <a:p>
            <a:pPr marL="342900" indent="-342900">
              <a:spcBef>
                <a:spcPts val="0"/>
              </a:spcBef>
              <a:spcAft>
                <a:spcPts val="1000"/>
              </a:spcAft>
            </a:pPr>
            <a:r>
              <a:rPr lang="en-US" altLang="ja-JP" sz="2800" dirty="0">
                <a:solidFill>
                  <a:srgbClr val="1C1C1C"/>
                </a:solidFill>
                <a:ea typeface="ＭＳ Ｐゴシック" charset="-128"/>
                <a:cs typeface="ＭＳ Ｐゴシック" charset="-128"/>
              </a:rPr>
              <a:t>Classification of Instructional Program (CIP) codes are the </a:t>
            </a:r>
            <a:r>
              <a:rPr lang="en-US" altLang="ja-JP" sz="2800" b="1" dirty="0">
                <a:solidFill>
                  <a:srgbClr val="1C1C1C"/>
                </a:solidFill>
                <a:ea typeface="ＭＳ Ｐゴシック" charset="-128"/>
                <a:cs typeface="ＭＳ Ｐゴシック" charset="-128"/>
              </a:rPr>
              <a:t>federal </a:t>
            </a:r>
            <a:r>
              <a:rPr lang="en-US" altLang="ja-JP" sz="2800" dirty="0">
                <a:solidFill>
                  <a:srgbClr val="1C1C1C"/>
                </a:solidFill>
                <a:ea typeface="ＭＳ Ｐゴシック" charset="-128"/>
                <a:cs typeface="ＭＳ Ｐゴシック" charset="-128"/>
              </a:rPr>
              <a:t>standard for postsecondary instructional program classification. </a:t>
            </a:r>
          </a:p>
          <a:p>
            <a:pPr marL="342900" indent="-342900">
              <a:spcBef>
                <a:spcPts val="0"/>
              </a:spcBef>
              <a:spcAft>
                <a:spcPts val="1000"/>
              </a:spcAft>
            </a:pPr>
            <a:r>
              <a:rPr lang="en-US" altLang="ja-JP" sz="2800" dirty="0">
                <a:solidFill>
                  <a:srgbClr val="1C1C1C"/>
                </a:solidFill>
                <a:ea typeface="ＭＳ Ｐゴシック" charset="-128"/>
                <a:cs typeface="ＭＳ Ｐゴシック" charset="-128"/>
              </a:rPr>
              <a:t>All other postsecondary institutions in the U.S. use CIP codes for coding of instructional programs.</a:t>
            </a:r>
          </a:p>
          <a:p>
            <a:pPr marL="342900" indent="-342900">
              <a:spcAft>
                <a:spcPts val="1000"/>
              </a:spcAft>
            </a:pPr>
            <a:r>
              <a:rPr lang="en-US" sz="2800" dirty="0"/>
              <a:t>These codes are used for financial aid, veterans programs, gainful employment reporting, and accreditation.</a:t>
            </a:r>
          </a:p>
          <a:p>
            <a:pPr lvl="1">
              <a:spcAft>
                <a:spcPts val="1000"/>
              </a:spcAft>
            </a:pPr>
            <a:r>
              <a:rPr lang="en-US" altLang="ja-JP" sz="2000" i="1" dirty="0">
                <a:solidFill>
                  <a:srgbClr val="1C1C1C"/>
                </a:solidFill>
                <a:ea typeface="ＭＳ Ｐゴシック" charset="-128"/>
                <a:cs typeface="ＭＳ Ｐゴシック" charset="-128"/>
              </a:rPr>
              <a:t>Example:</a:t>
            </a:r>
          </a:p>
          <a:p>
            <a:pPr lvl="1">
              <a:spcAft>
                <a:spcPts val="1000"/>
              </a:spcAft>
            </a:pPr>
            <a:r>
              <a:rPr lang="en-US" altLang="ja-JP" sz="2000" dirty="0">
                <a:solidFill>
                  <a:srgbClr val="1C1C1C"/>
                </a:solidFill>
                <a:ea typeface="ＭＳ Ｐゴシック" charset="-128"/>
                <a:cs typeface="ＭＳ Ｐゴシック" charset="-128"/>
              </a:rPr>
              <a:t>50  Visual and Performing Arts</a:t>
            </a:r>
          </a:p>
          <a:p>
            <a:pPr lvl="1">
              <a:spcAft>
                <a:spcPts val="1000"/>
              </a:spcAft>
            </a:pPr>
            <a:r>
              <a:rPr lang="en-US" altLang="ja-JP" sz="2000" dirty="0">
                <a:solidFill>
                  <a:srgbClr val="1C1C1C"/>
                </a:solidFill>
                <a:ea typeface="ＭＳ Ｐゴシック" charset="-128"/>
                <a:cs typeface="ＭＳ Ｐゴシック" charset="-128"/>
              </a:rPr>
              <a:t>50.04     Design and Applied Arts</a:t>
            </a:r>
          </a:p>
          <a:p>
            <a:pPr lvl="1">
              <a:spcAft>
                <a:spcPts val="1000"/>
              </a:spcAft>
            </a:pPr>
            <a:r>
              <a:rPr lang="en-US" altLang="ja-JP" sz="2000" dirty="0">
                <a:solidFill>
                  <a:srgbClr val="1C1C1C"/>
                </a:solidFill>
                <a:ea typeface="ＭＳ Ｐゴシック" charset="-128"/>
                <a:cs typeface="ＭＳ Ｐゴシック" charset="-128"/>
              </a:rPr>
              <a:t>50.0402       Commercial and Advertising Art</a:t>
            </a:r>
          </a:p>
          <a:p>
            <a:endParaRPr lang="en-US" dirty="0"/>
          </a:p>
        </p:txBody>
      </p:sp>
      <p:sp>
        <p:nvSpPr>
          <p:cNvPr id="4" name="Slide Number Placeholder 3">
            <a:extLst>
              <a:ext uri="{FF2B5EF4-FFF2-40B4-BE49-F238E27FC236}">
                <a16:creationId xmlns:a16="http://schemas.microsoft.com/office/drawing/2014/main" id="{60959D2A-7338-774B-A08F-2B012F0066A9}"/>
              </a:ext>
            </a:extLst>
          </p:cNvPr>
          <p:cNvSpPr>
            <a:spLocks noGrp="1"/>
          </p:cNvSpPr>
          <p:nvPr>
            <p:ph type="sldNum" sz="quarter" idx="4"/>
          </p:nvPr>
        </p:nvSpPr>
        <p:spPr/>
        <p:txBody>
          <a:bodyPr/>
          <a:lstStyle/>
          <a:p>
            <a:fld id="{492D8F1A-69A8-9242-9469-8400121D240A}" type="slidenum">
              <a:rPr lang="en-US" smtClean="0"/>
              <a:pPr/>
              <a:t>14</a:t>
            </a:fld>
            <a:endParaRPr lang="en-US" dirty="0"/>
          </a:p>
        </p:txBody>
      </p:sp>
    </p:spTree>
    <p:extLst>
      <p:ext uri="{BB962C8B-B14F-4D97-AF65-F5344CB8AC3E}">
        <p14:creationId xmlns:p14="http://schemas.microsoft.com/office/powerpoint/2010/main" val="2426752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C18EC-C0E3-0A4B-9047-00C53C82B5B2}"/>
              </a:ext>
            </a:extLst>
          </p:cNvPr>
          <p:cNvSpPr>
            <a:spLocks noGrp="1"/>
          </p:cNvSpPr>
          <p:nvPr>
            <p:ph type="title"/>
          </p:nvPr>
        </p:nvSpPr>
        <p:spPr/>
        <p:txBody>
          <a:bodyPr/>
          <a:lstStyle/>
          <a:p>
            <a:r>
              <a:rPr lang="en-US" dirty="0"/>
              <a:t>CIP Codes vs. TOP Codes</a:t>
            </a:r>
          </a:p>
        </p:txBody>
      </p:sp>
      <p:sp>
        <p:nvSpPr>
          <p:cNvPr id="3" name="Content Placeholder 2">
            <a:extLst>
              <a:ext uri="{FF2B5EF4-FFF2-40B4-BE49-F238E27FC236}">
                <a16:creationId xmlns:a16="http://schemas.microsoft.com/office/drawing/2014/main" id="{D90FF5D3-8574-F440-9011-EC9847DD2F85}"/>
              </a:ext>
            </a:extLst>
          </p:cNvPr>
          <p:cNvSpPr>
            <a:spLocks noGrp="1"/>
          </p:cNvSpPr>
          <p:nvPr>
            <p:ph sz="half" idx="1"/>
          </p:nvPr>
        </p:nvSpPr>
        <p:spPr/>
        <p:txBody>
          <a:bodyPr/>
          <a:lstStyle/>
          <a:p>
            <a:pPr marL="457200" indent="-457200">
              <a:spcBef>
                <a:spcPts val="0"/>
              </a:spcBef>
              <a:spcAft>
                <a:spcPts val="600"/>
              </a:spcAft>
            </a:pPr>
            <a:r>
              <a:rPr lang="en-US" sz="2400" b="1" dirty="0">
                <a:ea typeface="ＭＳ Ｐゴシック" charset="-128"/>
                <a:cs typeface="Times New Roman"/>
              </a:rPr>
              <a:t>CIP is often more specific than TOP</a:t>
            </a:r>
            <a:r>
              <a:rPr lang="en-US" sz="2400" dirty="0">
                <a:ea typeface="ＭＳ Ｐゴシック" charset="-128"/>
                <a:cs typeface="Times New Roman"/>
              </a:rPr>
              <a:t>: 47 two-digit series (thousands of codes).</a:t>
            </a:r>
            <a:endParaRPr lang="en-US" altLang="ja-JP" sz="2400" dirty="0">
              <a:ea typeface="ＭＳ Ｐゴシック" charset="-128"/>
              <a:cs typeface="Times New Roman"/>
            </a:endParaRPr>
          </a:p>
          <a:p>
            <a:pPr marL="457200" indent="-457200">
              <a:spcBef>
                <a:spcPts val="1200"/>
              </a:spcBef>
              <a:spcAft>
                <a:spcPts val="1000"/>
              </a:spcAft>
            </a:pPr>
            <a:r>
              <a:rPr lang="en-US" altLang="ja-JP" sz="2400" b="1" dirty="0">
                <a:ea typeface="ＭＳ Ｐゴシック" charset="-128"/>
                <a:cs typeface="Times New Roman"/>
              </a:rPr>
              <a:t>CIP has strict organizational structure</a:t>
            </a:r>
            <a:r>
              <a:rPr lang="en-US" altLang="ja-JP" sz="2400" dirty="0">
                <a:ea typeface="ＭＳ Ｐゴシック" charset="-128"/>
                <a:cs typeface="Times New Roman"/>
              </a:rPr>
              <a:t>: programs are coded using 6-digit codes (always!)</a:t>
            </a:r>
          </a:p>
          <a:p>
            <a:pPr marL="457200" indent="-457200">
              <a:lnSpc>
                <a:spcPct val="115000"/>
              </a:lnSpc>
              <a:spcBef>
                <a:spcPts val="1200"/>
              </a:spcBef>
              <a:spcAft>
                <a:spcPts val="1000"/>
              </a:spcAft>
            </a:pPr>
            <a:r>
              <a:rPr lang="en-US" altLang="ja-JP" sz="2400" b="1" dirty="0">
                <a:ea typeface="ＭＳ Ｐゴシック" charset="-128"/>
                <a:cs typeface="Times New Roman"/>
              </a:rPr>
              <a:t>Not all CIP codes are applicable for community colleges</a:t>
            </a:r>
            <a:r>
              <a:rPr lang="en-US" altLang="ja-JP" sz="2400" dirty="0">
                <a:ea typeface="ＭＳ Ｐゴシック" charset="-128"/>
                <a:cs typeface="Times New Roman"/>
              </a:rPr>
              <a:t>: some describe instruction for 4-year and above.</a:t>
            </a:r>
            <a:endParaRPr lang="en-US" dirty="0"/>
          </a:p>
        </p:txBody>
      </p:sp>
      <p:sp>
        <p:nvSpPr>
          <p:cNvPr id="4" name="Slide Number Placeholder 3">
            <a:extLst>
              <a:ext uri="{FF2B5EF4-FFF2-40B4-BE49-F238E27FC236}">
                <a16:creationId xmlns:a16="http://schemas.microsoft.com/office/drawing/2014/main" id="{6D313E5D-2580-A242-800C-A14E4358EEE6}"/>
              </a:ext>
            </a:extLst>
          </p:cNvPr>
          <p:cNvSpPr>
            <a:spLocks noGrp="1"/>
          </p:cNvSpPr>
          <p:nvPr>
            <p:ph type="sldNum" sz="quarter" idx="4"/>
          </p:nvPr>
        </p:nvSpPr>
        <p:spPr/>
        <p:txBody>
          <a:bodyPr/>
          <a:lstStyle/>
          <a:p>
            <a:fld id="{492D8F1A-69A8-9242-9469-8400121D240A}" type="slidenum">
              <a:rPr lang="en-US" smtClean="0"/>
              <a:pPr/>
              <a:t>15</a:t>
            </a:fld>
            <a:endParaRPr lang="en-US" dirty="0"/>
          </a:p>
        </p:txBody>
      </p:sp>
    </p:spTree>
    <p:extLst>
      <p:ext uri="{BB962C8B-B14F-4D97-AF65-F5344CB8AC3E}">
        <p14:creationId xmlns:p14="http://schemas.microsoft.com/office/powerpoint/2010/main" val="3456112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9EBC9-A2DE-2A4A-B5B5-5FAD54643939}"/>
              </a:ext>
            </a:extLst>
          </p:cNvPr>
          <p:cNvSpPr>
            <a:spLocks noGrp="1"/>
          </p:cNvSpPr>
          <p:nvPr>
            <p:ph type="title"/>
          </p:nvPr>
        </p:nvSpPr>
        <p:spPr/>
        <p:txBody>
          <a:bodyPr/>
          <a:lstStyle/>
          <a:p>
            <a:r>
              <a:rPr lang="en-US" dirty="0"/>
              <a:t>Alignment between TOP and CIP</a:t>
            </a:r>
          </a:p>
        </p:txBody>
      </p:sp>
      <p:sp>
        <p:nvSpPr>
          <p:cNvPr id="3" name="Content Placeholder 2">
            <a:extLst>
              <a:ext uri="{FF2B5EF4-FFF2-40B4-BE49-F238E27FC236}">
                <a16:creationId xmlns:a16="http://schemas.microsoft.com/office/drawing/2014/main" id="{90BDD3A2-1C69-3743-9D64-B129C9387497}"/>
              </a:ext>
            </a:extLst>
          </p:cNvPr>
          <p:cNvSpPr>
            <a:spLocks noGrp="1"/>
          </p:cNvSpPr>
          <p:nvPr>
            <p:ph sz="half" idx="1"/>
          </p:nvPr>
        </p:nvSpPr>
        <p:spPr/>
        <p:txBody>
          <a:bodyPr/>
          <a:lstStyle/>
          <a:p>
            <a:r>
              <a:rPr lang="en-US" dirty="0"/>
              <a:t>The Chancellor’s Office has published a TOP to CIP crosswalk that was updated in 2020 through the work of the Code Alignment Project.</a:t>
            </a:r>
          </a:p>
          <a:p>
            <a:r>
              <a:rPr lang="en-US" dirty="0"/>
              <a:t>Because the TOP codes are not as detailed as the CIP codes, there could be more than one CIP code suggested for a single TOP code.</a:t>
            </a:r>
          </a:p>
          <a:p>
            <a:r>
              <a:rPr lang="en-US" dirty="0"/>
              <a:t>The most current version of the crosswalk can be found </a:t>
            </a:r>
            <a:r>
              <a:rPr lang="en-US" dirty="0">
                <a:hlinkClick r:id="rId2"/>
              </a:rPr>
              <a:t>here</a:t>
            </a:r>
            <a:r>
              <a:rPr lang="en-US" dirty="0"/>
              <a:t>.</a:t>
            </a:r>
          </a:p>
        </p:txBody>
      </p:sp>
      <p:sp>
        <p:nvSpPr>
          <p:cNvPr id="4" name="Slide Number Placeholder 3">
            <a:extLst>
              <a:ext uri="{FF2B5EF4-FFF2-40B4-BE49-F238E27FC236}">
                <a16:creationId xmlns:a16="http://schemas.microsoft.com/office/drawing/2014/main" id="{D1842292-A3DB-2E49-ACE1-D79EA10E357E}"/>
              </a:ext>
            </a:extLst>
          </p:cNvPr>
          <p:cNvSpPr>
            <a:spLocks noGrp="1"/>
          </p:cNvSpPr>
          <p:nvPr>
            <p:ph type="sldNum" sz="quarter" idx="4"/>
          </p:nvPr>
        </p:nvSpPr>
        <p:spPr/>
        <p:txBody>
          <a:bodyPr/>
          <a:lstStyle/>
          <a:p>
            <a:fld id="{492D8F1A-69A8-9242-9469-8400121D240A}" type="slidenum">
              <a:rPr lang="en-US" smtClean="0"/>
              <a:pPr/>
              <a:t>16</a:t>
            </a:fld>
            <a:endParaRPr lang="en-US" dirty="0"/>
          </a:p>
        </p:txBody>
      </p:sp>
    </p:spTree>
    <p:extLst>
      <p:ext uri="{BB962C8B-B14F-4D97-AF65-F5344CB8AC3E}">
        <p14:creationId xmlns:p14="http://schemas.microsoft.com/office/powerpoint/2010/main" val="791848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692A6-7133-324E-9C77-C40492EEDC98}"/>
              </a:ext>
            </a:extLst>
          </p:cNvPr>
          <p:cNvSpPr>
            <a:spLocks noGrp="1"/>
          </p:cNvSpPr>
          <p:nvPr>
            <p:ph type="title"/>
          </p:nvPr>
        </p:nvSpPr>
        <p:spPr/>
        <p:txBody>
          <a:bodyPr/>
          <a:lstStyle/>
          <a:p>
            <a:r>
              <a:rPr lang="en-US" dirty="0"/>
              <a:t>Do my programs have CIP codes?</a:t>
            </a:r>
          </a:p>
        </p:txBody>
      </p:sp>
      <p:sp>
        <p:nvSpPr>
          <p:cNvPr id="3" name="Content Placeholder 2">
            <a:extLst>
              <a:ext uri="{FF2B5EF4-FFF2-40B4-BE49-F238E27FC236}">
                <a16:creationId xmlns:a16="http://schemas.microsoft.com/office/drawing/2014/main" id="{103025FA-53C0-2C46-8109-7A42985CCB59}"/>
              </a:ext>
            </a:extLst>
          </p:cNvPr>
          <p:cNvSpPr>
            <a:spLocks noGrp="1"/>
          </p:cNvSpPr>
          <p:nvPr>
            <p:ph sz="half" idx="1"/>
          </p:nvPr>
        </p:nvSpPr>
        <p:spPr/>
        <p:txBody>
          <a:bodyPr/>
          <a:lstStyle/>
          <a:p>
            <a:r>
              <a:rPr lang="en-US" dirty="0"/>
              <a:t>Every program we offer must have a CIP code for students to be eligible for federal financial aid, for federal data reporting, and as a requirement of accreditation.</a:t>
            </a:r>
          </a:p>
          <a:p>
            <a:r>
              <a:rPr lang="en-US" dirty="0"/>
              <a:t>While you may have been asked for input on TOP codes, many faculty were unaware that their program even had a CIP code.</a:t>
            </a:r>
          </a:p>
          <a:p>
            <a:r>
              <a:rPr lang="en-US" dirty="0"/>
              <a:t>At many colleges, the CIP code was selected by the financial aid office and may not align with the code that the discipline faculty would have selected.</a:t>
            </a:r>
          </a:p>
        </p:txBody>
      </p:sp>
      <p:sp>
        <p:nvSpPr>
          <p:cNvPr id="4" name="Slide Number Placeholder 3">
            <a:extLst>
              <a:ext uri="{FF2B5EF4-FFF2-40B4-BE49-F238E27FC236}">
                <a16:creationId xmlns:a16="http://schemas.microsoft.com/office/drawing/2014/main" id="{D30B8F80-A5B2-0F4B-851C-F9E2B0284764}"/>
              </a:ext>
            </a:extLst>
          </p:cNvPr>
          <p:cNvSpPr>
            <a:spLocks noGrp="1"/>
          </p:cNvSpPr>
          <p:nvPr>
            <p:ph type="sldNum" sz="quarter" idx="4"/>
          </p:nvPr>
        </p:nvSpPr>
        <p:spPr/>
        <p:txBody>
          <a:bodyPr/>
          <a:lstStyle/>
          <a:p>
            <a:fld id="{492D8F1A-69A8-9242-9469-8400121D240A}" type="slidenum">
              <a:rPr lang="en-US" smtClean="0"/>
              <a:pPr/>
              <a:t>17</a:t>
            </a:fld>
            <a:endParaRPr lang="en-US" dirty="0"/>
          </a:p>
        </p:txBody>
      </p:sp>
    </p:spTree>
    <p:extLst>
      <p:ext uri="{BB962C8B-B14F-4D97-AF65-F5344CB8AC3E}">
        <p14:creationId xmlns:p14="http://schemas.microsoft.com/office/powerpoint/2010/main" val="854809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5C877-EDBD-9044-97E9-8EAFEC70B3D9}"/>
              </a:ext>
            </a:extLst>
          </p:cNvPr>
          <p:cNvSpPr>
            <a:spLocks noGrp="1"/>
          </p:cNvSpPr>
          <p:nvPr>
            <p:ph type="title"/>
          </p:nvPr>
        </p:nvSpPr>
        <p:spPr/>
        <p:txBody>
          <a:bodyPr/>
          <a:lstStyle/>
          <a:p>
            <a:r>
              <a:rPr lang="en-US" dirty="0"/>
              <a:t>SAM Codes</a:t>
            </a:r>
          </a:p>
        </p:txBody>
      </p:sp>
      <p:sp>
        <p:nvSpPr>
          <p:cNvPr id="3" name="Text Placeholder 2">
            <a:extLst>
              <a:ext uri="{FF2B5EF4-FFF2-40B4-BE49-F238E27FC236}">
                <a16:creationId xmlns:a16="http://schemas.microsoft.com/office/drawing/2014/main" id="{EF283B2A-5C66-174C-8815-8487396BB54D}"/>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29B6C8FB-A86F-7840-8BCA-35AC896CA83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9C0DACEA-0CD6-4846-9306-72CCD5FB815E}"/>
              </a:ext>
            </a:extLst>
          </p:cNvPr>
          <p:cNvSpPr>
            <a:spLocks noGrp="1"/>
          </p:cNvSpPr>
          <p:nvPr>
            <p:ph type="sldNum" sz="quarter" idx="4"/>
          </p:nvPr>
        </p:nvSpPr>
        <p:spPr/>
        <p:txBody>
          <a:bodyPr/>
          <a:lstStyle/>
          <a:p>
            <a:fld id="{492D8F1A-69A8-9242-9469-8400121D240A}" type="slidenum">
              <a:rPr lang="en-US" smtClean="0"/>
              <a:pPr/>
              <a:t>18</a:t>
            </a:fld>
            <a:endParaRPr lang="en-US" dirty="0"/>
          </a:p>
        </p:txBody>
      </p:sp>
    </p:spTree>
    <p:extLst>
      <p:ext uri="{BB962C8B-B14F-4D97-AF65-F5344CB8AC3E}">
        <p14:creationId xmlns:p14="http://schemas.microsoft.com/office/powerpoint/2010/main" val="13314619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E13FB-B1C0-B044-93FC-B5DDE1E71E3C}"/>
              </a:ext>
            </a:extLst>
          </p:cNvPr>
          <p:cNvSpPr>
            <a:spLocks noGrp="1"/>
          </p:cNvSpPr>
          <p:nvPr>
            <p:ph type="title"/>
          </p:nvPr>
        </p:nvSpPr>
        <p:spPr/>
        <p:txBody>
          <a:bodyPr/>
          <a:lstStyle/>
          <a:p>
            <a:r>
              <a:rPr lang="en-US" dirty="0"/>
              <a:t>SAM Codes</a:t>
            </a:r>
          </a:p>
        </p:txBody>
      </p:sp>
      <p:sp>
        <p:nvSpPr>
          <p:cNvPr id="3" name="Content Placeholder 2">
            <a:extLst>
              <a:ext uri="{FF2B5EF4-FFF2-40B4-BE49-F238E27FC236}">
                <a16:creationId xmlns:a16="http://schemas.microsoft.com/office/drawing/2014/main" id="{3264B93A-4A1C-FA41-AA6D-A072D007C711}"/>
              </a:ext>
            </a:extLst>
          </p:cNvPr>
          <p:cNvSpPr>
            <a:spLocks noGrp="1"/>
          </p:cNvSpPr>
          <p:nvPr>
            <p:ph sz="half" idx="1"/>
          </p:nvPr>
        </p:nvSpPr>
        <p:spPr/>
        <p:txBody>
          <a:bodyPr/>
          <a:lstStyle/>
          <a:p>
            <a:pPr marL="0" indent="0">
              <a:buNone/>
            </a:pPr>
            <a:r>
              <a:rPr lang="en-US" b="1" dirty="0">
                <a:latin typeface="Times New Roman" panose="02020603050405020304" pitchFamily="18" charset="0"/>
                <a:cs typeface="Times New Roman" panose="02020603050405020304" pitchFamily="18" charset="0"/>
              </a:rPr>
              <a:t>Student Accountability Model (SAM)</a:t>
            </a:r>
            <a:r>
              <a:rPr lang="en-US" dirty="0">
                <a:latin typeface="Times New Roman" panose="02020603050405020304" pitchFamily="18" charset="0"/>
                <a:cs typeface="Times New Roman" panose="02020603050405020304" pitchFamily="18" charset="0"/>
              </a:rPr>
              <a:t> Codes are used to indicate the degree to which a course is occupational (CTE), and to assist in identifying course sequence in CTE programs.  </a:t>
            </a:r>
          </a:p>
          <a:p>
            <a:endParaRPr lang="en-US" dirty="0"/>
          </a:p>
        </p:txBody>
      </p:sp>
      <p:sp>
        <p:nvSpPr>
          <p:cNvPr id="4" name="Slide Number Placeholder 3">
            <a:extLst>
              <a:ext uri="{FF2B5EF4-FFF2-40B4-BE49-F238E27FC236}">
                <a16:creationId xmlns:a16="http://schemas.microsoft.com/office/drawing/2014/main" id="{1DB26487-7274-7146-893E-E94A847C4A55}"/>
              </a:ext>
            </a:extLst>
          </p:cNvPr>
          <p:cNvSpPr>
            <a:spLocks noGrp="1"/>
          </p:cNvSpPr>
          <p:nvPr>
            <p:ph type="sldNum" sz="quarter" idx="4"/>
          </p:nvPr>
        </p:nvSpPr>
        <p:spPr/>
        <p:txBody>
          <a:bodyPr/>
          <a:lstStyle/>
          <a:p>
            <a:fld id="{492D8F1A-69A8-9242-9469-8400121D240A}" type="slidenum">
              <a:rPr lang="en-US" smtClean="0"/>
              <a:pPr/>
              <a:t>19</a:t>
            </a:fld>
            <a:endParaRPr lang="en-US" dirty="0"/>
          </a:p>
        </p:txBody>
      </p:sp>
      <p:pic>
        <p:nvPicPr>
          <p:cNvPr id="5" name="Picture 4">
            <a:extLst>
              <a:ext uri="{FF2B5EF4-FFF2-40B4-BE49-F238E27FC236}">
                <a16:creationId xmlns:a16="http://schemas.microsoft.com/office/drawing/2014/main" id="{7618323A-470F-A24F-807D-77CA07D6BEF0}"/>
              </a:ext>
            </a:extLst>
          </p:cNvPr>
          <p:cNvPicPr>
            <a:picLocks noChangeAspect="1"/>
          </p:cNvPicPr>
          <p:nvPr/>
        </p:nvPicPr>
        <p:blipFill>
          <a:blip r:embed="rId2"/>
          <a:stretch>
            <a:fillRect/>
          </a:stretch>
        </p:blipFill>
        <p:spPr>
          <a:xfrm>
            <a:off x="4221528" y="3685949"/>
            <a:ext cx="3890841" cy="3172051"/>
          </a:xfrm>
          <a:prstGeom prst="rect">
            <a:avLst/>
          </a:prstGeom>
        </p:spPr>
      </p:pic>
    </p:spTree>
    <p:extLst>
      <p:ext uri="{BB962C8B-B14F-4D97-AF65-F5344CB8AC3E}">
        <p14:creationId xmlns:p14="http://schemas.microsoft.com/office/powerpoint/2010/main" val="1415674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17B10-852B-B042-B143-D3A8999FAA8F}"/>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3198C453-3F42-8E48-A8D0-41C052F19524}"/>
              </a:ext>
            </a:extLst>
          </p:cNvPr>
          <p:cNvSpPr>
            <a:spLocks noGrp="1"/>
          </p:cNvSpPr>
          <p:nvPr>
            <p:ph sz="half" idx="1"/>
          </p:nvPr>
        </p:nvSpPr>
        <p:spPr/>
        <p:txBody>
          <a:bodyPr/>
          <a:lstStyle/>
          <a:p>
            <a:r>
              <a:rPr lang="en-US" dirty="0"/>
              <a:t>Overview of TOP Codes</a:t>
            </a:r>
          </a:p>
          <a:p>
            <a:r>
              <a:rPr lang="en-US" dirty="0"/>
              <a:t>CIP Codes</a:t>
            </a:r>
          </a:p>
          <a:p>
            <a:r>
              <a:rPr lang="en-US" dirty="0"/>
              <a:t>Relationship of TOP and CIP Codes</a:t>
            </a:r>
          </a:p>
          <a:p>
            <a:r>
              <a:rPr lang="en-US" dirty="0"/>
              <a:t>Assigning Courses to Disciplines</a:t>
            </a:r>
          </a:p>
          <a:p>
            <a:r>
              <a:rPr lang="en-US" dirty="0"/>
              <a:t>Ethnic Studies</a:t>
            </a:r>
          </a:p>
        </p:txBody>
      </p:sp>
      <p:sp>
        <p:nvSpPr>
          <p:cNvPr id="4" name="Slide Number Placeholder 3">
            <a:extLst>
              <a:ext uri="{FF2B5EF4-FFF2-40B4-BE49-F238E27FC236}">
                <a16:creationId xmlns:a16="http://schemas.microsoft.com/office/drawing/2014/main" id="{67C6B38B-3688-EF42-B935-201FED11C254}"/>
              </a:ext>
            </a:extLst>
          </p:cNvPr>
          <p:cNvSpPr>
            <a:spLocks noGrp="1"/>
          </p:cNvSpPr>
          <p:nvPr>
            <p:ph type="sldNum" sz="quarter" idx="4"/>
          </p:nvPr>
        </p:nvSpPr>
        <p:spPr/>
        <p:txBody>
          <a:bodyPr/>
          <a:lstStyle/>
          <a:p>
            <a:fld id="{492D8F1A-69A8-9242-9469-8400121D240A}" type="slidenum">
              <a:rPr lang="en-US" smtClean="0"/>
              <a:pPr/>
              <a:t>2</a:t>
            </a:fld>
            <a:endParaRPr lang="en-US" dirty="0"/>
          </a:p>
        </p:txBody>
      </p:sp>
    </p:spTree>
    <p:extLst>
      <p:ext uri="{BB962C8B-B14F-4D97-AF65-F5344CB8AC3E}">
        <p14:creationId xmlns:p14="http://schemas.microsoft.com/office/powerpoint/2010/main" val="4285732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EDA19-4BE6-5940-9F2F-75B2EFB3C476}"/>
              </a:ext>
            </a:extLst>
          </p:cNvPr>
          <p:cNvSpPr>
            <a:spLocks noGrp="1"/>
          </p:cNvSpPr>
          <p:nvPr>
            <p:ph type="title"/>
          </p:nvPr>
        </p:nvSpPr>
        <p:spPr/>
        <p:txBody>
          <a:bodyPr/>
          <a:lstStyle/>
          <a:p>
            <a:r>
              <a:rPr lang="en-US" dirty="0"/>
              <a:t>SAM Codes (CB09)</a:t>
            </a:r>
          </a:p>
        </p:txBody>
      </p:sp>
      <p:sp>
        <p:nvSpPr>
          <p:cNvPr id="3" name="Content Placeholder 2">
            <a:extLst>
              <a:ext uri="{FF2B5EF4-FFF2-40B4-BE49-F238E27FC236}">
                <a16:creationId xmlns:a16="http://schemas.microsoft.com/office/drawing/2014/main" id="{0951CFFB-7384-B64A-B977-A1859792E14A}"/>
              </a:ext>
            </a:extLst>
          </p:cNvPr>
          <p:cNvSpPr>
            <a:spLocks noGrp="1"/>
          </p:cNvSpPr>
          <p:nvPr>
            <p:ph sz="half" idx="1"/>
          </p:nvPr>
        </p:nvSpPr>
        <p:spPr/>
        <p:txBody>
          <a:bodyPr>
            <a:noAutofit/>
          </a:bodyPr>
          <a:lstStyle/>
          <a:p>
            <a:pPr marL="0" indent="0">
              <a:buNone/>
            </a:pPr>
            <a:r>
              <a:rPr lang="en-US" sz="1300" b="1" dirty="0">
                <a:latin typeface="Times New Roman"/>
                <a:cs typeface="Times New Roman"/>
              </a:rPr>
              <a:t>*(A)  Apprenticeship </a:t>
            </a:r>
            <a:r>
              <a:rPr lang="en-US" sz="1300" dirty="0">
                <a:latin typeface="Times New Roman"/>
                <a:cs typeface="Times New Roman"/>
              </a:rPr>
              <a:t>(offered to apprentices only)</a:t>
            </a:r>
          </a:p>
          <a:p>
            <a:pPr marL="0" indent="0">
              <a:buNone/>
            </a:pPr>
            <a:endParaRPr lang="en-US" sz="1300" dirty="0">
              <a:latin typeface="Times New Roman"/>
              <a:cs typeface="Times New Roman"/>
            </a:endParaRPr>
          </a:p>
          <a:p>
            <a:pPr marL="0" indent="0">
              <a:buNone/>
            </a:pPr>
            <a:r>
              <a:rPr lang="en-US" sz="1300" b="1" dirty="0">
                <a:latin typeface="Times New Roman"/>
                <a:cs typeface="Times New Roman"/>
              </a:rPr>
              <a:t>*(B)  Advanced Occupational </a:t>
            </a:r>
            <a:endParaRPr lang="en-US" sz="1300" dirty="0">
              <a:latin typeface="Times New Roman"/>
              <a:cs typeface="Times New Roman"/>
            </a:endParaRPr>
          </a:p>
          <a:p>
            <a:pPr marL="571500" lvl="1" indent="0">
              <a:buNone/>
            </a:pPr>
            <a:r>
              <a:rPr lang="en-US" sz="1300" dirty="0">
                <a:latin typeface="Times New Roman"/>
                <a:cs typeface="Times New Roman"/>
              </a:rPr>
              <a:t>A “B” course is offered in one specific occupational area only and clearly labels its taker as a major in this area. The course may be a “capstone course” that is taken as the last requirement for a career technical education program. </a:t>
            </a:r>
          </a:p>
          <a:p>
            <a:pPr marL="0" indent="0">
              <a:buNone/>
            </a:pPr>
            <a:endParaRPr lang="en-US" sz="1300" dirty="0">
              <a:latin typeface="Times New Roman"/>
              <a:cs typeface="Times New Roman"/>
            </a:endParaRPr>
          </a:p>
          <a:p>
            <a:pPr marL="0" indent="0">
              <a:buNone/>
            </a:pPr>
            <a:r>
              <a:rPr lang="en-US" sz="1300" b="1" dirty="0">
                <a:latin typeface="Times New Roman"/>
                <a:cs typeface="Times New Roman"/>
              </a:rPr>
              <a:t>*(C)  Clearly Occupational </a:t>
            </a:r>
            <a:r>
              <a:rPr lang="en-US" sz="1300" dirty="0">
                <a:latin typeface="Times New Roman"/>
                <a:cs typeface="Times New Roman"/>
              </a:rPr>
              <a:t>(but not advanced)</a:t>
            </a:r>
          </a:p>
          <a:p>
            <a:pPr marL="571500" lvl="1" indent="0">
              <a:buNone/>
            </a:pPr>
            <a:r>
              <a:rPr lang="en-US" sz="1300" dirty="0">
                <a:latin typeface="Times New Roman"/>
                <a:cs typeface="Times New Roman"/>
              </a:rPr>
              <a:t>Courses will generally be taken by students in the middle stages of their programs and should be of difficulty level sufficient to detract “drop-ins.”</a:t>
            </a:r>
          </a:p>
          <a:p>
            <a:pPr marL="0" indent="0">
              <a:buNone/>
            </a:pPr>
            <a:endParaRPr lang="en-US" sz="1300" dirty="0">
              <a:latin typeface="Times New Roman"/>
              <a:cs typeface="Times New Roman"/>
            </a:endParaRPr>
          </a:p>
          <a:p>
            <a:pPr marL="0" indent="0">
              <a:buNone/>
            </a:pPr>
            <a:r>
              <a:rPr lang="en-US" sz="1300" b="1" dirty="0">
                <a:latin typeface="Times New Roman"/>
                <a:cs typeface="Times New Roman"/>
              </a:rPr>
              <a:t>*(D)  Possibly Occupational</a:t>
            </a:r>
          </a:p>
          <a:p>
            <a:pPr marL="571500" lvl="1" indent="0">
              <a:buNone/>
            </a:pPr>
            <a:r>
              <a:rPr lang="en-US" sz="1300" dirty="0">
                <a:latin typeface="Times New Roman"/>
                <a:cs typeface="Times New Roman"/>
              </a:rPr>
              <a:t>“D” courses are those taken by students in the beginning stages of their occupational programs. The “D” priority can also be used for service (or survey) courses for other occupational Programs. </a:t>
            </a:r>
          </a:p>
          <a:p>
            <a:pPr marL="0" indent="0">
              <a:buNone/>
            </a:pPr>
            <a:endParaRPr lang="en-US" sz="1300" dirty="0">
              <a:latin typeface="Times New Roman"/>
              <a:cs typeface="Times New Roman"/>
            </a:endParaRPr>
          </a:p>
          <a:p>
            <a:pPr marL="0" indent="0">
              <a:buNone/>
            </a:pPr>
            <a:r>
              <a:rPr lang="en-US" sz="1300" b="1" dirty="0">
                <a:latin typeface="Times New Roman"/>
                <a:cs typeface="Times New Roman"/>
              </a:rPr>
              <a:t>  (E)  Non-Occupational</a:t>
            </a:r>
          </a:p>
          <a:p>
            <a:pPr marL="571500" lvl="1" indent="0">
              <a:buNone/>
            </a:pPr>
            <a:r>
              <a:rPr lang="en-US" sz="1300" dirty="0">
                <a:latin typeface="Times New Roman"/>
                <a:cs typeface="Times New Roman"/>
              </a:rPr>
              <a:t>These courses are non-occupational.</a:t>
            </a:r>
            <a:endParaRPr lang="en-US" sz="1300" dirty="0"/>
          </a:p>
        </p:txBody>
      </p:sp>
      <p:sp>
        <p:nvSpPr>
          <p:cNvPr id="4" name="Slide Number Placeholder 3">
            <a:extLst>
              <a:ext uri="{FF2B5EF4-FFF2-40B4-BE49-F238E27FC236}">
                <a16:creationId xmlns:a16="http://schemas.microsoft.com/office/drawing/2014/main" id="{7C1A8DA5-7773-E54B-AF9E-DCB3E7404F78}"/>
              </a:ext>
            </a:extLst>
          </p:cNvPr>
          <p:cNvSpPr>
            <a:spLocks noGrp="1"/>
          </p:cNvSpPr>
          <p:nvPr>
            <p:ph type="sldNum" sz="quarter" idx="4"/>
          </p:nvPr>
        </p:nvSpPr>
        <p:spPr/>
        <p:txBody>
          <a:bodyPr/>
          <a:lstStyle/>
          <a:p>
            <a:fld id="{492D8F1A-69A8-9242-9469-8400121D240A}" type="slidenum">
              <a:rPr lang="en-US" smtClean="0"/>
              <a:pPr/>
              <a:t>20</a:t>
            </a:fld>
            <a:endParaRPr lang="en-US" dirty="0"/>
          </a:p>
        </p:txBody>
      </p:sp>
    </p:spTree>
    <p:extLst>
      <p:ext uri="{BB962C8B-B14F-4D97-AF65-F5344CB8AC3E}">
        <p14:creationId xmlns:p14="http://schemas.microsoft.com/office/powerpoint/2010/main" val="1095921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121CF-3852-5045-A672-202018787076}"/>
              </a:ext>
            </a:extLst>
          </p:cNvPr>
          <p:cNvSpPr>
            <a:spLocks noGrp="1"/>
          </p:cNvSpPr>
          <p:nvPr>
            <p:ph type="title"/>
          </p:nvPr>
        </p:nvSpPr>
        <p:spPr/>
        <p:txBody>
          <a:bodyPr/>
          <a:lstStyle/>
          <a:p>
            <a:r>
              <a:rPr lang="en-US" dirty="0"/>
              <a:t>SAM Code Usage</a:t>
            </a:r>
          </a:p>
        </p:txBody>
      </p:sp>
      <p:sp>
        <p:nvSpPr>
          <p:cNvPr id="3" name="Content Placeholder 2">
            <a:extLst>
              <a:ext uri="{FF2B5EF4-FFF2-40B4-BE49-F238E27FC236}">
                <a16:creationId xmlns:a16="http://schemas.microsoft.com/office/drawing/2014/main" id="{BC84F5AE-4E39-0E42-9477-2589B3AAFB44}"/>
              </a:ext>
            </a:extLst>
          </p:cNvPr>
          <p:cNvSpPr>
            <a:spLocks noGrp="1"/>
          </p:cNvSpPr>
          <p:nvPr>
            <p:ph sz="half" idx="1"/>
          </p:nvPr>
        </p:nvSpPr>
        <p:spPr/>
        <p:txBody>
          <a:bodyPr>
            <a:normAutofit fontScale="92500" lnSpcReduction="10000"/>
          </a:bodyPr>
          <a:lstStyle/>
          <a:p>
            <a:pPr lvl="0"/>
            <a:r>
              <a:rPr lang="en-US" sz="2800" dirty="0">
                <a:latin typeface="Times New Roman" panose="02020603050405020304" pitchFamily="18" charset="0"/>
                <a:cs typeface="Times New Roman" panose="02020603050405020304" pitchFamily="18" charset="0"/>
              </a:rPr>
              <a:t>Accreditation reports</a:t>
            </a:r>
          </a:p>
          <a:p>
            <a:pPr lvl="0"/>
            <a:r>
              <a:rPr lang="en-US" sz="2800" dirty="0">
                <a:latin typeface="Times New Roman" panose="02020603050405020304" pitchFamily="18" charset="0"/>
                <a:cs typeface="Times New Roman" panose="02020603050405020304" pitchFamily="18" charset="0"/>
              </a:rPr>
              <a:t>DataMart reports</a:t>
            </a:r>
          </a:p>
          <a:p>
            <a:pPr lvl="0"/>
            <a:r>
              <a:rPr lang="en-US" sz="2800" dirty="0">
                <a:latin typeface="Times New Roman" panose="02020603050405020304" pitchFamily="18" charset="0"/>
                <a:cs typeface="Times New Roman" panose="02020603050405020304" pitchFamily="18" charset="0"/>
              </a:rPr>
              <a:t>Student Success Metrics</a:t>
            </a:r>
          </a:p>
          <a:p>
            <a:pPr lvl="0"/>
            <a:r>
              <a:rPr lang="en-US" sz="2800" dirty="0">
                <a:latin typeface="Times New Roman" panose="02020603050405020304" pitchFamily="18" charset="0"/>
                <a:cs typeface="Times New Roman" panose="02020603050405020304" pitchFamily="18" charset="0"/>
              </a:rPr>
              <a:t>Educational Master Plan Goals – Progress on Measurable Objectives</a:t>
            </a:r>
          </a:p>
          <a:p>
            <a:pPr lvl="0"/>
            <a:r>
              <a:rPr lang="en-US" sz="2800" dirty="0">
                <a:latin typeface="Times New Roman" panose="02020603050405020304" pitchFamily="18" charset="0"/>
                <a:cs typeface="Times New Roman" panose="02020603050405020304" pitchFamily="18" charset="0"/>
              </a:rPr>
              <a:t>Gainful Employment Program Disclosures</a:t>
            </a:r>
          </a:p>
          <a:p>
            <a:pPr lvl="0"/>
            <a:r>
              <a:rPr lang="en-US" sz="2800" dirty="0">
                <a:latin typeface="Times New Roman" panose="02020603050405020304" pitchFamily="18" charset="0"/>
                <a:cs typeface="Times New Roman" panose="02020603050405020304" pitchFamily="18" charset="0"/>
              </a:rPr>
              <a:t>Perkins Core Indicator Reports  (VTEA)</a:t>
            </a:r>
          </a:p>
          <a:p>
            <a:pPr lvl="0"/>
            <a:r>
              <a:rPr lang="en-US" sz="2800" dirty="0">
                <a:latin typeface="Times New Roman" panose="02020603050405020304" pitchFamily="18" charset="0"/>
                <a:cs typeface="Times New Roman" panose="02020603050405020304" pitchFamily="18" charset="0"/>
              </a:rPr>
              <a:t>President's Load Study reports - used for Hiring Priorities</a:t>
            </a:r>
          </a:p>
          <a:p>
            <a:pPr lvl="0"/>
            <a:r>
              <a:rPr lang="en-US" sz="2800" dirty="0">
                <a:latin typeface="Times New Roman" panose="02020603050405020304" pitchFamily="18" charset="0"/>
                <a:cs typeface="Times New Roman" panose="02020603050405020304" pitchFamily="18" charset="0"/>
              </a:rPr>
              <a:t>Determining program eligibility for access to CTE grant funding</a:t>
            </a:r>
          </a:p>
          <a:p>
            <a:pPr lvl="0"/>
            <a:r>
              <a:rPr lang="en-US" sz="2800" dirty="0">
                <a:latin typeface="Times New Roman" panose="02020603050405020304" pitchFamily="18" charset="0"/>
                <a:cs typeface="Times New Roman" panose="02020603050405020304" pitchFamily="18" charset="0"/>
              </a:rPr>
              <a:t>Degree Audit program</a:t>
            </a:r>
          </a:p>
          <a:p>
            <a:endParaRPr lang="en-US" dirty="0"/>
          </a:p>
        </p:txBody>
      </p:sp>
      <p:sp>
        <p:nvSpPr>
          <p:cNvPr id="4" name="Slide Number Placeholder 3">
            <a:extLst>
              <a:ext uri="{FF2B5EF4-FFF2-40B4-BE49-F238E27FC236}">
                <a16:creationId xmlns:a16="http://schemas.microsoft.com/office/drawing/2014/main" id="{888E7977-B406-B948-A112-3AE501C2C271}"/>
              </a:ext>
            </a:extLst>
          </p:cNvPr>
          <p:cNvSpPr>
            <a:spLocks noGrp="1"/>
          </p:cNvSpPr>
          <p:nvPr>
            <p:ph type="sldNum" sz="quarter" idx="4"/>
          </p:nvPr>
        </p:nvSpPr>
        <p:spPr/>
        <p:txBody>
          <a:bodyPr/>
          <a:lstStyle/>
          <a:p>
            <a:fld id="{492D8F1A-69A8-9242-9469-8400121D240A}" type="slidenum">
              <a:rPr lang="en-US" smtClean="0"/>
              <a:pPr/>
              <a:t>21</a:t>
            </a:fld>
            <a:endParaRPr lang="en-US" dirty="0"/>
          </a:p>
        </p:txBody>
      </p:sp>
    </p:spTree>
    <p:extLst>
      <p:ext uri="{BB962C8B-B14F-4D97-AF65-F5344CB8AC3E}">
        <p14:creationId xmlns:p14="http://schemas.microsoft.com/office/powerpoint/2010/main" val="1000855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BDBF8-B832-9345-8E20-ED797F78289D}"/>
              </a:ext>
            </a:extLst>
          </p:cNvPr>
          <p:cNvSpPr>
            <a:spLocks noGrp="1"/>
          </p:cNvSpPr>
          <p:nvPr>
            <p:ph type="title"/>
          </p:nvPr>
        </p:nvSpPr>
        <p:spPr/>
        <p:txBody>
          <a:bodyPr/>
          <a:lstStyle/>
          <a:p>
            <a:r>
              <a:rPr lang="en-US" dirty="0"/>
              <a:t>Effects of SAM Codes</a:t>
            </a:r>
          </a:p>
        </p:txBody>
      </p:sp>
      <p:sp>
        <p:nvSpPr>
          <p:cNvPr id="4" name="Slide Number Placeholder 3">
            <a:extLst>
              <a:ext uri="{FF2B5EF4-FFF2-40B4-BE49-F238E27FC236}">
                <a16:creationId xmlns:a16="http://schemas.microsoft.com/office/drawing/2014/main" id="{D655AF94-D2E3-3940-BE6A-EF5C22551A66}"/>
              </a:ext>
            </a:extLst>
          </p:cNvPr>
          <p:cNvSpPr>
            <a:spLocks noGrp="1"/>
          </p:cNvSpPr>
          <p:nvPr>
            <p:ph type="sldNum" sz="quarter" idx="4"/>
          </p:nvPr>
        </p:nvSpPr>
        <p:spPr/>
        <p:txBody>
          <a:bodyPr/>
          <a:lstStyle/>
          <a:p>
            <a:fld id="{492D8F1A-69A8-9242-9469-8400121D240A}" type="slidenum">
              <a:rPr lang="en-US" smtClean="0"/>
              <a:pPr/>
              <a:t>22</a:t>
            </a:fld>
            <a:endParaRPr lang="en-US" dirty="0"/>
          </a:p>
        </p:txBody>
      </p:sp>
      <p:pic>
        <p:nvPicPr>
          <p:cNvPr id="7" name="Content Placeholder 6">
            <a:extLst>
              <a:ext uri="{FF2B5EF4-FFF2-40B4-BE49-F238E27FC236}">
                <a16:creationId xmlns:a16="http://schemas.microsoft.com/office/drawing/2014/main" id="{CBE19B24-F28A-E941-8F8E-5548E965D1D1}"/>
              </a:ext>
            </a:extLst>
          </p:cNvPr>
          <p:cNvPicPr>
            <a:picLocks noGrp="1" noChangeAspect="1"/>
          </p:cNvPicPr>
          <p:nvPr>
            <p:ph sz="half" idx="1"/>
          </p:nvPr>
        </p:nvPicPr>
        <p:blipFill>
          <a:blip r:embed="rId2"/>
          <a:stretch>
            <a:fillRect/>
          </a:stretch>
        </p:blipFill>
        <p:spPr>
          <a:xfrm>
            <a:off x="1440011" y="2041318"/>
            <a:ext cx="8337035" cy="4646559"/>
          </a:xfrm>
          <a:prstGeom prst="rect">
            <a:avLst/>
          </a:prstGeom>
        </p:spPr>
      </p:pic>
    </p:spTree>
    <p:extLst>
      <p:ext uri="{BB962C8B-B14F-4D97-AF65-F5344CB8AC3E}">
        <p14:creationId xmlns:p14="http://schemas.microsoft.com/office/powerpoint/2010/main" val="21371996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FAA0C-4A49-7F46-A8E7-D9062774D2AD}"/>
              </a:ext>
            </a:extLst>
          </p:cNvPr>
          <p:cNvSpPr>
            <a:spLocks noGrp="1"/>
          </p:cNvSpPr>
          <p:nvPr>
            <p:ph type="title"/>
          </p:nvPr>
        </p:nvSpPr>
        <p:spPr/>
        <p:txBody>
          <a:bodyPr/>
          <a:lstStyle/>
          <a:p>
            <a:r>
              <a:rPr lang="en-US" dirty="0"/>
              <a:t>Assigning Courses to Disciplines</a:t>
            </a:r>
          </a:p>
        </p:txBody>
      </p:sp>
      <p:sp>
        <p:nvSpPr>
          <p:cNvPr id="3" name="Text Placeholder 2">
            <a:extLst>
              <a:ext uri="{FF2B5EF4-FFF2-40B4-BE49-F238E27FC236}">
                <a16:creationId xmlns:a16="http://schemas.microsoft.com/office/drawing/2014/main" id="{EF78BBF5-382B-F143-8BB3-120F2677B169}"/>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B0F7F0A5-08AA-E440-9344-4F7251CF9E9F}"/>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D0B64759-C9A2-E14C-98FA-F9BFB0EB35CD}"/>
              </a:ext>
            </a:extLst>
          </p:cNvPr>
          <p:cNvSpPr>
            <a:spLocks noGrp="1"/>
          </p:cNvSpPr>
          <p:nvPr>
            <p:ph type="sldNum" sz="quarter" idx="4"/>
          </p:nvPr>
        </p:nvSpPr>
        <p:spPr/>
        <p:txBody>
          <a:bodyPr/>
          <a:lstStyle/>
          <a:p>
            <a:fld id="{492D8F1A-69A8-9242-9469-8400121D240A}" type="slidenum">
              <a:rPr lang="en-US" smtClean="0"/>
              <a:pPr/>
              <a:t>23</a:t>
            </a:fld>
            <a:endParaRPr lang="en-US" dirty="0"/>
          </a:p>
        </p:txBody>
      </p:sp>
    </p:spTree>
    <p:extLst>
      <p:ext uri="{BB962C8B-B14F-4D97-AF65-F5344CB8AC3E}">
        <p14:creationId xmlns:p14="http://schemas.microsoft.com/office/powerpoint/2010/main" val="2709853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9C862-8E27-8142-BA8C-DD1CF948146D}"/>
              </a:ext>
            </a:extLst>
          </p:cNvPr>
          <p:cNvSpPr>
            <a:spLocks noGrp="1"/>
          </p:cNvSpPr>
          <p:nvPr>
            <p:ph type="title"/>
          </p:nvPr>
        </p:nvSpPr>
        <p:spPr/>
        <p:txBody>
          <a:bodyPr/>
          <a:lstStyle/>
          <a:p>
            <a:r>
              <a:rPr lang="en-US" dirty="0"/>
              <a:t>Minimum Qualification</a:t>
            </a:r>
          </a:p>
        </p:txBody>
      </p:sp>
      <p:sp>
        <p:nvSpPr>
          <p:cNvPr id="3" name="Content Placeholder 2">
            <a:extLst>
              <a:ext uri="{FF2B5EF4-FFF2-40B4-BE49-F238E27FC236}">
                <a16:creationId xmlns:a16="http://schemas.microsoft.com/office/drawing/2014/main" id="{D5383FD1-1C0C-8B4B-8F6A-45E62EAD1D08}"/>
              </a:ext>
            </a:extLst>
          </p:cNvPr>
          <p:cNvSpPr>
            <a:spLocks noGrp="1"/>
          </p:cNvSpPr>
          <p:nvPr>
            <p:ph sz="half" idx="1"/>
          </p:nvPr>
        </p:nvSpPr>
        <p:spPr/>
        <p:txBody>
          <a:bodyPr/>
          <a:lstStyle/>
          <a:p>
            <a:r>
              <a:rPr lang="en-US" b="1" dirty="0">
                <a:latin typeface="Times New Roman"/>
                <a:cs typeface="Times New Roman"/>
              </a:rPr>
              <a:t>In order to teach courses, faculty must meet the MQs of the disciplines to which those courses are assigned.</a:t>
            </a:r>
          </a:p>
          <a:p>
            <a:endParaRPr lang="en-US" dirty="0">
              <a:latin typeface="Times New Roman"/>
              <a:cs typeface="Times New Roman"/>
            </a:endParaRPr>
          </a:p>
          <a:p>
            <a:r>
              <a:rPr lang="en-US" dirty="0">
                <a:latin typeface="Times New Roman"/>
                <a:cs typeface="Times New Roman"/>
              </a:rPr>
              <a:t>A district may hire a person who possesses qualifications different from, but equivalent to, those listed on the disciplines list, according to criteria and procedures agreed upon by the governing board and the academic senate (Title 5 §53430). </a:t>
            </a:r>
          </a:p>
          <a:p>
            <a:endParaRPr lang="en-US" dirty="0">
              <a:latin typeface="Times New Roman"/>
              <a:cs typeface="Times New Roman"/>
            </a:endParaRPr>
          </a:p>
          <a:p>
            <a:r>
              <a:rPr lang="en-US" b="1" dirty="0">
                <a:latin typeface="Times New Roman"/>
                <a:cs typeface="Times New Roman"/>
              </a:rPr>
              <a:t>MQs for disciplines are found in the </a:t>
            </a:r>
            <a:r>
              <a:rPr lang="en-US" b="1" dirty="0">
                <a:latin typeface="Times New Roman"/>
                <a:cs typeface="Times New Roman"/>
                <a:hlinkClick r:id="rId2"/>
              </a:rPr>
              <a:t>Disciplines List</a:t>
            </a:r>
            <a:r>
              <a:rPr lang="en-US" b="1" dirty="0">
                <a:latin typeface="Times New Roman"/>
                <a:cs typeface="Times New Roman"/>
              </a:rPr>
              <a:t>.</a:t>
            </a:r>
          </a:p>
          <a:p>
            <a:endParaRPr lang="en-US" dirty="0"/>
          </a:p>
        </p:txBody>
      </p:sp>
      <p:sp>
        <p:nvSpPr>
          <p:cNvPr id="4" name="Slide Number Placeholder 3">
            <a:extLst>
              <a:ext uri="{FF2B5EF4-FFF2-40B4-BE49-F238E27FC236}">
                <a16:creationId xmlns:a16="http://schemas.microsoft.com/office/drawing/2014/main" id="{6F854765-E4B0-9B4E-8116-69C522038D14}"/>
              </a:ext>
            </a:extLst>
          </p:cNvPr>
          <p:cNvSpPr>
            <a:spLocks noGrp="1"/>
          </p:cNvSpPr>
          <p:nvPr>
            <p:ph type="sldNum" sz="quarter" idx="4"/>
          </p:nvPr>
        </p:nvSpPr>
        <p:spPr/>
        <p:txBody>
          <a:bodyPr/>
          <a:lstStyle/>
          <a:p>
            <a:fld id="{492D8F1A-69A8-9242-9469-8400121D240A}" type="slidenum">
              <a:rPr lang="en-US" smtClean="0"/>
              <a:pPr/>
              <a:t>24</a:t>
            </a:fld>
            <a:endParaRPr lang="en-US" dirty="0"/>
          </a:p>
        </p:txBody>
      </p:sp>
    </p:spTree>
    <p:extLst>
      <p:ext uri="{BB962C8B-B14F-4D97-AF65-F5344CB8AC3E}">
        <p14:creationId xmlns:p14="http://schemas.microsoft.com/office/powerpoint/2010/main" val="27813737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19E3F-5F2D-9647-A197-E2983A2D16ED}"/>
              </a:ext>
            </a:extLst>
          </p:cNvPr>
          <p:cNvSpPr>
            <a:spLocks noGrp="1"/>
          </p:cNvSpPr>
          <p:nvPr>
            <p:ph type="title"/>
          </p:nvPr>
        </p:nvSpPr>
        <p:spPr/>
        <p:txBody>
          <a:bodyPr/>
          <a:lstStyle/>
          <a:p>
            <a:r>
              <a:rPr lang="en-US" dirty="0"/>
              <a:t>What is a discipline?</a:t>
            </a:r>
          </a:p>
        </p:txBody>
      </p:sp>
      <p:sp>
        <p:nvSpPr>
          <p:cNvPr id="3" name="Content Placeholder 2">
            <a:extLst>
              <a:ext uri="{FF2B5EF4-FFF2-40B4-BE49-F238E27FC236}">
                <a16:creationId xmlns:a16="http://schemas.microsoft.com/office/drawing/2014/main" id="{C825CA61-D3A7-654E-83A0-C639D3FA0BFD}"/>
              </a:ext>
            </a:extLst>
          </p:cNvPr>
          <p:cNvSpPr>
            <a:spLocks noGrp="1"/>
          </p:cNvSpPr>
          <p:nvPr>
            <p:ph sz="half" idx="1"/>
          </p:nvPr>
        </p:nvSpPr>
        <p:spPr/>
        <p:txBody>
          <a:bodyPr>
            <a:normAutofit fontScale="92500" lnSpcReduction="10000"/>
          </a:bodyPr>
          <a:lstStyle/>
          <a:p>
            <a:pPr marL="0" indent="0">
              <a:buNone/>
            </a:pPr>
            <a:r>
              <a:rPr lang="en-US" dirty="0">
                <a:latin typeface="Times New Roman"/>
                <a:cs typeface="Times New Roman"/>
              </a:rPr>
              <a:t>A “discipline” is defined as a grouping of courses that share common academic or vocational preparation, which are typically defined by a degree or degrees (MFA, MA, BA, MS, etc.), or specific professional preparation. </a:t>
            </a:r>
          </a:p>
          <a:p>
            <a:pPr lvl="1"/>
            <a:r>
              <a:rPr lang="en-US" b="1" dirty="0">
                <a:latin typeface="Times New Roman"/>
                <a:cs typeface="Times New Roman"/>
              </a:rPr>
              <a:t>Not the same as local departments or subject areas </a:t>
            </a:r>
          </a:p>
          <a:p>
            <a:pPr lvl="1"/>
            <a:r>
              <a:rPr lang="en-US" dirty="0">
                <a:latin typeface="Times New Roman"/>
                <a:cs typeface="Times New Roman"/>
              </a:rPr>
              <a:t>Defined in the Minimum Qualifications document maintained by the California Community Colleges Board of Governors </a:t>
            </a:r>
          </a:p>
          <a:p>
            <a:pPr marL="0" lvl="1" indent="0">
              <a:spcBef>
                <a:spcPts val="0"/>
              </a:spcBef>
              <a:buNone/>
            </a:pPr>
            <a:endParaRPr lang="en-US" dirty="0">
              <a:latin typeface="Times New Roman"/>
              <a:cs typeface="Times New Roman"/>
            </a:endParaRPr>
          </a:p>
          <a:p>
            <a:pPr marL="0" lvl="1" indent="0">
              <a:spcBef>
                <a:spcPts val="0"/>
              </a:spcBef>
              <a:buNone/>
            </a:pPr>
            <a:r>
              <a:rPr lang="en-US" dirty="0">
                <a:latin typeface="Times New Roman"/>
                <a:cs typeface="Times New Roman"/>
              </a:rPr>
              <a:t>Example: </a:t>
            </a:r>
          </a:p>
          <a:p>
            <a:pPr marL="438912" lvl="1" indent="-164592">
              <a:spcBef>
                <a:spcPts val="0"/>
              </a:spcBef>
            </a:pPr>
            <a:r>
              <a:rPr lang="en-US" dirty="0">
                <a:latin typeface="Times New Roman"/>
                <a:cs typeface="Times New Roman"/>
              </a:rPr>
              <a:t>Local Department or Subject Name: Child and Family Studies </a:t>
            </a:r>
          </a:p>
          <a:p>
            <a:pPr marL="438912" lvl="1" indent="-164592">
              <a:spcBef>
                <a:spcPts val="0"/>
              </a:spcBef>
              <a:buFont typeface="Arial"/>
              <a:buChar char="•"/>
            </a:pPr>
            <a:r>
              <a:rPr lang="en-US" dirty="0">
                <a:latin typeface="Times New Roman"/>
                <a:cs typeface="Times New Roman"/>
              </a:rPr>
              <a:t>Official Discipline: Early Childhood Education </a:t>
            </a:r>
          </a:p>
          <a:p>
            <a:pPr marL="0" lvl="1" indent="0">
              <a:spcBef>
                <a:spcPts val="0"/>
              </a:spcBef>
              <a:buNone/>
            </a:pPr>
            <a:endParaRPr lang="en-US" dirty="0">
              <a:latin typeface="Times New Roman"/>
              <a:cs typeface="Times New Roman"/>
            </a:endParaRPr>
          </a:p>
          <a:p>
            <a:pPr marL="342900" lvl="1" indent="-342900">
              <a:spcBef>
                <a:spcPts val="0"/>
              </a:spcBef>
              <a:buFont typeface="Arial"/>
              <a:buChar char="•"/>
            </a:pPr>
            <a:r>
              <a:rPr lang="en-US" dirty="0">
                <a:latin typeface="Times New Roman"/>
                <a:cs typeface="Times New Roman"/>
              </a:rPr>
              <a:t>Discipline Definition in CA Education Code §87357 </a:t>
            </a:r>
          </a:p>
          <a:p>
            <a:pPr marL="342900" lvl="1" indent="-342900">
              <a:spcBef>
                <a:spcPts val="0"/>
              </a:spcBef>
            </a:pPr>
            <a:r>
              <a:rPr lang="en-US" b="1" dirty="0">
                <a:latin typeface="Times New Roman"/>
                <a:cs typeface="Times New Roman"/>
              </a:rPr>
              <a:t>Not the same as or related to TOP codes and names, or FSAs.</a:t>
            </a:r>
            <a:endParaRPr lang="en-US" dirty="0">
              <a:latin typeface="Times New Roman"/>
              <a:cs typeface="Times New Roman"/>
            </a:endParaRPr>
          </a:p>
          <a:p>
            <a:endParaRPr lang="en-US" dirty="0"/>
          </a:p>
        </p:txBody>
      </p:sp>
      <p:sp>
        <p:nvSpPr>
          <p:cNvPr id="4" name="Slide Number Placeholder 3">
            <a:extLst>
              <a:ext uri="{FF2B5EF4-FFF2-40B4-BE49-F238E27FC236}">
                <a16:creationId xmlns:a16="http://schemas.microsoft.com/office/drawing/2014/main" id="{28CA743A-F8D9-D240-B71A-A78131672FBE}"/>
              </a:ext>
            </a:extLst>
          </p:cNvPr>
          <p:cNvSpPr>
            <a:spLocks noGrp="1"/>
          </p:cNvSpPr>
          <p:nvPr>
            <p:ph type="sldNum" sz="quarter" idx="4"/>
          </p:nvPr>
        </p:nvSpPr>
        <p:spPr/>
        <p:txBody>
          <a:bodyPr/>
          <a:lstStyle/>
          <a:p>
            <a:fld id="{492D8F1A-69A8-9242-9469-8400121D240A}" type="slidenum">
              <a:rPr lang="en-US" smtClean="0"/>
              <a:pPr/>
              <a:t>25</a:t>
            </a:fld>
            <a:endParaRPr lang="en-US" dirty="0"/>
          </a:p>
        </p:txBody>
      </p:sp>
    </p:spTree>
    <p:extLst>
      <p:ext uri="{BB962C8B-B14F-4D97-AF65-F5344CB8AC3E}">
        <p14:creationId xmlns:p14="http://schemas.microsoft.com/office/powerpoint/2010/main" val="4190344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1A71D-1D37-CB48-930C-7CE1DD6D8B75}"/>
              </a:ext>
            </a:extLst>
          </p:cNvPr>
          <p:cNvSpPr>
            <a:spLocks noGrp="1"/>
          </p:cNvSpPr>
          <p:nvPr>
            <p:ph type="title"/>
          </p:nvPr>
        </p:nvSpPr>
        <p:spPr/>
        <p:txBody>
          <a:bodyPr/>
          <a:lstStyle/>
          <a:p>
            <a:r>
              <a:rPr lang="en-US" dirty="0"/>
              <a:t>Who assigns courses to disciplines?</a:t>
            </a:r>
          </a:p>
        </p:txBody>
      </p:sp>
      <p:sp>
        <p:nvSpPr>
          <p:cNvPr id="3" name="Content Placeholder 2">
            <a:extLst>
              <a:ext uri="{FF2B5EF4-FFF2-40B4-BE49-F238E27FC236}">
                <a16:creationId xmlns:a16="http://schemas.microsoft.com/office/drawing/2014/main" id="{89D5A194-8662-BB41-AB89-628243AED326}"/>
              </a:ext>
            </a:extLst>
          </p:cNvPr>
          <p:cNvSpPr>
            <a:spLocks noGrp="1"/>
          </p:cNvSpPr>
          <p:nvPr>
            <p:ph sz="half" idx="1"/>
          </p:nvPr>
        </p:nvSpPr>
        <p:spPr/>
        <p:txBody>
          <a:bodyPr>
            <a:normAutofit fontScale="77500" lnSpcReduction="20000"/>
          </a:bodyPr>
          <a:lstStyle/>
          <a:p>
            <a:r>
              <a:rPr lang="en-US" dirty="0">
                <a:latin typeface="Times New Roman" charset="0"/>
                <a:ea typeface="Times New Roman" charset="0"/>
                <a:cs typeface="Times New Roman" charset="0"/>
              </a:rPr>
              <a:t>Identified in Title 5 section 53200 as an academic and professional matter within curriculum:</a:t>
            </a:r>
          </a:p>
          <a:p>
            <a:pPr marL="0" indent="0">
              <a:buNone/>
            </a:pPr>
            <a:r>
              <a:rPr lang="en-US" dirty="0"/>
              <a:t>	</a:t>
            </a:r>
            <a:r>
              <a:rPr lang="en-US" sz="2400" i="1" dirty="0">
                <a:latin typeface="Times New Roman" charset="0"/>
                <a:ea typeface="Times New Roman" charset="0"/>
                <a:cs typeface="Times New Roman" charset="0"/>
              </a:rPr>
              <a:t>(c) “Academic and professional matters” means the following policy 	development and implementation matters:</a:t>
            </a:r>
          </a:p>
          <a:p>
            <a:pPr marL="0" indent="0">
              <a:buNone/>
            </a:pPr>
            <a:r>
              <a:rPr lang="en-US" sz="2400" i="1" dirty="0">
                <a:latin typeface="Times New Roman" charset="0"/>
                <a:ea typeface="Times New Roman" charset="0"/>
                <a:cs typeface="Times New Roman" charset="0"/>
              </a:rPr>
              <a:t>	(1) </a:t>
            </a:r>
            <a:r>
              <a:rPr lang="en-US" sz="2400" b="1" i="1" dirty="0">
                <a:latin typeface="Times New Roman" charset="0"/>
                <a:ea typeface="Times New Roman" charset="0"/>
                <a:cs typeface="Times New Roman" charset="0"/>
              </a:rPr>
              <a:t>curriculum</a:t>
            </a:r>
            <a:r>
              <a:rPr lang="en-US" sz="2400" i="1" dirty="0">
                <a:latin typeface="Times New Roman" charset="0"/>
                <a:ea typeface="Times New Roman" charset="0"/>
                <a:cs typeface="Times New Roman" charset="0"/>
              </a:rPr>
              <a:t>, including establishing prerequisites </a:t>
            </a:r>
            <a:r>
              <a:rPr lang="en-US" sz="2400" b="1" i="1" dirty="0">
                <a:latin typeface="Times New Roman" charset="0"/>
                <a:ea typeface="Times New Roman" charset="0"/>
                <a:cs typeface="Times New Roman" charset="0"/>
              </a:rPr>
              <a:t>and placing courses 	within disciplines;</a:t>
            </a:r>
          </a:p>
          <a:p>
            <a:pPr marL="0" indent="0">
              <a:buNone/>
            </a:pPr>
            <a:endParaRPr lang="en-US" sz="2400" dirty="0">
              <a:latin typeface="Times New Roman"/>
              <a:cs typeface="Times New Roman"/>
            </a:endParaRPr>
          </a:p>
          <a:p>
            <a:r>
              <a:rPr lang="en-US" b="1" dirty="0">
                <a:latin typeface="Times New Roman"/>
                <a:cs typeface="Times New Roman"/>
              </a:rPr>
              <a:t>Determines the minimum qualifications necessary to teach a course;</a:t>
            </a:r>
            <a:endParaRPr lang="en-US" dirty="0">
              <a:latin typeface="Times New Roman"/>
              <a:cs typeface="Times New Roman"/>
            </a:endParaRPr>
          </a:p>
          <a:p>
            <a:r>
              <a:rPr lang="en-US" dirty="0">
                <a:latin typeface="Times New Roman"/>
                <a:cs typeface="Times New Roman"/>
              </a:rPr>
              <a:t>Determined by local process, but Senate has regulatory authority;</a:t>
            </a:r>
          </a:p>
          <a:p>
            <a:r>
              <a:rPr lang="en-US" dirty="0">
                <a:latin typeface="Times New Roman"/>
                <a:cs typeface="Times New Roman"/>
              </a:rPr>
              <a:t>Local process should rely on discipline faculty expertise with review and oversight by local Curriculum Committee, Senate, or both; </a:t>
            </a:r>
          </a:p>
          <a:p>
            <a:r>
              <a:rPr lang="en-US" dirty="0">
                <a:latin typeface="Times New Roman"/>
                <a:cs typeface="Times New Roman"/>
              </a:rPr>
              <a:t>Curriculum Committee often charged with overseeing this process, but other models exist; </a:t>
            </a:r>
          </a:p>
          <a:p>
            <a:r>
              <a:rPr lang="en-US" b="1" dirty="0">
                <a:latin typeface="Times New Roman"/>
                <a:cs typeface="Times New Roman"/>
              </a:rPr>
              <a:t>Faculty-driven process, regardless of committee</a:t>
            </a:r>
            <a:r>
              <a:rPr lang="en-US" dirty="0">
                <a:latin typeface="Times New Roman"/>
                <a:cs typeface="Times New Roman"/>
              </a:rPr>
              <a:t>.</a:t>
            </a:r>
          </a:p>
          <a:p>
            <a:endParaRPr lang="en-US" dirty="0"/>
          </a:p>
        </p:txBody>
      </p:sp>
      <p:sp>
        <p:nvSpPr>
          <p:cNvPr id="4" name="Slide Number Placeholder 3">
            <a:extLst>
              <a:ext uri="{FF2B5EF4-FFF2-40B4-BE49-F238E27FC236}">
                <a16:creationId xmlns:a16="http://schemas.microsoft.com/office/drawing/2014/main" id="{D24837E2-AFB6-F947-B288-2527646F5F2C}"/>
              </a:ext>
            </a:extLst>
          </p:cNvPr>
          <p:cNvSpPr>
            <a:spLocks noGrp="1"/>
          </p:cNvSpPr>
          <p:nvPr>
            <p:ph type="sldNum" sz="quarter" idx="4"/>
          </p:nvPr>
        </p:nvSpPr>
        <p:spPr/>
        <p:txBody>
          <a:bodyPr/>
          <a:lstStyle/>
          <a:p>
            <a:fld id="{492D8F1A-69A8-9242-9469-8400121D240A}" type="slidenum">
              <a:rPr lang="en-US" smtClean="0"/>
              <a:pPr/>
              <a:t>26</a:t>
            </a:fld>
            <a:endParaRPr lang="en-US" dirty="0"/>
          </a:p>
        </p:txBody>
      </p:sp>
    </p:spTree>
    <p:extLst>
      <p:ext uri="{BB962C8B-B14F-4D97-AF65-F5344CB8AC3E}">
        <p14:creationId xmlns:p14="http://schemas.microsoft.com/office/powerpoint/2010/main" val="25817054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64B8E-4A32-CF48-BFA8-30D1F70953FF}"/>
              </a:ext>
            </a:extLst>
          </p:cNvPr>
          <p:cNvSpPr>
            <a:spLocks noGrp="1"/>
          </p:cNvSpPr>
          <p:nvPr>
            <p:ph type="title"/>
          </p:nvPr>
        </p:nvSpPr>
        <p:spPr/>
        <p:txBody>
          <a:bodyPr/>
          <a:lstStyle/>
          <a:p>
            <a:r>
              <a:rPr lang="en-US" dirty="0"/>
              <a:t>Courses, Disciplines, and MQs</a:t>
            </a:r>
          </a:p>
        </p:txBody>
      </p:sp>
      <p:sp>
        <p:nvSpPr>
          <p:cNvPr id="3" name="Content Placeholder 2">
            <a:extLst>
              <a:ext uri="{FF2B5EF4-FFF2-40B4-BE49-F238E27FC236}">
                <a16:creationId xmlns:a16="http://schemas.microsoft.com/office/drawing/2014/main" id="{01994E44-C218-E04B-BA1D-D7CEDC33CB9C}"/>
              </a:ext>
            </a:extLst>
          </p:cNvPr>
          <p:cNvSpPr>
            <a:spLocks noGrp="1"/>
          </p:cNvSpPr>
          <p:nvPr>
            <p:ph sz="half" idx="1"/>
          </p:nvPr>
        </p:nvSpPr>
        <p:spPr/>
        <p:txBody>
          <a:bodyPr/>
          <a:lstStyle/>
          <a:p>
            <a:endParaRPr lang="en-US" dirty="0"/>
          </a:p>
        </p:txBody>
      </p:sp>
      <p:sp>
        <p:nvSpPr>
          <p:cNvPr id="4" name="Slide Number Placeholder 3">
            <a:extLst>
              <a:ext uri="{FF2B5EF4-FFF2-40B4-BE49-F238E27FC236}">
                <a16:creationId xmlns:a16="http://schemas.microsoft.com/office/drawing/2014/main" id="{EB9F5A0A-FE7E-3749-88C5-61392F5F1171}"/>
              </a:ext>
            </a:extLst>
          </p:cNvPr>
          <p:cNvSpPr>
            <a:spLocks noGrp="1"/>
          </p:cNvSpPr>
          <p:nvPr>
            <p:ph type="sldNum" sz="quarter" idx="4"/>
          </p:nvPr>
        </p:nvSpPr>
        <p:spPr/>
        <p:txBody>
          <a:bodyPr/>
          <a:lstStyle/>
          <a:p>
            <a:fld id="{492D8F1A-69A8-9242-9469-8400121D240A}" type="slidenum">
              <a:rPr lang="en-US" smtClean="0"/>
              <a:pPr/>
              <a:t>27</a:t>
            </a:fld>
            <a:endParaRPr lang="en-US" dirty="0"/>
          </a:p>
        </p:txBody>
      </p:sp>
      <p:sp>
        <p:nvSpPr>
          <p:cNvPr id="5" name="Oval 4">
            <a:extLst>
              <a:ext uri="{FF2B5EF4-FFF2-40B4-BE49-F238E27FC236}">
                <a16:creationId xmlns:a16="http://schemas.microsoft.com/office/drawing/2014/main" id="{304D6AD9-6CDF-114A-82D3-BE1A25B34AC1}"/>
              </a:ext>
            </a:extLst>
          </p:cNvPr>
          <p:cNvSpPr/>
          <p:nvPr/>
        </p:nvSpPr>
        <p:spPr>
          <a:xfrm>
            <a:off x="3676183" y="2724111"/>
            <a:ext cx="3067050" cy="2816424"/>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endParaRPr>
          </a:p>
        </p:txBody>
      </p:sp>
      <p:sp>
        <p:nvSpPr>
          <p:cNvPr id="6" name="Oval 5">
            <a:extLst>
              <a:ext uri="{FF2B5EF4-FFF2-40B4-BE49-F238E27FC236}">
                <a16:creationId xmlns:a16="http://schemas.microsoft.com/office/drawing/2014/main" id="{48004DB0-ED06-7E42-ABD5-72BA3AD20173}"/>
              </a:ext>
            </a:extLst>
          </p:cNvPr>
          <p:cNvSpPr/>
          <p:nvPr/>
        </p:nvSpPr>
        <p:spPr>
          <a:xfrm>
            <a:off x="5275193" y="2724111"/>
            <a:ext cx="2971800" cy="2816424"/>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7" name="TextBox 6">
            <a:extLst>
              <a:ext uri="{FF2B5EF4-FFF2-40B4-BE49-F238E27FC236}">
                <a16:creationId xmlns:a16="http://schemas.microsoft.com/office/drawing/2014/main" id="{D2CA4646-048F-B447-B99E-86C844DE4FF5}"/>
              </a:ext>
            </a:extLst>
          </p:cNvPr>
          <p:cNvSpPr txBox="1"/>
          <p:nvPr/>
        </p:nvSpPr>
        <p:spPr>
          <a:xfrm>
            <a:off x="3900617" y="3439826"/>
            <a:ext cx="1557338" cy="1546577"/>
          </a:xfrm>
          <a:prstGeom prst="rect">
            <a:avLst/>
          </a:prstGeom>
          <a:noFill/>
        </p:spPr>
        <p:txBody>
          <a:bodyPr wrap="square" rtlCol="0">
            <a:spAutoFit/>
          </a:bodyPr>
          <a:lstStyle/>
          <a:p>
            <a:r>
              <a:rPr lang="en-US" sz="1350" b="1" u="sng" dirty="0">
                <a:solidFill>
                  <a:srgbClr val="0070C0"/>
                </a:solidFill>
              </a:rPr>
              <a:t>Discipline</a:t>
            </a:r>
            <a:r>
              <a:rPr lang="en-US" sz="1350" u="sng" dirty="0">
                <a:solidFill>
                  <a:srgbClr val="0070C0"/>
                </a:solidFill>
              </a:rPr>
              <a:t> </a:t>
            </a:r>
          </a:p>
          <a:p>
            <a:r>
              <a:rPr lang="en-US" sz="1350" dirty="0">
                <a:solidFill>
                  <a:srgbClr val="0070C0"/>
                </a:solidFill>
              </a:rPr>
              <a:t>Defines required academic preparation and professional experience for faculty </a:t>
            </a:r>
          </a:p>
        </p:txBody>
      </p:sp>
      <p:sp>
        <p:nvSpPr>
          <p:cNvPr id="8" name="TextBox 7">
            <a:extLst>
              <a:ext uri="{FF2B5EF4-FFF2-40B4-BE49-F238E27FC236}">
                <a16:creationId xmlns:a16="http://schemas.microsoft.com/office/drawing/2014/main" id="{A7F4B4A1-4EB8-F342-8F28-512F4BA3ED0C}"/>
              </a:ext>
            </a:extLst>
          </p:cNvPr>
          <p:cNvSpPr txBox="1"/>
          <p:nvPr/>
        </p:nvSpPr>
        <p:spPr>
          <a:xfrm>
            <a:off x="6743234" y="3439826"/>
            <a:ext cx="1503760" cy="923330"/>
          </a:xfrm>
          <a:prstGeom prst="rect">
            <a:avLst/>
          </a:prstGeom>
          <a:noFill/>
        </p:spPr>
        <p:txBody>
          <a:bodyPr wrap="square" rtlCol="0">
            <a:spAutoFit/>
          </a:bodyPr>
          <a:lstStyle/>
          <a:p>
            <a:r>
              <a:rPr lang="en-US" sz="1350" b="1" u="sng" dirty="0">
                <a:solidFill>
                  <a:srgbClr val="00B050"/>
                </a:solidFill>
              </a:rPr>
              <a:t>Courses</a:t>
            </a:r>
          </a:p>
          <a:p>
            <a:r>
              <a:rPr lang="en-US" sz="1350" dirty="0">
                <a:solidFill>
                  <a:srgbClr val="00B050"/>
                </a:solidFill>
              </a:rPr>
              <a:t>What the faculty teach</a:t>
            </a:r>
            <a:r>
              <a:rPr lang="mr-IN" sz="1350" dirty="0">
                <a:solidFill>
                  <a:srgbClr val="00B050"/>
                </a:solidFill>
              </a:rPr>
              <a:t>…</a:t>
            </a:r>
            <a:r>
              <a:rPr lang="en-US" sz="1350" dirty="0">
                <a:solidFill>
                  <a:srgbClr val="00B050"/>
                </a:solidFill>
              </a:rPr>
              <a:t>curriculum!</a:t>
            </a:r>
          </a:p>
        </p:txBody>
      </p:sp>
      <p:sp>
        <p:nvSpPr>
          <p:cNvPr id="9" name="TextBox 8">
            <a:extLst>
              <a:ext uri="{FF2B5EF4-FFF2-40B4-BE49-F238E27FC236}">
                <a16:creationId xmlns:a16="http://schemas.microsoft.com/office/drawing/2014/main" id="{6EA3E1D0-4A1F-494D-8149-5BCAA3BA429A}"/>
              </a:ext>
            </a:extLst>
          </p:cNvPr>
          <p:cNvSpPr txBox="1"/>
          <p:nvPr/>
        </p:nvSpPr>
        <p:spPr>
          <a:xfrm>
            <a:off x="5457955" y="3439825"/>
            <a:ext cx="1240631" cy="1754326"/>
          </a:xfrm>
          <a:prstGeom prst="rect">
            <a:avLst/>
          </a:prstGeom>
          <a:noFill/>
        </p:spPr>
        <p:txBody>
          <a:bodyPr wrap="square" rtlCol="0">
            <a:spAutoFit/>
          </a:bodyPr>
          <a:lstStyle/>
          <a:p>
            <a:r>
              <a:rPr lang="en-US" sz="1350" b="1" dirty="0">
                <a:solidFill>
                  <a:srgbClr val="FF0000"/>
                </a:solidFill>
              </a:rPr>
              <a:t>Assignment of Course to </a:t>
            </a:r>
            <a:r>
              <a:rPr lang="en-US" sz="1350" b="1" u="sng" dirty="0">
                <a:solidFill>
                  <a:srgbClr val="FF0000"/>
                </a:solidFill>
              </a:rPr>
              <a:t>Discipline</a:t>
            </a:r>
            <a:r>
              <a:rPr lang="en-US" sz="1350" dirty="0">
                <a:solidFill>
                  <a:srgbClr val="FF0000"/>
                </a:solidFill>
              </a:rPr>
              <a:t> Defines the MQs needed to teach the course.</a:t>
            </a:r>
          </a:p>
          <a:p>
            <a:endParaRPr lang="en-US" sz="1350" dirty="0"/>
          </a:p>
        </p:txBody>
      </p:sp>
    </p:spTree>
    <p:extLst>
      <p:ext uri="{BB962C8B-B14F-4D97-AF65-F5344CB8AC3E}">
        <p14:creationId xmlns:p14="http://schemas.microsoft.com/office/powerpoint/2010/main" val="42339466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58A6D-42DB-8A40-99A3-628F98ACEEA8}"/>
              </a:ext>
            </a:extLst>
          </p:cNvPr>
          <p:cNvSpPr>
            <a:spLocks noGrp="1"/>
          </p:cNvSpPr>
          <p:nvPr>
            <p:ph type="title"/>
          </p:nvPr>
        </p:nvSpPr>
        <p:spPr/>
        <p:txBody>
          <a:bodyPr/>
          <a:lstStyle/>
          <a:p>
            <a:r>
              <a:rPr lang="en-US" dirty="0">
                <a:latin typeface="Times New Roman"/>
                <a:cs typeface="Times New Roman"/>
              </a:rPr>
              <a:t>Considerations for Course Assignments to Discipline</a:t>
            </a:r>
            <a:endParaRPr lang="en-US" dirty="0"/>
          </a:p>
        </p:txBody>
      </p:sp>
      <p:sp>
        <p:nvSpPr>
          <p:cNvPr id="3" name="Content Placeholder 2">
            <a:extLst>
              <a:ext uri="{FF2B5EF4-FFF2-40B4-BE49-F238E27FC236}">
                <a16:creationId xmlns:a16="http://schemas.microsoft.com/office/drawing/2014/main" id="{E08F324B-04CC-924D-B3D0-E91933288F12}"/>
              </a:ext>
            </a:extLst>
          </p:cNvPr>
          <p:cNvSpPr>
            <a:spLocks noGrp="1"/>
          </p:cNvSpPr>
          <p:nvPr>
            <p:ph sz="half" idx="1"/>
          </p:nvPr>
        </p:nvSpPr>
        <p:spPr/>
        <p:txBody>
          <a:bodyPr/>
          <a:lstStyle/>
          <a:p>
            <a:r>
              <a:rPr lang="en-US" dirty="0">
                <a:latin typeface="Times New Roman"/>
                <a:cs typeface="Times New Roman"/>
              </a:rPr>
              <a:t>The assignment is based on course content, not personnel issues or FTEF. </a:t>
            </a:r>
          </a:p>
          <a:p>
            <a:r>
              <a:rPr lang="en-US" dirty="0">
                <a:latin typeface="Times New Roman"/>
                <a:cs typeface="Times New Roman"/>
              </a:rPr>
              <a:t>Courses should be placed in a discipline based upon the knowledge necessary to teach the course. </a:t>
            </a:r>
          </a:p>
          <a:p>
            <a:r>
              <a:rPr lang="en-US" dirty="0">
                <a:latin typeface="Times New Roman"/>
                <a:cs typeface="Times New Roman"/>
              </a:rPr>
              <a:t>Regardless of the local situation, discipline faculty need to be involved in assignment of courses to disciplines. </a:t>
            </a:r>
          </a:p>
          <a:p>
            <a:r>
              <a:rPr lang="en-US" dirty="0">
                <a:latin typeface="Times New Roman"/>
                <a:cs typeface="Times New Roman"/>
              </a:rPr>
              <a:t>Remember: Not all programs or department titles are disciplines.</a:t>
            </a:r>
          </a:p>
          <a:p>
            <a:r>
              <a:rPr lang="en-US" b="1" dirty="0">
                <a:latin typeface="Times New Roman"/>
                <a:cs typeface="Times New Roman"/>
              </a:rPr>
              <a:t>C-ID discipline designation on descriptors is for C-ID purposes only.</a:t>
            </a:r>
          </a:p>
          <a:p>
            <a:r>
              <a:rPr lang="en-US" b="1" dirty="0">
                <a:latin typeface="Times New Roman"/>
                <a:cs typeface="Times New Roman"/>
              </a:rPr>
              <a:t>TOP Codes and FSAs are NOT disciplines!</a:t>
            </a:r>
          </a:p>
          <a:p>
            <a:endParaRPr lang="en-US" dirty="0"/>
          </a:p>
        </p:txBody>
      </p:sp>
      <p:sp>
        <p:nvSpPr>
          <p:cNvPr id="4" name="Slide Number Placeholder 3">
            <a:extLst>
              <a:ext uri="{FF2B5EF4-FFF2-40B4-BE49-F238E27FC236}">
                <a16:creationId xmlns:a16="http://schemas.microsoft.com/office/drawing/2014/main" id="{85A2D84B-B9F8-0A4C-9B9A-AE8B1094019C}"/>
              </a:ext>
            </a:extLst>
          </p:cNvPr>
          <p:cNvSpPr>
            <a:spLocks noGrp="1"/>
          </p:cNvSpPr>
          <p:nvPr>
            <p:ph type="sldNum" sz="quarter" idx="4"/>
          </p:nvPr>
        </p:nvSpPr>
        <p:spPr/>
        <p:txBody>
          <a:bodyPr/>
          <a:lstStyle/>
          <a:p>
            <a:fld id="{492D8F1A-69A8-9242-9469-8400121D240A}" type="slidenum">
              <a:rPr lang="en-US" smtClean="0"/>
              <a:pPr/>
              <a:t>28</a:t>
            </a:fld>
            <a:endParaRPr lang="en-US" dirty="0"/>
          </a:p>
        </p:txBody>
      </p:sp>
    </p:spTree>
    <p:extLst>
      <p:ext uri="{BB962C8B-B14F-4D97-AF65-F5344CB8AC3E}">
        <p14:creationId xmlns:p14="http://schemas.microsoft.com/office/powerpoint/2010/main" val="18466474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9D13E-54CE-BA47-A8D0-96798FD1575D}"/>
              </a:ext>
            </a:extLst>
          </p:cNvPr>
          <p:cNvSpPr>
            <a:spLocks noGrp="1"/>
          </p:cNvSpPr>
          <p:nvPr>
            <p:ph type="title"/>
          </p:nvPr>
        </p:nvSpPr>
        <p:spPr/>
        <p:txBody>
          <a:bodyPr/>
          <a:lstStyle/>
          <a:p>
            <a:r>
              <a:rPr lang="en-US" dirty="0">
                <a:latin typeface="Times New Roman"/>
                <a:cs typeface="Times New Roman"/>
              </a:rPr>
              <a:t>How can Courses be Assigned to Disciplines? </a:t>
            </a:r>
            <a:endParaRPr lang="en-US" dirty="0"/>
          </a:p>
        </p:txBody>
      </p:sp>
      <p:sp>
        <p:nvSpPr>
          <p:cNvPr id="3" name="Content Placeholder 2">
            <a:extLst>
              <a:ext uri="{FF2B5EF4-FFF2-40B4-BE49-F238E27FC236}">
                <a16:creationId xmlns:a16="http://schemas.microsoft.com/office/drawing/2014/main" id="{5AA8CF7E-2BE9-5447-82A1-2C14C82534C7}"/>
              </a:ext>
            </a:extLst>
          </p:cNvPr>
          <p:cNvSpPr>
            <a:spLocks noGrp="1"/>
          </p:cNvSpPr>
          <p:nvPr>
            <p:ph sz="half" idx="1"/>
          </p:nvPr>
        </p:nvSpPr>
        <p:spPr/>
        <p:txBody>
          <a:bodyPr>
            <a:normAutofit fontScale="92500" lnSpcReduction="10000"/>
          </a:bodyPr>
          <a:lstStyle/>
          <a:p>
            <a:pPr marL="0" indent="0">
              <a:buNone/>
            </a:pPr>
            <a:r>
              <a:rPr lang="en-US" sz="2800" dirty="0">
                <a:latin typeface="Times New Roman"/>
                <a:cs typeface="Times New Roman"/>
              </a:rPr>
              <a:t>Three ways to consider</a:t>
            </a:r>
            <a:r>
              <a:rPr lang="en-US" dirty="0">
                <a:latin typeface="Times New Roman"/>
                <a:cs typeface="Times New Roman"/>
              </a:rPr>
              <a:t>:</a:t>
            </a:r>
          </a:p>
          <a:p>
            <a:pPr marL="457200" indent="-457200">
              <a:buFont typeface="+mj-lt"/>
              <a:buAutoNum type="arabicPeriod"/>
            </a:pPr>
            <a:r>
              <a:rPr lang="en-US" dirty="0">
                <a:latin typeface="Times New Roman"/>
                <a:cs typeface="Times New Roman"/>
              </a:rPr>
              <a:t>Course assigned to a single discipline. </a:t>
            </a:r>
          </a:p>
          <a:p>
            <a:pPr lvl="1"/>
            <a:r>
              <a:rPr lang="en-US" dirty="0">
                <a:latin typeface="Times New Roman"/>
                <a:cs typeface="Times New Roman"/>
              </a:rPr>
              <a:t>Example: ENGL 101 assigned to English. The minimum qualifications for English provides adequate preparation to teach the course content. </a:t>
            </a:r>
          </a:p>
          <a:p>
            <a:pPr marL="457200" indent="-457200">
              <a:buFont typeface="+mj-lt"/>
              <a:buAutoNum type="arabicPeriod"/>
            </a:pPr>
            <a:r>
              <a:rPr lang="en-US" dirty="0">
                <a:latin typeface="Times New Roman"/>
                <a:cs typeface="Times New Roman"/>
              </a:rPr>
              <a:t>Course assigned to more than one discipline with an “or”  </a:t>
            </a:r>
          </a:p>
          <a:p>
            <a:pPr lvl="1"/>
            <a:r>
              <a:rPr lang="en-US" dirty="0">
                <a:latin typeface="Times New Roman"/>
                <a:cs typeface="Times New Roman"/>
              </a:rPr>
              <a:t>Example: ARTS 101 assigned to Art </a:t>
            </a:r>
            <a:r>
              <a:rPr lang="en-US" i="1" dirty="0">
                <a:latin typeface="Times New Roman"/>
                <a:cs typeface="Times New Roman"/>
              </a:rPr>
              <a:t>or </a:t>
            </a:r>
            <a:r>
              <a:rPr lang="en-US" dirty="0">
                <a:latin typeface="Times New Roman"/>
                <a:cs typeface="Times New Roman"/>
              </a:rPr>
              <a:t>Graphic Design. The minimum qualifications for either discipline provide adequate preparation to teach the course content. </a:t>
            </a:r>
          </a:p>
          <a:p>
            <a:pPr marL="457200" indent="-457200">
              <a:buFont typeface="+mj-lt"/>
              <a:buAutoNum type="arabicPeriod"/>
            </a:pPr>
            <a:r>
              <a:rPr lang="en-US" dirty="0">
                <a:latin typeface="Times New Roman"/>
                <a:cs typeface="Times New Roman"/>
              </a:rPr>
              <a:t>Course assigned to more than one discipline with an “and” </a:t>
            </a:r>
          </a:p>
          <a:p>
            <a:pPr lvl="1"/>
            <a:r>
              <a:rPr lang="en-US" dirty="0">
                <a:latin typeface="Times New Roman"/>
                <a:cs typeface="Times New Roman"/>
              </a:rPr>
              <a:t>Example: HUMA 120 assigned to Humanities </a:t>
            </a:r>
            <a:r>
              <a:rPr lang="en-US" i="1" dirty="0">
                <a:latin typeface="Times New Roman"/>
                <a:cs typeface="Times New Roman"/>
              </a:rPr>
              <a:t>and </a:t>
            </a:r>
            <a:r>
              <a:rPr lang="en-US" dirty="0">
                <a:latin typeface="Times New Roman"/>
                <a:cs typeface="Times New Roman"/>
              </a:rPr>
              <a:t>Ethnic Studies. The minimum qualifications for both disciplines </a:t>
            </a:r>
            <a:r>
              <a:rPr lang="en-US" i="1" dirty="0">
                <a:latin typeface="Times New Roman"/>
                <a:cs typeface="Times New Roman"/>
              </a:rPr>
              <a:t>together </a:t>
            </a:r>
            <a:r>
              <a:rPr lang="en-US" dirty="0">
                <a:latin typeface="Times New Roman"/>
                <a:cs typeface="Times New Roman"/>
              </a:rPr>
              <a:t>provide adequate preparation to teach the course content. </a:t>
            </a:r>
          </a:p>
          <a:p>
            <a:endParaRPr lang="en-US" dirty="0"/>
          </a:p>
        </p:txBody>
      </p:sp>
      <p:sp>
        <p:nvSpPr>
          <p:cNvPr id="4" name="Slide Number Placeholder 3">
            <a:extLst>
              <a:ext uri="{FF2B5EF4-FFF2-40B4-BE49-F238E27FC236}">
                <a16:creationId xmlns:a16="http://schemas.microsoft.com/office/drawing/2014/main" id="{A90AE19A-D711-0B4F-B815-FFFB36676E31}"/>
              </a:ext>
            </a:extLst>
          </p:cNvPr>
          <p:cNvSpPr>
            <a:spLocks noGrp="1"/>
          </p:cNvSpPr>
          <p:nvPr>
            <p:ph type="sldNum" sz="quarter" idx="4"/>
          </p:nvPr>
        </p:nvSpPr>
        <p:spPr/>
        <p:txBody>
          <a:bodyPr/>
          <a:lstStyle/>
          <a:p>
            <a:fld id="{492D8F1A-69A8-9242-9469-8400121D240A}" type="slidenum">
              <a:rPr lang="en-US" smtClean="0"/>
              <a:pPr/>
              <a:t>29</a:t>
            </a:fld>
            <a:endParaRPr lang="en-US" dirty="0"/>
          </a:p>
        </p:txBody>
      </p:sp>
    </p:spTree>
    <p:extLst>
      <p:ext uri="{BB962C8B-B14F-4D97-AF65-F5344CB8AC3E}">
        <p14:creationId xmlns:p14="http://schemas.microsoft.com/office/powerpoint/2010/main" val="2349065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EAFCF-AD21-FF43-86F9-1B43CFDB2CA8}"/>
              </a:ext>
            </a:extLst>
          </p:cNvPr>
          <p:cNvSpPr>
            <a:spLocks noGrp="1"/>
          </p:cNvSpPr>
          <p:nvPr>
            <p:ph type="title"/>
          </p:nvPr>
        </p:nvSpPr>
        <p:spPr/>
        <p:txBody>
          <a:bodyPr/>
          <a:lstStyle/>
          <a:p>
            <a:r>
              <a:rPr lang="en-US" dirty="0"/>
              <a:t>TOP Codes</a:t>
            </a:r>
          </a:p>
        </p:txBody>
      </p:sp>
      <p:sp>
        <p:nvSpPr>
          <p:cNvPr id="3" name="Text Placeholder 2">
            <a:extLst>
              <a:ext uri="{FF2B5EF4-FFF2-40B4-BE49-F238E27FC236}">
                <a16:creationId xmlns:a16="http://schemas.microsoft.com/office/drawing/2014/main" id="{55057ED4-C527-0C4A-BEAC-D04A8E90A16B}"/>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340A965D-DE7E-D641-877B-1708880C0677}"/>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22163E1B-87A4-5743-A3E7-575D2FB40940}"/>
              </a:ext>
            </a:extLst>
          </p:cNvPr>
          <p:cNvSpPr>
            <a:spLocks noGrp="1"/>
          </p:cNvSpPr>
          <p:nvPr>
            <p:ph type="sldNum" sz="quarter" idx="4"/>
          </p:nvPr>
        </p:nvSpPr>
        <p:spPr/>
        <p:txBody>
          <a:bodyPr/>
          <a:lstStyle/>
          <a:p>
            <a:fld id="{492D8F1A-69A8-9242-9469-8400121D240A}" type="slidenum">
              <a:rPr lang="en-US" smtClean="0"/>
              <a:pPr/>
              <a:t>3</a:t>
            </a:fld>
            <a:endParaRPr lang="en-US" dirty="0"/>
          </a:p>
        </p:txBody>
      </p:sp>
    </p:spTree>
    <p:extLst>
      <p:ext uri="{BB962C8B-B14F-4D97-AF65-F5344CB8AC3E}">
        <p14:creationId xmlns:p14="http://schemas.microsoft.com/office/powerpoint/2010/main" val="869410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CC8F-C587-E240-B65A-FBED361BC9E1}"/>
              </a:ext>
            </a:extLst>
          </p:cNvPr>
          <p:cNvSpPr>
            <a:spLocks noGrp="1"/>
          </p:cNvSpPr>
          <p:nvPr>
            <p:ph type="title"/>
          </p:nvPr>
        </p:nvSpPr>
        <p:spPr/>
        <p:txBody>
          <a:bodyPr/>
          <a:lstStyle/>
          <a:p>
            <a:r>
              <a:rPr lang="en-US" dirty="0"/>
              <a:t>Ethnic Studies</a:t>
            </a:r>
          </a:p>
        </p:txBody>
      </p:sp>
      <p:sp>
        <p:nvSpPr>
          <p:cNvPr id="3" name="Text Placeholder 2">
            <a:extLst>
              <a:ext uri="{FF2B5EF4-FFF2-40B4-BE49-F238E27FC236}">
                <a16:creationId xmlns:a16="http://schemas.microsoft.com/office/drawing/2014/main" id="{5AE3C750-B3B9-5B45-AE16-C886417C10FC}"/>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D50BE067-C8F7-D949-8612-703C6B57AA1D}"/>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EE0F62FC-E03D-AF4B-B53E-F91ED3E67214}"/>
              </a:ext>
            </a:extLst>
          </p:cNvPr>
          <p:cNvSpPr>
            <a:spLocks noGrp="1"/>
          </p:cNvSpPr>
          <p:nvPr>
            <p:ph type="sldNum" sz="quarter" idx="4"/>
          </p:nvPr>
        </p:nvSpPr>
        <p:spPr/>
        <p:txBody>
          <a:bodyPr/>
          <a:lstStyle/>
          <a:p>
            <a:fld id="{492D8F1A-69A8-9242-9469-8400121D240A}" type="slidenum">
              <a:rPr lang="en-US" smtClean="0"/>
              <a:pPr/>
              <a:t>30</a:t>
            </a:fld>
            <a:endParaRPr lang="en-US" dirty="0"/>
          </a:p>
        </p:txBody>
      </p:sp>
    </p:spTree>
    <p:extLst>
      <p:ext uri="{BB962C8B-B14F-4D97-AF65-F5344CB8AC3E}">
        <p14:creationId xmlns:p14="http://schemas.microsoft.com/office/powerpoint/2010/main" val="30264739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03FE0-EAD8-5042-B8F7-460202062619}"/>
              </a:ext>
            </a:extLst>
          </p:cNvPr>
          <p:cNvSpPr>
            <a:spLocks noGrp="1"/>
          </p:cNvSpPr>
          <p:nvPr>
            <p:ph type="title"/>
          </p:nvPr>
        </p:nvSpPr>
        <p:spPr/>
        <p:txBody>
          <a:bodyPr/>
          <a:lstStyle/>
          <a:p>
            <a:r>
              <a:rPr lang="en-US" dirty="0"/>
              <a:t>Ethnic Studies</a:t>
            </a:r>
          </a:p>
        </p:txBody>
      </p:sp>
      <p:sp>
        <p:nvSpPr>
          <p:cNvPr id="3" name="Content Placeholder 2">
            <a:extLst>
              <a:ext uri="{FF2B5EF4-FFF2-40B4-BE49-F238E27FC236}">
                <a16:creationId xmlns:a16="http://schemas.microsoft.com/office/drawing/2014/main" id="{2D418119-52C6-DD43-BE12-F40917BD5BC5}"/>
              </a:ext>
            </a:extLst>
          </p:cNvPr>
          <p:cNvSpPr>
            <a:spLocks noGrp="1"/>
          </p:cNvSpPr>
          <p:nvPr>
            <p:ph sz="half" idx="1"/>
          </p:nvPr>
        </p:nvSpPr>
        <p:spPr/>
        <p:txBody>
          <a:bodyPr/>
          <a:lstStyle/>
          <a:p>
            <a:r>
              <a:rPr lang="en-US" dirty="0"/>
              <a:t>Recent legislation required changes to CSU General Education Breadth to add Ethnic Studies</a:t>
            </a:r>
          </a:p>
          <a:p>
            <a:r>
              <a:rPr lang="en-US" dirty="0"/>
              <a:t>Title 5 has been modified to include an ethnic studies competency for local general education</a:t>
            </a:r>
          </a:p>
          <a:p>
            <a:r>
              <a:rPr lang="en-US" dirty="0"/>
              <a:t>Following voting on Saturday, it is expected that there will be five disciplines related to ethnic studies: Ethnic Studies, Chicano Studies, African American Studies, Asian American Studies (pending), and Native American/American Indian Studies (pending)</a:t>
            </a:r>
          </a:p>
        </p:txBody>
      </p:sp>
      <p:sp>
        <p:nvSpPr>
          <p:cNvPr id="4" name="Slide Number Placeholder 3">
            <a:extLst>
              <a:ext uri="{FF2B5EF4-FFF2-40B4-BE49-F238E27FC236}">
                <a16:creationId xmlns:a16="http://schemas.microsoft.com/office/drawing/2014/main" id="{11662926-75FD-7242-89DA-19FCA706A849}"/>
              </a:ext>
            </a:extLst>
          </p:cNvPr>
          <p:cNvSpPr>
            <a:spLocks noGrp="1"/>
          </p:cNvSpPr>
          <p:nvPr>
            <p:ph type="sldNum" sz="quarter" idx="4"/>
          </p:nvPr>
        </p:nvSpPr>
        <p:spPr/>
        <p:txBody>
          <a:bodyPr/>
          <a:lstStyle/>
          <a:p>
            <a:fld id="{492D8F1A-69A8-9242-9469-8400121D240A}" type="slidenum">
              <a:rPr lang="en-US" smtClean="0"/>
              <a:pPr/>
              <a:t>31</a:t>
            </a:fld>
            <a:endParaRPr lang="en-US" dirty="0"/>
          </a:p>
        </p:txBody>
      </p:sp>
    </p:spTree>
    <p:extLst>
      <p:ext uri="{BB962C8B-B14F-4D97-AF65-F5344CB8AC3E}">
        <p14:creationId xmlns:p14="http://schemas.microsoft.com/office/powerpoint/2010/main" val="30064596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261E2-46E1-7243-B6B6-0D88246D21D2}"/>
              </a:ext>
            </a:extLst>
          </p:cNvPr>
          <p:cNvSpPr>
            <a:spLocks noGrp="1"/>
          </p:cNvSpPr>
          <p:nvPr>
            <p:ph type="title"/>
          </p:nvPr>
        </p:nvSpPr>
        <p:spPr/>
        <p:txBody>
          <a:bodyPr/>
          <a:lstStyle/>
          <a:p>
            <a:r>
              <a:rPr lang="en-US" dirty="0"/>
              <a:t>Min Quals and Ethnic Studies</a:t>
            </a:r>
          </a:p>
        </p:txBody>
      </p:sp>
      <p:graphicFrame>
        <p:nvGraphicFramePr>
          <p:cNvPr id="5" name="Table 5">
            <a:extLst>
              <a:ext uri="{FF2B5EF4-FFF2-40B4-BE49-F238E27FC236}">
                <a16:creationId xmlns:a16="http://schemas.microsoft.com/office/drawing/2014/main" id="{9C782439-FB60-0B48-831C-59ACC7169E9B}"/>
              </a:ext>
            </a:extLst>
          </p:cNvPr>
          <p:cNvGraphicFramePr>
            <a:graphicFrameLocks noGrp="1"/>
          </p:cNvGraphicFramePr>
          <p:nvPr>
            <p:ph sz="half" idx="1"/>
            <p:extLst>
              <p:ext uri="{D42A27DB-BD31-4B8C-83A1-F6EECF244321}">
                <p14:modId xmlns:p14="http://schemas.microsoft.com/office/powerpoint/2010/main" val="140756779"/>
              </p:ext>
            </p:extLst>
          </p:nvPr>
        </p:nvGraphicFramePr>
        <p:xfrm>
          <a:off x="838200" y="2286000"/>
          <a:ext cx="10515600" cy="4028440"/>
        </p:xfrm>
        <a:graphic>
          <a:graphicData uri="http://schemas.openxmlformats.org/drawingml/2006/table">
            <a:tbl>
              <a:tblPr bandRow="1">
                <a:tableStyleId>{5C22544A-7EE6-4342-B048-85BDC9FD1C3A}</a:tableStyleId>
              </a:tblPr>
              <a:tblGrid>
                <a:gridCol w="1905000">
                  <a:extLst>
                    <a:ext uri="{9D8B030D-6E8A-4147-A177-3AD203B41FA5}">
                      <a16:colId xmlns:a16="http://schemas.microsoft.com/office/drawing/2014/main" val="790147722"/>
                    </a:ext>
                  </a:extLst>
                </a:gridCol>
                <a:gridCol w="8610600">
                  <a:extLst>
                    <a:ext uri="{9D8B030D-6E8A-4147-A177-3AD203B41FA5}">
                      <a16:colId xmlns:a16="http://schemas.microsoft.com/office/drawing/2014/main" val="3294622794"/>
                    </a:ext>
                  </a:extLst>
                </a:gridCol>
              </a:tblGrid>
              <a:tr h="370840">
                <a:tc>
                  <a:txBody>
                    <a:bodyPr/>
                    <a:lstStyle/>
                    <a:p>
                      <a:r>
                        <a:rPr lang="en-US" dirty="0"/>
                        <a:t>Ethnic Studies</a:t>
                      </a:r>
                    </a:p>
                  </a:txBody>
                  <a:tcPr/>
                </a:tc>
                <a:tc>
                  <a:txBody>
                    <a:bodyPr/>
                    <a:lstStyle/>
                    <a:p>
                      <a:r>
                        <a:rPr lang="en-US" sz="1800" kern="1200" dirty="0">
                          <a:solidFill>
                            <a:schemeClr val="dk1"/>
                          </a:solidFill>
                          <a:effectLst/>
                          <a:latin typeface="+mn-lt"/>
                          <a:ea typeface="+mn-ea"/>
                          <a:cs typeface="+mn-cs"/>
                        </a:rPr>
                        <a:t>Master’s in the ethnic studies field </a:t>
                      </a:r>
                      <a:r>
                        <a:rPr lang="en-US" sz="1800" b="1" kern="1200" dirty="0">
                          <a:solidFill>
                            <a:schemeClr val="dk1"/>
                          </a:solidFill>
                          <a:effectLst/>
                          <a:latin typeface="+mn-lt"/>
                          <a:ea typeface="+mn-ea"/>
                          <a:cs typeface="+mn-cs"/>
                        </a:rPr>
                        <a:t>OR  </a:t>
                      </a:r>
                      <a:r>
                        <a:rPr lang="en-US" sz="1800" kern="1200" dirty="0">
                          <a:solidFill>
                            <a:schemeClr val="dk1"/>
                          </a:solidFill>
                          <a:effectLst/>
                          <a:latin typeface="+mn-lt"/>
                          <a:ea typeface="+mn-ea"/>
                          <a:cs typeface="+mn-cs"/>
                        </a:rPr>
                        <a:t>A master’s in American Studies/Ethnicity, Latino Studies, La Raza Studies, Central American Studies, Latin American Studies, Cross Cultural Studies, Race and Ethnic Relations, Asian-American Studies, or African-American Studies </a:t>
                      </a:r>
                      <a:endParaRPr lang="en-US" dirty="0">
                        <a:effectLst/>
                      </a:endParaRPr>
                    </a:p>
                    <a:p>
                      <a:r>
                        <a:rPr lang="en-US" sz="1800" b="1" kern="1200" dirty="0">
                          <a:solidFill>
                            <a:schemeClr val="dk1"/>
                          </a:solidFill>
                          <a:effectLst/>
                          <a:latin typeface="+mn-lt"/>
                          <a:ea typeface="+mn-ea"/>
                          <a:cs typeface="+mn-cs"/>
                        </a:rPr>
                        <a:t>OR </a:t>
                      </a:r>
                      <a:r>
                        <a:rPr lang="en-US" sz="1800" kern="1200" dirty="0">
                          <a:solidFill>
                            <a:schemeClr val="dk1"/>
                          </a:solidFill>
                          <a:effectLst/>
                          <a:latin typeface="+mn-lt"/>
                          <a:ea typeface="+mn-ea"/>
                          <a:cs typeface="+mn-cs"/>
                        </a:rPr>
                        <a:t>the equivalent </a:t>
                      </a:r>
                      <a:r>
                        <a:rPr lang="en-US" sz="1800" b="1" kern="1200" dirty="0">
                          <a:solidFill>
                            <a:schemeClr val="dk1"/>
                          </a:solidFill>
                          <a:effectLst/>
                          <a:latin typeface="+mn-lt"/>
                          <a:ea typeface="+mn-ea"/>
                          <a:cs typeface="+mn-cs"/>
                        </a:rPr>
                        <a:t>OR </a:t>
                      </a:r>
                      <a:r>
                        <a:rPr lang="en-US" sz="1800" kern="1200" dirty="0">
                          <a:solidFill>
                            <a:schemeClr val="dk1"/>
                          </a:solidFill>
                          <a:effectLst/>
                          <a:latin typeface="+mn-lt"/>
                          <a:ea typeface="+mn-ea"/>
                          <a:cs typeface="+mn-cs"/>
                        </a:rPr>
                        <a:t>see Interdisciplinary Studies </a:t>
                      </a:r>
                      <a:endParaRPr lang="en-US" dirty="0">
                        <a:effectLst/>
                      </a:endParaRPr>
                    </a:p>
                  </a:txBody>
                  <a:tcPr/>
                </a:tc>
                <a:extLst>
                  <a:ext uri="{0D108BD9-81ED-4DB2-BD59-A6C34878D82A}">
                    <a16:rowId xmlns:a16="http://schemas.microsoft.com/office/drawing/2014/main" val="1890340768"/>
                  </a:ext>
                </a:extLst>
              </a:tr>
              <a:tr h="370840">
                <a:tc>
                  <a:txBody>
                    <a:bodyPr/>
                    <a:lstStyle/>
                    <a:p>
                      <a:r>
                        <a:rPr lang="en-US" dirty="0"/>
                        <a:t>African American Studies</a:t>
                      </a:r>
                    </a:p>
                  </a:txBody>
                  <a:tcPr/>
                </a:tc>
                <a:tc>
                  <a:txBody>
                    <a:bodyPr/>
                    <a:lstStyle/>
                    <a:p>
                      <a:r>
                        <a:rPr lang="en-US" sz="1800" kern="1200" dirty="0">
                          <a:solidFill>
                            <a:schemeClr val="dk1"/>
                          </a:solidFill>
                          <a:effectLst/>
                          <a:latin typeface="+mn-lt"/>
                          <a:ea typeface="+mn-ea"/>
                          <a:cs typeface="+mn-cs"/>
                        </a:rPr>
                        <a:t>Master’s degree in African-American/Black/Africana Studies </a:t>
                      </a:r>
                      <a:r>
                        <a:rPr lang="en-US" sz="1800" b="0" kern="1200" dirty="0">
                          <a:solidFill>
                            <a:schemeClr val="dk1"/>
                          </a:solidFill>
                          <a:effectLst/>
                          <a:latin typeface="+mn-lt"/>
                          <a:ea typeface="+mn-ea"/>
                          <a:cs typeface="+mn-cs"/>
                        </a:rPr>
                        <a:t> </a:t>
                      </a:r>
                      <a:r>
                        <a:rPr lang="en-US" sz="1800" b="1" kern="1200" dirty="0">
                          <a:solidFill>
                            <a:schemeClr val="dk1"/>
                          </a:solidFill>
                          <a:effectLst/>
                          <a:latin typeface="+mn-lt"/>
                          <a:ea typeface="+mn-ea"/>
                          <a:cs typeface="+mn-cs"/>
                        </a:rPr>
                        <a:t>OR  </a:t>
                      </a:r>
                      <a:r>
                        <a:rPr lang="en-US" sz="1800" kern="1200" dirty="0">
                          <a:solidFill>
                            <a:schemeClr val="dk1"/>
                          </a:solidFill>
                          <a:effectLst/>
                          <a:latin typeface="+mn-lt"/>
                          <a:ea typeface="+mn-ea"/>
                          <a:cs typeface="+mn-cs"/>
                        </a:rPr>
                        <a:t>Bachelor’s degree in African-American/Black/Africana Studies </a:t>
                      </a:r>
                      <a:r>
                        <a:rPr lang="en-US" sz="1800" b="1" kern="1200" dirty="0">
                          <a:solidFill>
                            <a:schemeClr val="dk1"/>
                          </a:solidFill>
                          <a:effectLst/>
                          <a:latin typeface="+mn-lt"/>
                          <a:ea typeface="+mn-ea"/>
                          <a:cs typeface="+mn-cs"/>
                        </a:rPr>
                        <a:t>AND </a:t>
                      </a:r>
                      <a:r>
                        <a:rPr lang="en-US" sz="1800" kern="1200" dirty="0">
                          <a:solidFill>
                            <a:schemeClr val="dk1"/>
                          </a:solidFill>
                          <a:effectLst/>
                          <a:latin typeface="+mn-lt"/>
                          <a:ea typeface="+mn-ea"/>
                          <a:cs typeface="+mn-cs"/>
                        </a:rPr>
                        <a:t>master’s degree in Ethnic Studies </a:t>
                      </a:r>
                      <a:r>
                        <a:rPr lang="en-US" sz="1800" b="1" kern="1200" dirty="0">
                          <a:solidFill>
                            <a:schemeClr val="dk1"/>
                          </a:solidFill>
                          <a:effectLst/>
                          <a:latin typeface="+mn-lt"/>
                          <a:ea typeface="+mn-ea"/>
                          <a:cs typeface="+mn-cs"/>
                        </a:rPr>
                        <a:t>OR </a:t>
                      </a:r>
                      <a:r>
                        <a:rPr lang="en-US" sz="1800" kern="1200" dirty="0">
                          <a:solidFill>
                            <a:schemeClr val="dk1"/>
                          </a:solidFill>
                          <a:effectLst/>
                          <a:latin typeface="+mn-lt"/>
                          <a:ea typeface="+mn-ea"/>
                          <a:cs typeface="+mn-cs"/>
                        </a:rPr>
                        <a:t>the equivalent </a:t>
                      </a:r>
                      <a:endParaRPr lang="en-US" dirty="0">
                        <a:effectLst/>
                      </a:endParaRPr>
                    </a:p>
                  </a:txBody>
                  <a:tcPr/>
                </a:tc>
                <a:extLst>
                  <a:ext uri="{0D108BD9-81ED-4DB2-BD59-A6C34878D82A}">
                    <a16:rowId xmlns:a16="http://schemas.microsoft.com/office/drawing/2014/main" val="1027020016"/>
                  </a:ext>
                </a:extLst>
              </a:tr>
              <a:tr h="370840">
                <a:tc>
                  <a:txBody>
                    <a:bodyPr/>
                    <a:lstStyle/>
                    <a:p>
                      <a:r>
                        <a:rPr lang="en-US" dirty="0"/>
                        <a:t>Chicano Studies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Master’s degree in Chicano Studies </a:t>
                      </a:r>
                      <a:r>
                        <a:rPr lang="en-US" sz="1800" b="1" kern="1200" dirty="0">
                          <a:solidFill>
                            <a:schemeClr val="dk1"/>
                          </a:solidFill>
                          <a:effectLst/>
                          <a:latin typeface="+mn-lt"/>
                          <a:ea typeface="+mn-ea"/>
                          <a:cs typeface="+mn-cs"/>
                        </a:rPr>
                        <a:t>OR </a:t>
                      </a:r>
                      <a:r>
                        <a:rPr lang="en-US" sz="1800" kern="1200" dirty="0">
                          <a:solidFill>
                            <a:schemeClr val="dk1"/>
                          </a:solidFill>
                          <a:effectLst/>
                          <a:latin typeface="+mn-lt"/>
                          <a:ea typeface="+mn-ea"/>
                          <a:cs typeface="+mn-cs"/>
                        </a:rPr>
                        <a:t>Ethnic Studies </a:t>
                      </a:r>
                      <a:r>
                        <a:rPr lang="en-US" sz="1800" b="1" kern="1200" dirty="0">
                          <a:solidFill>
                            <a:schemeClr val="dk1"/>
                          </a:solidFill>
                          <a:effectLst/>
                          <a:latin typeface="+mn-lt"/>
                          <a:ea typeface="+mn-ea"/>
                          <a:cs typeface="+mn-cs"/>
                        </a:rPr>
                        <a:t>OR </a:t>
                      </a:r>
                      <a:r>
                        <a:rPr lang="en-US" sz="1800" kern="1200" dirty="0">
                          <a:solidFill>
                            <a:schemeClr val="dk1"/>
                          </a:solidFill>
                          <a:effectLst/>
                          <a:latin typeface="+mn-lt"/>
                          <a:ea typeface="+mn-ea"/>
                          <a:cs typeface="+mn-cs"/>
                        </a:rPr>
                        <a:t>the equivalent </a:t>
                      </a:r>
                      <a:endParaRPr lang="en-US" dirty="0">
                        <a:effectLst/>
                      </a:endParaRPr>
                    </a:p>
                  </a:txBody>
                  <a:tcPr/>
                </a:tc>
                <a:extLst>
                  <a:ext uri="{0D108BD9-81ED-4DB2-BD59-A6C34878D82A}">
                    <a16:rowId xmlns:a16="http://schemas.microsoft.com/office/drawing/2014/main" val="1195963620"/>
                  </a:ext>
                </a:extLst>
              </a:tr>
              <a:tr h="370840">
                <a:tc>
                  <a:txBody>
                    <a:bodyPr/>
                    <a:lstStyle/>
                    <a:p>
                      <a:r>
                        <a:rPr lang="en-US" dirty="0"/>
                        <a:t>Asian American Studies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Master’s degree in Asian American studies </a:t>
                      </a:r>
                      <a:r>
                        <a:rPr lang="en-US" sz="1800" b="1" kern="1200" dirty="0">
                          <a:solidFill>
                            <a:schemeClr val="dk1"/>
                          </a:solidFill>
                          <a:effectLst/>
                          <a:latin typeface="+mn-lt"/>
                          <a:ea typeface="+mn-ea"/>
                          <a:cs typeface="+mn-cs"/>
                        </a:rPr>
                        <a:t>OR </a:t>
                      </a:r>
                      <a:r>
                        <a:rPr lang="en-US" sz="1800" kern="1200" dirty="0">
                          <a:solidFill>
                            <a:schemeClr val="dk1"/>
                          </a:solidFill>
                          <a:effectLst/>
                          <a:latin typeface="+mn-lt"/>
                          <a:ea typeface="+mn-ea"/>
                          <a:cs typeface="+mn-cs"/>
                        </a:rPr>
                        <a:t>a master’s in Ethnic Studies </a:t>
                      </a:r>
                      <a:r>
                        <a:rPr lang="en-US" sz="1800" b="1" kern="1200" dirty="0">
                          <a:solidFill>
                            <a:schemeClr val="dk1"/>
                          </a:solidFill>
                          <a:effectLst/>
                          <a:latin typeface="+mn-lt"/>
                          <a:ea typeface="+mn-ea"/>
                          <a:cs typeface="+mn-cs"/>
                        </a:rPr>
                        <a:t>AND </a:t>
                      </a:r>
                      <a:r>
                        <a:rPr lang="en-US" sz="1800" kern="1200" dirty="0">
                          <a:solidFill>
                            <a:schemeClr val="dk1"/>
                          </a:solidFill>
                          <a:effectLst/>
                          <a:latin typeface="+mn-lt"/>
                          <a:ea typeface="+mn-ea"/>
                          <a:cs typeface="+mn-cs"/>
                        </a:rPr>
                        <a:t>bachelor’s degree in Asian American studies </a:t>
                      </a:r>
                      <a:r>
                        <a:rPr lang="en-US" sz="1800" b="1" kern="1200" dirty="0">
                          <a:solidFill>
                            <a:schemeClr val="dk1"/>
                          </a:solidFill>
                          <a:effectLst/>
                          <a:latin typeface="+mn-lt"/>
                          <a:ea typeface="+mn-ea"/>
                          <a:cs typeface="+mn-cs"/>
                        </a:rPr>
                        <a:t>OR</a:t>
                      </a:r>
                      <a:r>
                        <a:rPr lang="en-US" sz="1800" kern="1200" dirty="0">
                          <a:solidFill>
                            <a:schemeClr val="dk1"/>
                          </a:solidFill>
                          <a:effectLst/>
                          <a:latin typeface="+mn-lt"/>
                          <a:ea typeface="+mn-ea"/>
                          <a:cs typeface="+mn-cs"/>
                        </a:rPr>
                        <a:t> the equivalent </a:t>
                      </a:r>
                      <a:endParaRPr lang="en-US" dirty="0"/>
                    </a:p>
                  </a:txBody>
                  <a:tcPr/>
                </a:tc>
                <a:extLst>
                  <a:ext uri="{0D108BD9-81ED-4DB2-BD59-A6C34878D82A}">
                    <a16:rowId xmlns:a16="http://schemas.microsoft.com/office/drawing/2014/main" val="2554104404"/>
                  </a:ext>
                </a:extLst>
              </a:tr>
              <a:tr h="370840">
                <a:tc>
                  <a:txBody>
                    <a:bodyPr/>
                    <a:lstStyle/>
                    <a:p>
                      <a:r>
                        <a:rPr lang="en-US" dirty="0"/>
                        <a:t>Native American/American Indian Studies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Master’s degree in Native American/American Indian studies </a:t>
                      </a:r>
                      <a:r>
                        <a:rPr lang="en-US" sz="1800" b="1" kern="1200" dirty="0">
                          <a:solidFill>
                            <a:schemeClr val="dk1"/>
                          </a:solidFill>
                          <a:effectLst/>
                          <a:latin typeface="+mn-lt"/>
                          <a:ea typeface="+mn-ea"/>
                          <a:cs typeface="+mn-cs"/>
                        </a:rPr>
                        <a:t>OR</a:t>
                      </a:r>
                      <a:r>
                        <a:rPr lang="en-US" sz="1800" kern="1200" dirty="0">
                          <a:solidFill>
                            <a:schemeClr val="dk1"/>
                          </a:solidFill>
                          <a:effectLst/>
                          <a:latin typeface="+mn-lt"/>
                          <a:ea typeface="+mn-ea"/>
                          <a:cs typeface="+mn-cs"/>
                        </a:rPr>
                        <a:t> a master’s in Ethnic Studies </a:t>
                      </a:r>
                      <a:r>
                        <a:rPr lang="en-US" sz="1800" b="1" kern="1200" dirty="0">
                          <a:solidFill>
                            <a:schemeClr val="dk1"/>
                          </a:solidFill>
                          <a:effectLst/>
                          <a:latin typeface="+mn-lt"/>
                          <a:ea typeface="+mn-ea"/>
                          <a:cs typeface="+mn-cs"/>
                        </a:rPr>
                        <a:t>AND</a:t>
                      </a:r>
                      <a:r>
                        <a:rPr lang="en-US" sz="1800" kern="1200" dirty="0">
                          <a:solidFill>
                            <a:schemeClr val="dk1"/>
                          </a:solidFill>
                          <a:effectLst/>
                          <a:latin typeface="+mn-lt"/>
                          <a:ea typeface="+mn-ea"/>
                          <a:cs typeface="+mn-cs"/>
                        </a:rPr>
                        <a:t> bachelor’s degree in Native American/American Indian studies</a:t>
                      </a:r>
                      <a:r>
                        <a:rPr lang="en-US" sz="1800" b="1" kern="1200" dirty="0">
                          <a:solidFill>
                            <a:schemeClr val="dk1"/>
                          </a:solidFill>
                          <a:effectLst/>
                          <a:latin typeface="+mn-lt"/>
                          <a:ea typeface="+mn-ea"/>
                          <a:cs typeface="+mn-cs"/>
                        </a:rPr>
                        <a:t> OR </a:t>
                      </a:r>
                      <a:r>
                        <a:rPr lang="en-US" sz="1800" kern="1200" dirty="0">
                          <a:solidFill>
                            <a:schemeClr val="dk1"/>
                          </a:solidFill>
                          <a:effectLst/>
                          <a:latin typeface="+mn-lt"/>
                          <a:ea typeface="+mn-ea"/>
                          <a:cs typeface="+mn-cs"/>
                        </a:rPr>
                        <a:t>the equivalent </a:t>
                      </a:r>
                      <a:endParaRPr lang="en-US" dirty="0"/>
                    </a:p>
                  </a:txBody>
                  <a:tcPr/>
                </a:tc>
                <a:extLst>
                  <a:ext uri="{0D108BD9-81ED-4DB2-BD59-A6C34878D82A}">
                    <a16:rowId xmlns:a16="http://schemas.microsoft.com/office/drawing/2014/main" val="1663835574"/>
                  </a:ext>
                </a:extLst>
              </a:tr>
            </a:tbl>
          </a:graphicData>
        </a:graphic>
      </p:graphicFrame>
      <p:sp>
        <p:nvSpPr>
          <p:cNvPr id="4" name="Slide Number Placeholder 3">
            <a:extLst>
              <a:ext uri="{FF2B5EF4-FFF2-40B4-BE49-F238E27FC236}">
                <a16:creationId xmlns:a16="http://schemas.microsoft.com/office/drawing/2014/main" id="{B21676F1-BE63-4541-BF46-D5D81F994207}"/>
              </a:ext>
            </a:extLst>
          </p:cNvPr>
          <p:cNvSpPr>
            <a:spLocks noGrp="1"/>
          </p:cNvSpPr>
          <p:nvPr>
            <p:ph type="sldNum" sz="quarter" idx="4"/>
          </p:nvPr>
        </p:nvSpPr>
        <p:spPr/>
        <p:txBody>
          <a:bodyPr/>
          <a:lstStyle/>
          <a:p>
            <a:fld id="{492D8F1A-69A8-9242-9469-8400121D240A}" type="slidenum">
              <a:rPr lang="en-US" smtClean="0"/>
              <a:pPr/>
              <a:t>32</a:t>
            </a:fld>
            <a:endParaRPr lang="en-US" dirty="0"/>
          </a:p>
        </p:txBody>
      </p:sp>
    </p:spTree>
    <p:extLst>
      <p:ext uri="{BB962C8B-B14F-4D97-AF65-F5344CB8AC3E}">
        <p14:creationId xmlns:p14="http://schemas.microsoft.com/office/powerpoint/2010/main" val="17453567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8307C-729B-5744-BB91-BF225AB9A03D}"/>
              </a:ext>
            </a:extLst>
          </p:cNvPr>
          <p:cNvSpPr>
            <a:spLocks noGrp="1"/>
          </p:cNvSpPr>
          <p:nvPr>
            <p:ph type="title"/>
          </p:nvPr>
        </p:nvSpPr>
        <p:spPr/>
        <p:txBody>
          <a:bodyPr/>
          <a:lstStyle/>
          <a:p>
            <a:r>
              <a:rPr lang="en-US" dirty="0"/>
              <a:t>CSU Requirement</a:t>
            </a:r>
          </a:p>
        </p:txBody>
      </p:sp>
      <p:sp>
        <p:nvSpPr>
          <p:cNvPr id="3" name="Content Placeholder 2">
            <a:extLst>
              <a:ext uri="{FF2B5EF4-FFF2-40B4-BE49-F238E27FC236}">
                <a16:creationId xmlns:a16="http://schemas.microsoft.com/office/drawing/2014/main" id="{5DD93D70-6A85-E54D-9FAA-5D554E744161}"/>
              </a:ext>
            </a:extLst>
          </p:cNvPr>
          <p:cNvSpPr>
            <a:spLocks noGrp="1"/>
          </p:cNvSpPr>
          <p:nvPr>
            <p:ph sz="half" idx="1"/>
          </p:nvPr>
        </p:nvSpPr>
        <p:spPr/>
        <p:txBody>
          <a:bodyPr>
            <a:normAutofit fontScale="55000" lnSpcReduction="20000"/>
          </a:bodyPr>
          <a:lstStyle/>
          <a:p>
            <a:pPr marL="0" indent="0">
              <a:buNone/>
            </a:pPr>
            <a:r>
              <a:rPr lang="en-US" dirty="0"/>
              <a:t>To be approved for this requirement, courses shall have the following course prefixes: African American, Asian American, Latina/o American or Native American Studies. Similar course prefixes (e.g., Pan-African Studies, American Indian Studies, Chicana/o Studies, Ethnic Studies) shall also meet this requirement. Courses without ethnic studies prefixes may meet this requirement if cross-listed with a course with an ethnic studies prefix. Courses that are approved to meet this requirement shall meet at least 3 of the 5 the following core competencies. Campuses may add additional competencies to those listed.</a:t>
            </a:r>
          </a:p>
          <a:p>
            <a:r>
              <a:rPr lang="en-US" dirty="0"/>
              <a:t>Analyze and articulate concepts such as race and racism, racialization, ethnicity, equity, ethno-centrism, eurocentrism, white supremacy, self-determination, liberation, decolonization, sovereignty, imperialism, settler colonialism, and anti-racism as analyzed in any one or more of the following: Native American Studies, African American Studies, Asian American Studies, and Latina and Latino American Studies.</a:t>
            </a:r>
          </a:p>
          <a:p>
            <a:r>
              <a:rPr lang="en-US" dirty="0"/>
              <a:t>Apply theory and knowledge produced by Native American, African American, Asian American, and/or Latina and Latino American communities to describe the critical events, histories, cultures, intellectual traditions, contributions, lived-experiences and social struggles of those groups with a particular emphasis on agency and group-affirmation.</a:t>
            </a:r>
          </a:p>
          <a:p>
            <a:r>
              <a:rPr lang="en-US" dirty="0"/>
              <a:t>Critically analyze the intersection of race and racism as they relate to class, gender, sexuality, religion, spirituality, national origin, immigration status, ability, tribal citizenship, sovereignty, language, and/or age in Native American, African American, Asian American, and/or Latina and Latino American communities.</a:t>
            </a:r>
          </a:p>
          <a:p>
            <a:r>
              <a:rPr lang="en-US" dirty="0"/>
              <a:t>Critically review how struggle, resistance, racial and social justice, solidarity, and liberation, as experienced and enacted by Native Americans, African Americans, Asian Americans and/or Latina and Latino Americans are relevant to current and structural issues such as communal, national, international, and transnational politics as, for example, in immigration, reparations, settler-colonialism, multiculturalism, language policies.</a:t>
            </a:r>
          </a:p>
          <a:p>
            <a:r>
              <a:rPr lang="en-US" dirty="0"/>
              <a:t>Describe and actively engage with anti-racist and anti-colonial issues and the practices and movements in Native American, African American, Asian American and/or Latina and Latino communities and a just and equitable society.</a:t>
            </a:r>
          </a:p>
          <a:p>
            <a:endParaRPr lang="en-US" dirty="0"/>
          </a:p>
        </p:txBody>
      </p:sp>
      <p:sp>
        <p:nvSpPr>
          <p:cNvPr id="4" name="Slide Number Placeholder 3">
            <a:extLst>
              <a:ext uri="{FF2B5EF4-FFF2-40B4-BE49-F238E27FC236}">
                <a16:creationId xmlns:a16="http://schemas.microsoft.com/office/drawing/2014/main" id="{8BDA8EC8-F703-7648-A085-912201D5FFB8}"/>
              </a:ext>
            </a:extLst>
          </p:cNvPr>
          <p:cNvSpPr>
            <a:spLocks noGrp="1"/>
          </p:cNvSpPr>
          <p:nvPr>
            <p:ph type="sldNum" sz="quarter" idx="4"/>
          </p:nvPr>
        </p:nvSpPr>
        <p:spPr/>
        <p:txBody>
          <a:bodyPr/>
          <a:lstStyle/>
          <a:p>
            <a:fld id="{492D8F1A-69A8-9242-9469-8400121D240A}" type="slidenum">
              <a:rPr lang="en-US" smtClean="0"/>
              <a:pPr/>
              <a:t>33</a:t>
            </a:fld>
            <a:endParaRPr lang="en-US" dirty="0"/>
          </a:p>
        </p:txBody>
      </p:sp>
    </p:spTree>
    <p:extLst>
      <p:ext uri="{BB962C8B-B14F-4D97-AF65-F5344CB8AC3E}">
        <p14:creationId xmlns:p14="http://schemas.microsoft.com/office/powerpoint/2010/main" val="26521363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630F3-C04C-9E42-B4B4-5977B599239D}"/>
              </a:ext>
            </a:extLst>
          </p:cNvPr>
          <p:cNvSpPr>
            <a:spLocks noGrp="1"/>
          </p:cNvSpPr>
          <p:nvPr>
            <p:ph type="title"/>
          </p:nvPr>
        </p:nvSpPr>
        <p:spPr/>
        <p:txBody>
          <a:bodyPr/>
          <a:lstStyle/>
          <a:p>
            <a:r>
              <a:rPr lang="en-US" dirty="0"/>
              <a:t>Which MQ to Use?</a:t>
            </a:r>
          </a:p>
        </p:txBody>
      </p:sp>
      <p:sp>
        <p:nvSpPr>
          <p:cNvPr id="3" name="Content Placeholder 2">
            <a:extLst>
              <a:ext uri="{FF2B5EF4-FFF2-40B4-BE49-F238E27FC236}">
                <a16:creationId xmlns:a16="http://schemas.microsoft.com/office/drawing/2014/main" id="{BBCF071C-898D-7C49-B950-62998741A59D}"/>
              </a:ext>
            </a:extLst>
          </p:cNvPr>
          <p:cNvSpPr>
            <a:spLocks noGrp="1"/>
          </p:cNvSpPr>
          <p:nvPr>
            <p:ph sz="half" idx="1"/>
          </p:nvPr>
        </p:nvSpPr>
        <p:spPr/>
        <p:txBody>
          <a:bodyPr/>
          <a:lstStyle/>
          <a:p>
            <a:r>
              <a:rPr lang="en-US" dirty="0"/>
              <a:t>Do we have to have a faculty member in each of the four areas?</a:t>
            </a:r>
          </a:p>
          <a:p>
            <a:r>
              <a:rPr lang="en-US" dirty="0"/>
              <a:t>Colleges have been modifying existing courses and creating new ones to satisfy CSU GE Breadth Area F.</a:t>
            </a:r>
          </a:p>
          <a:p>
            <a:r>
              <a:rPr lang="en-US" dirty="0"/>
              <a:t>While colleges may choose to assign the discipline that aligns with the identifier (the discipline assigned to an African American Studies course is only African American Studies), but colleges may not have faculty that meet the minimum qualifications in the specific discipline. </a:t>
            </a:r>
          </a:p>
          <a:p>
            <a:r>
              <a:rPr lang="en-US" dirty="0"/>
              <a:t>Colleges may assign the discipline of Ethnic Studies to these courses, but the courses must satisfy the requirements for approval.</a:t>
            </a:r>
          </a:p>
        </p:txBody>
      </p:sp>
      <p:sp>
        <p:nvSpPr>
          <p:cNvPr id="4" name="Slide Number Placeholder 3">
            <a:extLst>
              <a:ext uri="{FF2B5EF4-FFF2-40B4-BE49-F238E27FC236}">
                <a16:creationId xmlns:a16="http://schemas.microsoft.com/office/drawing/2014/main" id="{77EE9085-E04E-2E49-A761-ACE5388D9F09}"/>
              </a:ext>
            </a:extLst>
          </p:cNvPr>
          <p:cNvSpPr>
            <a:spLocks noGrp="1"/>
          </p:cNvSpPr>
          <p:nvPr>
            <p:ph type="sldNum" sz="quarter" idx="4"/>
          </p:nvPr>
        </p:nvSpPr>
        <p:spPr/>
        <p:txBody>
          <a:bodyPr/>
          <a:lstStyle/>
          <a:p>
            <a:fld id="{492D8F1A-69A8-9242-9469-8400121D240A}" type="slidenum">
              <a:rPr lang="en-US" smtClean="0"/>
              <a:pPr/>
              <a:t>34</a:t>
            </a:fld>
            <a:endParaRPr lang="en-US" dirty="0"/>
          </a:p>
        </p:txBody>
      </p:sp>
    </p:spTree>
    <p:extLst>
      <p:ext uri="{BB962C8B-B14F-4D97-AF65-F5344CB8AC3E}">
        <p14:creationId xmlns:p14="http://schemas.microsoft.com/office/powerpoint/2010/main" val="1637812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5EDC8-2BA8-654B-B5E2-983BF36C7D17}"/>
              </a:ext>
            </a:extLst>
          </p:cNvPr>
          <p:cNvSpPr>
            <a:spLocks noGrp="1"/>
          </p:cNvSpPr>
          <p:nvPr>
            <p:ph type="title"/>
          </p:nvPr>
        </p:nvSpPr>
        <p:spPr/>
        <p:txBody>
          <a:bodyPr/>
          <a:lstStyle/>
          <a:p>
            <a:r>
              <a:rPr lang="en-US" dirty="0"/>
              <a:t>Should We Only Use the Specific Disciplines?</a:t>
            </a:r>
          </a:p>
        </p:txBody>
      </p:sp>
      <p:sp>
        <p:nvSpPr>
          <p:cNvPr id="3" name="Content Placeholder 2">
            <a:extLst>
              <a:ext uri="{FF2B5EF4-FFF2-40B4-BE49-F238E27FC236}">
                <a16:creationId xmlns:a16="http://schemas.microsoft.com/office/drawing/2014/main" id="{2AEA8C4B-C5B4-1D4F-A138-1376BA8124D8}"/>
              </a:ext>
            </a:extLst>
          </p:cNvPr>
          <p:cNvSpPr>
            <a:spLocks noGrp="1"/>
          </p:cNvSpPr>
          <p:nvPr>
            <p:ph sz="half" idx="1"/>
          </p:nvPr>
        </p:nvSpPr>
        <p:spPr/>
        <p:txBody>
          <a:bodyPr/>
          <a:lstStyle/>
          <a:p>
            <a:r>
              <a:rPr lang="en-US" dirty="0"/>
              <a:t>Whether colleges should only use the four specific Ethnic Studies disciplines is a local decision that is driven by available faculty resources and student demand.</a:t>
            </a:r>
          </a:p>
          <a:p>
            <a:r>
              <a:rPr lang="en-US" dirty="0"/>
              <a:t>For some colleges, having faculty in each of these disciplines would make sense because the college has significant student demand in every area.</a:t>
            </a:r>
          </a:p>
          <a:p>
            <a:r>
              <a:rPr lang="en-US" dirty="0"/>
              <a:t>For other colleges, you may only have faculty in some of the disciplines and those faculty may teach Ethnic Studies courses outside of their specific discipline.</a:t>
            </a:r>
          </a:p>
        </p:txBody>
      </p:sp>
      <p:sp>
        <p:nvSpPr>
          <p:cNvPr id="4" name="Slide Number Placeholder 3">
            <a:extLst>
              <a:ext uri="{FF2B5EF4-FFF2-40B4-BE49-F238E27FC236}">
                <a16:creationId xmlns:a16="http://schemas.microsoft.com/office/drawing/2014/main" id="{42392E96-13F4-A14F-A78F-C0AB7B8AB93C}"/>
              </a:ext>
            </a:extLst>
          </p:cNvPr>
          <p:cNvSpPr>
            <a:spLocks noGrp="1"/>
          </p:cNvSpPr>
          <p:nvPr>
            <p:ph type="sldNum" sz="quarter" idx="4"/>
          </p:nvPr>
        </p:nvSpPr>
        <p:spPr/>
        <p:txBody>
          <a:bodyPr/>
          <a:lstStyle/>
          <a:p>
            <a:fld id="{492D8F1A-69A8-9242-9469-8400121D240A}" type="slidenum">
              <a:rPr lang="en-US" smtClean="0"/>
              <a:pPr/>
              <a:t>35</a:t>
            </a:fld>
            <a:endParaRPr lang="en-US" dirty="0"/>
          </a:p>
        </p:txBody>
      </p:sp>
    </p:spTree>
    <p:extLst>
      <p:ext uri="{BB962C8B-B14F-4D97-AF65-F5344CB8AC3E}">
        <p14:creationId xmlns:p14="http://schemas.microsoft.com/office/powerpoint/2010/main" val="13329718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269C5-7B68-AD46-8625-C41DC92336A7}"/>
              </a:ext>
            </a:extLst>
          </p:cNvPr>
          <p:cNvSpPr>
            <a:spLocks noGrp="1"/>
          </p:cNvSpPr>
          <p:nvPr>
            <p:ph type="title"/>
          </p:nvPr>
        </p:nvSpPr>
        <p:spPr/>
        <p:txBody>
          <a:bodyPr/>
          <a:lstStyle/>
          <a:p>
            <a:r>
              <a:rPr lang="en-US" dirty="0"/>
              <a:t>Discipline Assignment</a:t>
            </a:r>
          </a:p>
        </p:txBody>
      </p:sp>
      <p:sp>
        <p:nvSpPr>
          <p:cNvPr id="3" name="Content Placeholder 2">
            <a:extLst>
              <a:ext uri="{FF2B5EF4-FFF2-40B4-BE49-F238E27FC236}">
                <a16:creationId xmlns:a16="http://schemas.microsoft.com/office/drawing/2014/main" id="{D0272F2A-0D37-9C41-82F3-6FE2E897AA1A}"/>
              </a:ext>
            </a:extLst>
          </p:cNvPr>
          <p:cNvSpPr>
            <a:spLocks noGrp="1"/>
          </p:cNvSpPr>
          <p:nvPr>
            <p:ph sz="half" idx="1"/>
          </p:nvPr>
        </p:nvSpPr>
        <p:spPr/>
        <p:txBody>
          <a:bodyPr/>
          <a:lstStyle/>
          <a:p>
            <a:r>
              <a:rPr lang="en-US" dirty="0"/>
              <a:t>Cross Cultural Studies 128 – Introduction to Chicana/o Studies</a:t>
            </a:r>
          </a:p>
          <a:p>
            <a:pPr lvl="1"/>
            <a:r>
              <a:rPr lang="en-US" dirty="0"/>
              <a:t>May need to be designated as Chicana/o Studies for CSU GE Breadth approval</a:t>
            </a:r>
          </a:p>
          <a:p>
            <a:pPr lvl="1"/>
            <a:r>
              <a:rPr lang="en-US" dirty="0"/>
              <a:t>Could assign Chicano Studies as the only discipline allowed to teach the course. </a:t>
            </a:r>
          </a:p>
          <a:p>
            <a:pPr lvl="1"/>
            <a:r>
              <a:rPr lang="en-US" dirty="0"/>
              <a:t>Could assign Ethnic Studies as the discipline to teach the course. </a:t>
            </a:r>
          </a:p>
          <a:p>
            <a:pPr lvl="1"/>
            <a:r>
              <a:rPr lang="en-US" dirty="0"/>
              <a:t>Could assign Chicano Studies </a:t>
            </a:r>
            <a:r>
              <a:rPr lang="en-US" b="1" dirty="0"/>
              <a:t>OR </a:t>
            </a:r>
            <a:r>
              <a:rPr lang="en-US" dirty="0"/>
              <a:t>Ethnic Studies to teach the course</a:t>
            </a:r>
          </a:p>
        </p:txBody>
      </p:sp>
      <p:sp>
        <p:nvSpPr>
          <p:cNvPr id="4" name="Slide Number Placeholder 3">
            <a:extLst>
              <a:ext uri="{FF2B5EF4-FFF2-40B4-BE49-F238E27FC236}">
                <a16:creationId xmlns:a16="http://schemas.microsoft.com/office/drawing/2014/main" id="{B12A22D3-64D9-AF4F-98D5-AC1A5A6BAB4B}"/>
              </a:ext>
            </a:extLst>
          </p:cNvPr>
          <p:cNvSpPr>
            <a:spLocks noGrp="1"/>
          </p:cNvSpPr>
          <p:nvPr>
            <p:ph type="sldNum" sz="quarter" idx="4"/>
          </p:nvPr>
        </p:nvSpPr>
        <p:spPr/>
        <p:txBody>
          <a:bodyPr/>
          <a:lstStyle/>
          <a:p>
            <a:fld id="{492D8F1A-69A8-9242-9469-8400121D240A}" type="slidenum">
              <a:rPr lang="en-US" smtClean="0"/>
              <a:pPr/>
              <a:t>36</a:t>
            </a:fld>
            <a:endParaRPr lang="en-US" dirty="0"/>
          </a:p>
        </p:txBody>
      </p:sp>
    </p:spTree>
    <p:extLst>
      <p:ext uri="{BB962C8B-B14F-4D97-AF65-F5344CB8AC3E}">
        <p14:creationId xmlns:p14="http://schemas.microsoft.com/office/powerpoint/2010/main" val="7958835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C3B2A-592C-3A4B-9416-8A67C4BF97BE}"/>
              </a:ext>
            </a:extLst>
          </p:cNvPr>
          <p:cNvSpPr>
            <a:spLocks noGrp="1"/>
          </p:cNvSpPr>
          <p:nvPr>
            <p:ph type="title"/>
          </p:nvPr>
        </p:nvSpPr>
        <p:spPr/>
        <p:txBody>
          <a:bodyPr/>
          <a:lstStyle/>
          <a:p>
            <a:r>
              <a:rPr lang="en-US" dirty="0"/>
              <a:t>Questions?</a:t>
            </a:r>
          </a:p>
        </p:txBody>
      </p:sp>
      <p:sp>
        <p:nvSpPr>
          <p:cNvPr id="3" name="Text Placeholder 2">
            <a:extLst>
              <a:ext uri="{FF2B5EF4-FFF2-40B4-BE49-F238E27FC236}">
                <a16:creationId xmlns:a16="http://schemas.microsoft.com/office/drawing/2014/main" id="{CF689942-8DCD-1141-B8ED-8280E990D094}"/>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B4A1CEFB-99EA-FA42-A798-CEDF1E6608A5}"/>
              </a:ext>
            </a:extLst>
          </p:cNvPr>
          <p:cNvSpPr>
            <a:spLocks noGrp="1"/>
          </p:cNvSpPr>
          <p:nvPr>
            <p:ph idx="10"/>
          </p:nvPr>
        </p:nvSpPr>
        <p:spPr/>
        <p:txBody>
          <a:bodyPr/>
          <a:lstStyle/>
          <a:p>
            <a:r>
              <a:rPr lang="en-US" dirty="0"/>
              <a:t>If you have follow-up questions, please send them to </a:t>
            </a:r>
            <a:r>
              <a:rPr lang="en-US" dirty="0">
                <a:hlinkClick r:id="rId2"/>
              </a:rPr>
              <a:t>info@asccc.org</a:t>
            </a:r>
            <a:r>
              <a:rPr lang="en-US"/>
              <a:t>.</a:t>
            </a:r>
          </a:p>
          <a:p>
            <a:endParaRPr lang="en-US"/>
          </a:p>
        </p:txBody>
      </p:sp>
      <p:sp>
        <p:nvSpPr>
          <p:cNvPr id="5" name="Slide Number Placeholder 4">
            <a:extLst>
              <a:ext uri="{FF2B5EF4-FFF2-40B4-BE49-F238E27FC236}">
                <a16:creationId xmlns:a16="http://schemas.microsoft.com/office/drawing/2014/main" id="{6AB296CD-C43A-FA41-ABEA-76CE133E4CE9}"/>
              </a:ext>
            </a:extLst>
          </p:cNvPr>
          <p:cNvSpPr>
            <a:spLocks noGrp="1"/>
          </p:cNvSpPr>
          <p:nvPr>
            <p:ph type="sldNum" sz="quarter" idx="4"/>
          </p:nvPr>
        </p:nvSpPr>
        <p:spPr/>
        <p:txBody>
          <a:bodyPr/>
          <a:lstStyle/>
          <a:p>
            <a:fld id="{492D8F1A-69A8-9242-9469-8400121D240A}" type="slidenum">
              <a:rPr lang="en-US" smtClean="0"/>
              <a:pPr/>
              <a:t>37</a:t>
            </a:fld>
            <a:endParaRPr lang="en-US" dirty="0"/>
          </a:p>
        </p:txBody>
      </p:sp>
    </p:spTree>
    <p:extLst>
      <p:ext uri="{BB962C8B-B14F-4D97-AF65-F5344CB8AC3E}">
        <p14:creationId xmlns:p14="http://schemas.microsoft.com/office/powerpoint/2010/main" val="39013602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94171-7C4B-5846-B886-A841DB88D60D}"/>
              </a:ext>
            </a:extLst>
          </p:cNvPr>
          <p:cNvSpPr>
            <a:spLocks noGrp="1"/>
          </p:cNvSpPr>
          <p:nvPr>
            <p:ph type="title"/>
          </p:nvPr>
        </p:nvSpPr>
        <p:spPr/>
        <p:txBody>
          <a:bodyPr/>
          <a:lstStyle/>
          <a:p>
            <a:r>
              <a:rPr lang="en-US" dirty="0"/>
              <a:t>Thank you for joining!</a:t>
            </a:r>
          </a:p>
        </p:txBody>
      </p:sp>
      <p:sp>
        <p:nvSpPr>
          <p:cNvPr id="3" name="Subtitle 2">
            <a:extLst>
              <a:ext uri="{FF2B5EF4-FFF2-40B4-BE49-F238E27FC236}">
                <a16:creationId xmlns:a16="http://schemas.microsoft.com/office/drawing/2014/main" id="{E27346C9-D5A9-EC46-A442-E5261AB5047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62970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819A2-531B-3C40-B2DE-10F256867EFD}"/>
              </a:ext>
            </a:extLst>
          </p:cNvPr>
          <p:cNvSpPr>
            <a:spLocks noGrp="1"/>
          </p:cNvSpPr>
          <p:nvPr>
            <p:ph type="title"/>
          </p:nvPr>
        </p:nvSpPr>
        <p:spPr/>
        <p:txBody>
          <a:bodyPr/>
          <a:lstStyle/>
          <a:p>
            <a:r>
              <a:rPr lang="en-US" dirty="0"/>
              <a:t>Purpose and History of TOP Codes</a:t>
            </a:r>
          </a:p>
        </p:txBody>
      </p:sp>
      <p:sp>
        <p:nvSpPr>
          <p:cNvPr id="3" name="Content Placeholder 2">
            <a:extLst>
              <a:ext uri="{FF2B5EF4-FFF2-40B4-BE49-F238E27FC236}">
                <a16:creationId xmlns:a16="http://schemas.microsoft.com/office/drawing/2014/main" id="{A4889326-4EE3-E649-A0F4-41DA4AB8C3BE}"/>
              </a:ext>
            </a:extLst>
          </p:cNvPr>
          <p:cNvSpPr>
            <a:spLocks noGrp="1"/>
          </p:cNvSpPr>
          <p:nvPr>
            <p:ph sz="half" idx="1"/>
          </p:nvPr>
        </p:nvSpPr>
        <p:spPr/>
        <p:txBody>
          <a:bodyPr/>
          <a:lstStyle/>
          <a:p>
            <a:r>
              <a:rPr lang="en-US" b="1" dirty="0">
                <a:latin typeface="Times New Roman"/>
                <a:cs typeface="Times New Roman"/>
              </a:rPr>
              <a:t>Taxonomy of Program (TOP) </a:t>
            </a:r>
            <a:r>
              <a:rPr lang="en-US" dirty="0">
                <a:latin typeface="Times New Roman"/>
                <a:cs typeface="Times New Roman"/>
              </a:rPr>
              <a:t>codes categorize programs and courses.</a:t>
            </a:r>
          </a:p>
          <a:p>
            <a:r>
              <a:rPr lang="en-US" dirty="0">
                <a:latin typeface="Times New Roman"/>
                <a:cs typeface="Times New Roman"/>
              </a:rPr>
              <a:t>The Taxonomy of Programs was first published in 1979 by the Chancellor’s Office. It</a:t>
            </a:r>
            <a:r>
              <a:rPr lang="en-US" dirty="0">
                <a:latin typeface="Times New Roman" panose="02020603050405020304" pitchFamily="18" charset="0"/>
                <a:cs typeface="Times New Roman" panose="02020603050405020304" pitchFamily="18" charset="0"/>
              </a:rPr>
              <a:t> is a system of numerical codes used at the state level to collect and report information on programs and courses, in different colleges throughout the state, that have similar outcomes</a:t>
            </a:r>
            <a:r>
              <a:rPr lang="en-US" dirty="0"/>
              <a:t>. </a:t>
            </a:r>
            <a:endParaRPr lang="en-US" dirty="0">
              <a:latin typeface="Times New Roman"/>
              <a:cs typeface="Times New Roman"/>
            </a:endParaRPr>
          </a:p>
          <a:p>
            <a:r>
              <a:rPr lang="en-US" dirty="0">
                <a:latin typeface="Times New Roman"/>
                <a:cs typeface="Times New Roman"/>
              </a:rPr>
              <a:t>1983 * added to identify vocational (CTE) programs.</a:t>
            </a:r>
          </a:p>
          <a:p>
            <a:r>
              <a:rPr lang="en-US" dirty="0">
                <a:latin typeface="Times New Roman"/>
                <a:cs typeface="Times New Roman"/>
              </a:rPr>
              <a:t>The most recent edition of the Taxonomy of Programs can be found </a:t>
            </a:r>
            <a:r>
              <a:rPr lang="en-US" dirty="0">
                <a:latin typeface="Times New Roman"/>
                <a:cs typeface="Times New Roman"/>
                <a:hlinkClick r:id="rId2"/>
              </a:rPr>
              <a:t>here</a:t>
            </a:r>
            <a:r>
              <a:rPr lang="en-US" dirty="0">
                <a:latin typeface="Times New Roman"/>
                <a:cs typeface="Times New Roman"/>
              </a:rPr>
              <a:t>.</a:t>
            </a:r>
          </a:p>
          <a:p>
            <a:endParaRPr lang="en-US" dirty="0"/>
          </a:p>
        </p:txBody>
      </p:sp>
      <p:sp>
        <p:nvSpPr>
          <p:cNvPr id="4" name="Slide Number Placeholder 3">
            <a:extLst>
              <a:ext uri="{FF2B5EF4-FFF2-40B4-BE49-F238E27FC236}">
                <a16:creationId xmlns:a16="http://schemas.microsoft.com/office/drawing/2014/main" id="{913B35FA-5918-E545-82C6-48825C10A09E}"/>
              </a:ext>
            </a:extLst>
          </p:cNvPr>
          <p:cNvSpPr>
            <a:spLocks noGrp="1"/>
          </p:cNvSpPr>
          <p:nvPr>
            <p:ph type="sldNum" sz="quarter" idx="4"/>
          </p:nvPr>
        </p:nvSpPr>
        <p:spPr/>
        <p:txBody>
          <a:bodyPr/>
          <a:lstStyle/>
          <a:p>
            <a:fld id="{492D8F1A-69A8-9242-9469-8400121D240A}" type="slidenum">
              <a:rPr lang="en-US" smtClean="0"/>
              <a:pPr/>
              <a:t>4</a:t>
            </a:fld>
            <a:endParaRPr lang="en-US" dirty="0"/>
          </a:p>
        </p:txBody>
      </p:sp>
    </p:spTree>
    <p:extLst>
      <p:ext uri="{BB962C8B-B14F-4D97-AF65-F5344CB8AC3E}">
        <p14:creationId xmlns:p14="http://schemas.microsoft.com/office/powerpoint/2010/main" val="1063110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5ABB-022C-0C48-8C32-DDC695123C0C}"/>
              </a:ext>
            </a:extLst>
          </p:cNvPr>
          <p:cNvSpPr>
            <a:spLocks noGrp="1"/>
          </p:cNvSpPr>
          <p:nvPr>
            <p:ph type="title"/>
          </p:nvPr>
        </p:nvSpPr>
        <p:spPr/>
        <p:txBody>
          <a:bodyPr/>
          <a:lstStyle/>
          <a:p>
            <a:r>
              <a:rPr lang="en-US" dirty="0"/>
              <a:t>Why do we care about TOP codes?</a:t>
            </a:r>
          </a:p>
        </p:txBody>
      </p:sp>
      <p:sp>
        <p:nvSpPr>
          <p:cNvPr id="3" name="Content Placeholder 2">
            <a:extLst>
              <a:ext uri="{FF2B5EF4-FFF2-40B4-BE49-F238E27FC236}">
                <a16:creationId xmlns:a16="http://schemas.microsoft.com/office/drawing/2014/main" id="{BA2699DC-8243-9548-AFF2-1EAA4354725E}"/>
              </a:ext>
            </a:extLst>
          </p:cNvPr>
          <p:cNvSpPr>
            <a:spLocks noGrp="1"/>
          </p:cNvSpPr>
          <p:nvPr>
            <p:ph sz="half" idx="1"/>
          </p:nvPr>
        </p:nvSpPr>
        <p:spPr/>
        <p:txBody>
          <a:bodyPr/>
          <a:lstStyle/>
          <a:p>
            <a:r>
              <a:rPr lang="en-US" dirty="0"/>
              <a:t>TOP codes are used as a proxy for programs, which impacts the Student Success Metrics, Data Mart, Salary Surfer, </a:t>
            </a:r>
            <a:r>
              <a:rPr lang="en-US" dirty="0" err="1"/>
              <a:t>LaunchBoard</a:t>
            </a:r>
            <a:r>
              <a:rPr lang="en-US" dirty="0"/>
              <a:t>, and any effort to compare outcomes across the state.</a:t>
            </a:r>
          </a:p>
          <a:p>
            <a:r>
              <a:rPr lang="en-US" dirty="0"/>
              <a:t>TOP codes are assigned to every course and are often used to determine whether those courses should be included in various metrics.</a:t>
            </a:r>
          </a:p>
          <a:p>
            <a:endParaRPr lang="en-US" dirty="0"/>
          </a:p>
        </p:txBody>
      </p:sp>
      <p:sp>
        <p:nvSpPr>
          <p:cNvPr id="4" name="Slide Number Placeholder 3">
            <a:extLst>
              <a:ext uri="{FF2B5EF4-FFF2-40B4-BE49-F238E27FC236}">
                <a16:creationId xmlns:a16="http://schemas.microsoft.com/office/drawing/2014/main" id="{6A5DD874-ABC2-BD40-BD22-29371C499AB5}"/>
              </a:ext>
            </a:extLst>
          </p:cNvPr>
          <p:cNvSpPr>
            <a:spLocks noGrp="1"/>
          </p:cNvSpPr>
          <p:nvPr>
            <p:ph type="sldNum" sz="quarter" idx="4"/>
          </p:nvPr>
        </p:nvSpPr>
        <p:spPr/>
        <p:txBody>
          <a:bodyPr/>
          <a:lstStyle/>
          <a:p>
            <a:fld id="{492D8F1A-69A8-9242-9469-8400121D240A}" type="slidenum">
              <a:rPr lang="en-US" smtClean="0"/>
              <a:pPr/>
              <a:t>5</a:t>
            </a:fld>
            <a:endParaRPr lang="en-US" dirty="0"/>
          </a:p>
        </p:txBody>
      </p:sp>
    </p:spTree>
    <p:extLst>
      <p:ext uri="{BB962C8B-B14F-4D97-AF65-F5344CB8AC3E}">
        <p14:creationId xmlns:p14="http://schemas.microsoft.com/office/powerpoint/2010/main" val="1908240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2C1CF-787F-1847-BB5A-C23DA4E06CAB}"/>
              </a:ext>
            </a:extLst>
          </p:cNvPr>
          <p:cNvSpPr>
            <a:spLocks noGrp="1"/>
          </p:cNvSpPr>
          <p:nvPr>
            <p:ph type="title"/>
          </p:nvPr>
        </p:nvSpPr>
        <p:spPr/>
        <p:txBody>
          <a:bodyPr/>
          <a:lstStyle/>
          <a:p>
            <a:r>
              <a:rPr lang="en-US" dirty="0"/>
              <a:t>TOP Code Usage</a:t>
            </a:r>
          </a:p>
        </p:txBody>
      </p:sp>
      <p:sp>
        <p:nvSpPr>
          <p:cNvPr id="3" name="Content Placeholder 2">
            <a:extLst>
              <a:ext uri="{FF2B5EF4-FFF2-40B4-BE49-F238E27FC236}">
                <a16:creationId xmlns:a16="http://schemas.microsoft.com/office/drawing/2014/main" id="{4FB77207-10E1-DD49-BF15-CF3828495A8C}"/>
              </a:ext>
            </a:extLst>
          </p:cNvPr>
          <p:cNvSpPr>
            <a:spLocks noGrp="1"/>
          </p:cNvSpPr>
          <p:nvPr>
            <p:ph sz="half" idx="1"/>
          </p:nvPr>
        </p:nvSpPr>
        <p:spPr/>
        <p:txBody>
          <a:bodyPr/>
          <a:lstStyle/>
          <a:p>
            <a:r>
              <a:rPr lang="en-US" dirty="0">
                <a:latin typeface="Times New Roman"/>
                <a:cs typeface="Times New Roman"/>
              </a:rPr>
              <a:t>Course Identification</a:t>
            </a:r>
          </a:p>
          <a:p>
            <a:r>
              <a:rPr lang="en-US" dirty="0">
                <a:latin typeface="Times New Roman"/>
                <a:cs typeface="Times New Roman"/>
              </a:rPr>
              <a:t>Program Identification</a:t>
            </a:r>
          </a:p>
          <a:p>
            <a:r>
              <a:rPr lang="en-US" dirty="0">
                <a:latin typeface="Times New Roman"/>
                <a:cs typeface="Times New Roman"/>
              </a:rPr>
              <a:t>Facilities, Budgets, Faculty, Outcome Reports</a:t>
            </a:r>
          </a:p>
          <a:p>
            <a:r>
              <a:rPr lang="en-US" dirty="0">
                <a:latin typeface="Times New Roman"/>
                <a:cs typeface="Times New Roman"/>
              </a:rPr>
              <a:t>Funding</a:t>
            </a:r>
          </a:p>
          <a:p>
            <a:pPr lvl="1"/>
            <a:r>
              <a:rPr lang="en-US" dirty="0">
                <a:latin typeface="Times New Roman"/>
                <a:cs typeface="Times New Roman"/>
              </a:rPr>
              <a:t>Apportionment</a:t>
            </a:r>
          </a:p>
          <a:p>
            <a:pPr lvl="1"/>
            <a:r>
              <a:rPr lang="en-US" dirty="0">
                <a:latin typeface="Times New Roman"/>
                <a:cs typeface="Times New Roman"/>
              </a:rPr>
              <a:t>Financial Aid</a:t>
            </a:r>
          </a:p>
          <a:p>
            <a:pPr lvl="1"/>
            <a:r>
              <a:rPr lang="en-US" dirty="0">
                <a:latin typeface="Times New Roman"/>
                <a:cs typeface="Times New Roman"/>
              </a:rPr>
              <a:t>Veterans</a:t>
            </a:r>
          </a:p>
          <a:p>
            <a:pPr lvl="1"/>
            <a:r>
              <a:rPr lang="en-US" dirty="0">
                <a:latin typeface="Times New Roman"/>
                <a:cs typeface="Times New Roman"/>
              </a:rPr>
              <a:t>Grants (Perkins)</a:t>
            </a:r>
          </a:p>
          <a:p>
            <a:endParaRPr lang="en-US" dirty="0"/>
          </a:p>
        </p:txBody>
      </p:sp>
      <p:sp>
        <p:nvSpPr>
          <p:cNvPr id="4" name="Slide Number Placeholder 3">
            <a:extLst>
              <a:ext uri="{FF2B5EF4-FFF2-40B4-BE49-F238E27FC236}">
                <a16:creationId xmlns:a16="http://schemas.microsoft.com/office/drawing/2014/main" id="{FD5CB72E-C98E-C645-98A4-972CD3A5CF9C}"/>
              </a:ext>
            </a:extLst>
          </p:cNvPr>
          <p:cNvSpPr>
            <a:spLocks noGrp="1"/>
          </p:cNvSpPr>
          <p:nvPr>
            <p:ph type="sldNum" sz="quarter" idx="4"/>
          </p:nvPr>
        </p:nvSpPr>
        <p:spPr/>
        <p:txBody>
          <a:bodyPr/>
          <a:lstStyle/>
          <a:p>
            <a:fld id="{492D8F1A-69A8-9242-9469-8400121D240A}" type="slidenum">
              <a:rPr lang="en-US" smtClean="0"/>
              <a:pPr/>
              <a:t>6</a:t>
            </a:fld>
            <a:endParaRPr lang="en-US" dirty="0"/>
          </a:p>
        </p:txBody>
      </p:sp>
    </p:spTree>
    <p:extLst>
      <p:ext uri="{BB962C8B-B14F-4D97-AF65-F5344CB8AC3E}">
        <p14:creationId xmlns:p14="http://schemas.microsoft.com/office/powerpoint/2010/main" val="3611166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70CC2-1F3D-2A4C-933F-C337B1AC2773}"/>
              </a:ext>
            </a:extLst>
          </p:cNvPr>
          <p:cNvSpPr>
            <a:spLocks noGrp="1"/>
          </p:cNvSpPr>
          <p:nvPr>
            <p:ph type="title"/>
          </p:nvPr>
        </p:nvSpPr>
        <p:spPr/>
        <p:txBody>
          <a:bodyPr/>
          <a:lstStyle/>
          <a:p>
            <a:r>
              <a:rPr lang="en-US" dirty="0"/>
              <a:t>TOP Code Usage</a:t>
            </a:r>
          </a:p>
        </p:txBody>
      </p:sp>
      <p:sp>
        <p:nvSpPr>
          <p:cNvPr id="3" name="Content Placeholder 2">
            <a:extLst>
              <a:ext uri="{FF2B5EF4-FFF2-40B4-BE49-F238E27FC236}">
                <a16:creationId xmlns:a16="http://schemas.microsoft.com/office/drawing/2014/main" id="{00C193EC-00D7-FB46-AA04-15B374BD18BD}"/>
              </a:ext>
            </a:extLst>
          </p:cNvPr>
          <p:cNvSpPr>
            <a:spLocks noGrp="1"/>
          </p:cNvSpPr>
          <p:nvPr>
            <p:ph sz="half" idx="1"/>
          </p:nvPr>
        </p:nvSpPr>
        <p:spPr/>
        <p:txBody>
          <a:bodyPr/>
          <a:lstStyle/>
          <a:p>
            <a:pPr>
              <a:spcBef>
                <a:spcPts val="1176"/>
              </a:spcBef>
            </a:pPr>
            <a:r>
              <a:rPr lang="en-US" dirty="0">
                <a:latin typeface="Times New Roman" panose="02020603050405020304" pitchFamily="18" charset="0"/>
                <a:cs typeface="Times New Roman" panose="02020603050405020304" pitchFamily="18" charset="0"/>
              </a:rPr>
              <a:t>The TOP was designed to aggregate information about programs. However, a TOP code must also be assigned to every course in our system.</a:t>
            </a:r>
          </a:p>
          <a:p>
            <a:pPr>
              <a:spcBef>
                <a:spcPts val="1176"/>
              </a:spcBef>
            </a:pPr>
            <a:r>
              <a:rPr lang="en-US" dirty="0">
                <a:latin typeface="Times New Roman" panose="02020603050405020304" pitchFamily="18" charset="0"/>
                <a:cs typeface="Times New Roman" panose="02020603050405020304" pitchFamily="18" charset="0"/>
              </a:rPr>
              <a:t>Although the TOP does not contain as many specific choices as would a system designed for courses, each course should be given the TOP code that comes closest to describing the course content. </a:t>
            </a:r>
          </a:p>
          <a:p>
            <a:endParaRPr lang="en-US" dirty="0"/>
          </a:p>
        </p:txBody>
      </p:sp>
      <p:sp>
        <p:nvSpPr>
          <p:cNvPr id="4" name="Slide Number Placeholder 3">
            <a:extLst>
              <a:ext uri="{FF2B5EF4-FFF2-40B4-BE49-F238E27FC236}">
                <a16:creationId xmlns:a16="http://schemas.microsoft.com/office/drawing/2014/main" id="{9E18BFDA-8320-2C4B-9A9F-DD495C56F239}"/>
              </a:ext>
            </a:extLst>
          </p:cNvPr>
          <p:cNvSpPr>
            <a:spLocks noGrp="1"/>
          </p:cNvSpPr>
          <p:nvPr>
            <p:ph type="sldNum" sz="quarter" idx="4"/>
          </p:nvPr>
        </p:nvSpPr>
        <p:spPr/>
        <p:txBody>
          <a:bodyPr/>
          <a:lstStyle/>
          <a:p>
            <a:fld id="{492D8F1A-69A8-9242-9469-8400121D240A}" type="slidenum">
              <a:rPr lang="en-US" smtClean="0"/>
              <a:pPr/>
              <a:t>7</a:t>
            </a:fld>
            <a:endParaRPr lang="en-US" dirty="0"/>
          </a:p>
        </p:txBody>
      </p:sp>
    </p:spTree>
    <p:extLst>
      <p:ext uri="{BB962C8B-B14F-4D97-AF65-F5344CB8AC3E}">
        <p14:creationId xmlns:p14="http://schemas.microsoft.com/office/powerpoint/2010/main" val="2792520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84E52-9B25-A146-88A8-193D07B9F15F}"/>
              </a:ext>
            </a:extLst>
          </p:cNvPr>
          <p:cNvSpPr>
            <a:spLocks noGrp="1"/>
          </p:cNvSpPr>
          <p:nvPr>
            <p:ph type="title"/>
          </p:nvPr>
        </p:nvSpPr>
        <p:spPr/>
        <p:txBody>
          <a:bodyPr/>
          <a:lstStyle/>
          <a:p>
            <a:r>
              <a:rPr lang="en-US" dirty="0"/>
              <a:t>TOP Code Structure</a:t>
            </a:r>
          </a:p>
        </p:txBody>
      </p:sp>
      <p:sp>
        <p:nvSpPr>
          <p:cNvPr id="3" name="Content Placeholder 2">
            <a:extLst>
              <a:ext uri="{FF2B5EF4-FFF2-40B4-BE49-F238E27FC236}">
                <a16:creationId xmlns:a16="http://schemas.microsoft.com/office/drawing/2014/main" id="{6CC6D7C7-05AA-074B-B88C-FCBBDC953239}"/>
              </a:ext>
            </a:extLst>
          </p:cNvPr>
          <p:cNvSpPr>
            <a:spLocks noGrp="1"/>
          </p:cNvSpPr>
          <p:nvPr>
            <p:ph sz="half" idx="1"/>
          </p:nvPr>
        </p:nvSpPr>
        <p:spPr/>
        <p:txBody>
          <a:bodyPr/>
          <a:lstStyle/>
          <a:p>
            <a:pPr marL="0" indent="0">
              <a:buNone/>
            </a:pPr>
            <a:r>
              <a:rPr lang="en-US" sz="3200" b="1" dirty="0">
                <a:latin typeface="Times New Roman"/>
                <a:cs typeface="Times New Roman"/>
              </a:rPr>
              <a:t>Two, Four, and Six </a:t>
            </a:r>
          </a:p>
          <a:p>
            <a:pPr marL="0" indent="0">
              <a:buNone/>
            </a:pPr>
            <a:endParaRPr lang="en-US" sz="2400" b="1" dirty="0">
              <a:latin typeface="Times New Roman"/>
              <a:cs typeface="Times New Roman"/>
            </a:endParaRPr>
          </a:p>
          <a:p>
            <a:r>
              <a:rPr lang="en-US" dirty="0">
                <a:latin typeface="Times New Roman"/>
                <a:cs typeface="Times New Roman"/>
              </a:rPr>
              <a:t>*01		Agriculture</a:t>
            </a:r>
          </a:p>
          <a:p>
            <a:r>
              <a:rPr lang="en-US" dirty="0">
                <a:latin typeface="Times New Roman"/>
                <a:cs typeface="Times New Roman"/>
              </a:rPr>
              <a:t>*0109 	Horticulture</a:t>
            </a:r>
          </a:p>
          <a:p>
            <a:r>
              <a:rPr lang="en-US" dirty="0">
                <a:latin typeface="Times New Roman"/>
                <a:cs typeface="Times New Roman"/>
              </a:rPr>
              <a:t>*0109.10 	Landscape</a:t>
            </a:r>
          </a:p>
          <a:p>
            <a:r>
              <a:rPr lang="en-US" dirty="0">
                <a:latin typeface="Times New Roman"/>
                <a:cs typeface="Times New Roman"/>
              </a:rPr>
              <a:t>*0109.20 	Floriculture</a:t>
            </a:r>
          </a:p>
          <a:p>
            <a:r>
              <a:rPr lang="en-US" dirty="0">
                <a:latin typeface="Times New Roman"/>
                <a:cs typeface="Times New Roman"/>
              </a:rPr>
              <a:t>*0109.30	Nursery</a:t>
            </a:r>
          </a:p>
          <a:p>
            <a:endParaRPr lang="en-US" dirty="0"/>
          </a:p>
        </p:txBody>
      </p:sp>
      <p:sp>
        <p:nvSpPr>
          <p:cNvPr id="4" name="Slide Number Placeholder 3">
            <a:extLst>
              <a:ext uri="{FF2B5EF4-FFF2-40B4-BE49-F238E27FC236}">
                <a16:creationId xmlns:a16="http://schemas.microsoft.com/office/drawing/2014/main" id="{C2171961-245C-5B4E-98DD-C6057D368FA7}"/>
              </a:ext>
            </a:extLst>
          </p:cNvPr>
          <p:cNvSpPr>
            <a:spLocks noGrp="1"/>
          </p:cNvSpPr>
          <p:nvPr>
            <p:ph type="sldNum" sz="quarter" idx="4"/>
          </p:nvPr>
        </p:nvSpPr>
        <p:spPr/>
        <p:txBody>
          <a:bodyPr/>
          <a:lstStyle/>
          <a:p>
            <a:fld id="{492D8F1A-69A8-9242-9469-8400121D240A}" type="slidenum">
              <a:rPr lang="en-US" smtClean="0"/>
              <a:pPr/>
              <a:t>8</a:t>
            </a:fld>
            <a:endParaRPr lang="en-US" dirty="0"/>
          </a:p>
        </p:txBody>
      </p:sp>
    </p:spTree>
    <p:extLst>
      <p:ext uri="{BB962C8B-B14F-4D97-AF65-F5344CB8AC3E}">
        <p14:creationId xmlns:p14="http://schemas.microsoft.com/office/powerpoint/2010/main" val="789221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66CE9-3064-7D4E-9C54-5E081D403A84}"/>
              </a:ext>
            </a:extLst>
          </p:cNvPr>
          <p:cNvSpPr>
            <a:spLocks noGrp="1"/>
          </p:cNvSpPr>
          <p:nvPr>
            <p:ph type="title"/>
          </p:nvPr>
        </p:nvSpPr>
        <p:spPr/>
        <p:txBody>
          <a:bodyPr/>
          <a:lstStyle/>
          <a:p>
            <a:r>
              <a:rPr lang="en-US" dirty="0"/>
              <a:t>TOP Code Structure</a:t>
            </a:r>
          </a:p>
        </p:txBody>
      </p:sp>
      <p:sp>
        <p:nvSpPr>
          <p:cNvPr id="3" name="Content Placeholder 2">
            <a:extLst>
              <a:ext uri="{FF2B5EF4-FFF2-40B4-BE49-F238E27FC236}">
                <a16:creationId xmlns:a16="http://schemas.microsoft.com/office/drawing/2014/main" id="{4BD0FA5E-B0F3-5A46-8A13-0B42042CEF82}"/>
              </a:ext>
            </a:extLst>
          </p:cNvPr>
          <p:cNvSpPr>
            <a:spLocks noGrp="1"/>
          </p:cNvSpPr>
          <p:nvPr>
            <p:ph sz="half" idx="1"/>
          </p:nvPr>
        </p:nvSpPr>
        <p:spPr/>
        <p:txBody>
          <a:bodyPr/>
          <a:lstStyle/>
          <a:p>
            <a:pPr marL="0" indent="0">
              <a:buNone/>
            </a:pPr>
            <a:r>
              <a:rPr lang="en-US" dirty="0">
                <a:latin typeface="Times New Roman" panose="02020603050405020304" pitchFamily="18" charset="0"/>
                <a:cs typeface="Times New Roman" panose="02020603050405020304" pitchFamily="18" charset="0"/>
              </a:rPr>
              <a:t>There are state purposes for which only the first two digits of the Taxonomy, the most general level of classification, are used. For example: </a:t>
            </a:r>
          </a:p>
          <a:p>
            <a:r>
              <a:rPr lang="en-US" dirty="0">
                <a:latin typeface="Times New Roman" panose="02020603050405020304" pitchFamily="18" charset="0"/>
                <a:cs typeface="Times New Roman" panose="02020603050405020304" pitchFamily="18" charset="0"/>
              </a:rPr>
              <a:t>In reports on staffing, the teaching assignment of each classroom faculty member is characterized by the two-digit TOP discipline of most of the courses he or she teaches. </a:t>
            </a:r>
          </a:p>
          <a:p>
            <a:r>
              <a:rPr lang="en-US" dirty="0">
                <a:latin typeface="Times New Roman" panose="02020603050405020304" pitchFamily="18" charset="0"/>
                <a:cs typeface="Times New Roman" panose="02020603050405020304" pitchFamily="18" charset="0"/>
              </a:rPr>
              <a:t>In budget reports, spending on instructional programs is broken down by two-digit TOP discipline. </a:t>
            </a:r>
          </a:p>
          <a:p>
            <a:r>
              <a:rPr lang="en-US" dirty="0">
                <a:latin typeface="Times New Roman" panose="02020603050405020304" pitchFamily="18" charset="0"/>
                <a:cs typeface="Times New Roman" panose="02020603050405020304" pitchFamily="18" charset="0"/>
              </a:rPr>
              <a:t> In facilities planning, assignable square feet for laboratories varies according to the TOP discipline. </a:t>
            </a:r>
          </a:p>
          <a:p>
            <a:endParaRPr lang="en-US" dirty="0"/>
          </a:p>
        </p:txBody>
      </p:sp>
      <p:sp>
        <p:nvSpPr>
          <p:cNvPr id="4" name="Slide Number Placeholder 3">
            <a:extLst>
              <a:ext uri="{FF2B5EF4-FFF2-40B4-BE49-F238E27FC236}">
                <a16:creationId xmlns:a16="http://schemas.microsoft.com/office/drawing/2014/main" id="{95FE146C-946F-374F-AED6-51403F715282}"/>
              </a:ext>
            </a:extLst>
          </p:cNvPr>
          <p:cNvSpPr>
            <a:spLocks noGrp="1"/>
          </p:cNvSpPr>
          <p:nvPr>
            <p:ph type="sldNum" sz="quarter" idx="4"/>
          </p:nvPr>
        </p:nvSpPr>
        <p:spPr/>
        <p:txBody>
          <a:bodyPr/>
          <a:lstStyle/>
          <a:p>
            <a:fld id="{492D8F1A-69A8-9242-9469-8400121D240A}" type="slidenum">
              <a:rPr lang="en-US" smtClean="0"/>
              <a:pPr/>
              <a:t>9</a:t>
            </a:fld>
            <a:endParaRPr lang="en-US" dirty="0"/>
          </a:p>
        </p:txBody>
      </p:sp>
    </p:spTree>
    <p:extLst>
      <p:ext uri="{BB962C8B-B14F-4D97-AF65-F5344CB8AC3E}">
        <p14:creationId xmlns:p14="http://schemas.microsoft.com/office/powerpoint/2010/main" val="2126406924"/>
      </p:ext>
    </p:extLst>
  </p:cSld>
  <p:clrMapOvr>
    <a:masterClrMapping/>
  </p:clrMapOvr>
</p:sld>
</file>

<file path=ppt/theme/theme1.xml><?xml version="1.0" encoding="utf-8"?>
<a:theme xmlns:a="http://schemas.openxmlformats.org/drawingml/2006/main" name="Office Theme">
  <a:themeElements>
    <a:clrScheme name="ASCCC Brand Colors 2021">
      <a:dk1>
        <a:srgbClr val="04A193"/>
      </a:dk1>
      <a:lt1>
        <a:srgbClr val="FFFFFF"/>
      </a:lt1>
      <a:dk2>
        <a:srgbClr val="044C7F"/>
      </a:dk2>
      <a:lt2>
        <a:srgbClr val="E7E6E6"/>
      </a:lt2>
      <a:accent1>
        <a:srgbClr val="8955A5"/>
      </a:accent1>
      <a:accent2>
        <a:srgbClr val="044C7F"/>
      </a:accent2>
      <a:accent3>
        <a:srgbClr val="B92083"/>
      </a:accent3>
      <a:accent4>
        <a:srgbClr val="24B6A8"/>
      </a:accent4>
      <a:accent5>
        <a:srgbClr val="F05A28"/>
      </a:accent5>
      <a:accent6>
        <a:srgbClr val="4983C4"/>
      </a:accent6>
      <a:hlink>
        <a:srgbClr val="044C7F"/>
      </a:hlink>
      <a:folHlink>
        <a:srgbClr val="044C7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SCCC ppt template 2021 Basic" id="{BF22F42C-0203-B646-8779-524F6B02B65B}" vid="{5ECC6179-C36C-D34A-9330-46D6D66F30D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142</TotalTime>
  <Words>2691</Words>
  <Application>Microsoft Macintosh PowerPoint</Application>
  <PresentationFormat>Widescreen</PresentationFormat>
  <Paragraphs>254</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Gill Sans</vt:lpstr>
      <vt:lpstr>Palatino</vt:lpstr>
      <vt:lpstr>Times New Roman</vt:lpstr>
      <vt:lpstr>Office Theme</vt:lpstr>
      <vt:lpstr>TOP Codes: What Are They?</vt:lpstr>
      <vt:lpstr>Overview</vt:lpstr>
      <vt:lpstr>TOP Codes</vt:lpstr>
      <vt:lpstr>Purpose and History of TOP Codes</vt:lpstr>
      <vt:lpstr>Why do we care about TOP codes?</vt:lpstr>
      <vt:lpstr>TOP Code Usage</vt:lpstr>
      <vt:lpstr>TOP Code Usage</vt:lpstr>
      <vt:lpstr>TOP Code Structure</vt:lpstr>
      <vt:lpstr>TOP Code Structure</vt:lpstr>
      <vt:lpstr>Selecting a TOP Code</vt:lpstr>
      <vt:lpstr>Selecting a TOP Code</vt:lpstr>
      <vt:lpstr>Selecting a TOP Code</vt:lpstr>
      <vt:lpstr>CIP Codes</vt:lpstr>
      <vt:lpstr>CIP Codes: What are they?</vt:lpstr>
      <vt:lpstr>CIP Codes vs. TOP Codes</vt:lpstr>
      <vt:lpstr>Alignment between TOP and CIP</vt:lpstr>
      <vt:lpstr>Do my programs have CIP codes?</vt:lpstr>
      <vt:lpstr>SAM Codes</vt:lpstr>
      <vt:lpstr>SAM Codes</vt:lpstr>
      <vt:lpstr>SAM Codes (CB09)</vt:lpstr>
      <vt:lpstr>SAM Code Usage</vt:lpstr>
      <vt:lpstr>Effects of SAM Codes</vt:lpstr>
      <vt:lpstr>Assigning Courses to Disciplines</vt:lpstr>
      <vt:lpstr>Minimum Qualification</vt:lpstr>
      <vt:lpstr>What is a discipline?</vt:lpstr>
      <vt:lpstr>Who assigns courses to disciplines?</vt:lpstr>
      <vt:lpstr>Courses, Disciplines, and MQs</vt:lpstr>
      <vt:lpstr>Considerations for Course Assignments to Discipline</vt:lpstr>
      <vt:lpstr>How can Courses be Assigned to Disciplines? </vt:lpstr>
      <vt:lpstr>Ethnic Studies</vt:lpstr>
      <vt:lpstr>Ethnic Studies</vt:lpstr>
      <vt:lpstr>Min Quals and Ethnic Studies</vt:lpstr>
      <vt:lpstr>CSU Requirement</vt:lpstr>
      <vt:lpstr>Which MQ to Use?</vt:lpstr>
      <vt:lpstr>Should We Only Use the Specific Disciplines?</vt:lpstr>
      <vt:lpstr>Discipline Assignment</vt:lpstr>
      <vt:lpstr>Questions?</vt:lpstr>
      <vt:lpstr>Thank you for joining!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Codes: What Are They?</dc:title>
  <dc:creator>Craig Rutan</dc:creator>
  <cp:lastModifiedBy>Craig Rutan</cp:lastModifiedBy>
  <cp:revision>6</cp:revision>
  <dcterms:created xsi:type="dcterms:W3CDTF">2022-03-27T15:08:00Z</dcterms:created>
  <dcterms:modified xsi:type="dcterms:W3CDTF">2022-04-04T14:18:24Z</dcterms:modified>
</cp:coreProperties>
</file>