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2" r:id="rId3"/>
    <p:sldId id="258" r:id="rId4"/>
    <p:sldId id="273" r:id="rId5"/>
    <p:sldId id="274" r:id="rId6"/>
    <p:sldId id="275" r:id="rId7"/>
    <p:sldId id="277" r:id="rId8"/>
    <p:sldId id="279" r:id="rId9"/>
    <p:sldId id="280" r:id="rId10"/>
    <p:sldId id="283" r:id="rId11"/>
    <p:sldId id="28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05C9F-3618-43F5-32A6-521B36207AA5}" v="1" dt="2025-02-14T23:59:28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ra Farina-Hess" userId="S::nadra.farina-hess@gcccd.edu::c4187868-4f01-4ce5-bb2f-90ee2afec58f" providerId="AD" clId="Web-{14B05C9F-3618-43F5-32A6-521B36207AA5}"/>
    <pc:docChg chg="modSld">
      <pc:chgData name="Nadra Farina-Hess" userId="S::nadra.farina-hess@gcccd.edu::c4187868-4f01-4ce5-bb2f-90ee2afec58f" providerId="AD" clId="Web-{14B05C9F-3618-43F5-32A6-521B36207AA5}" dt="2025-02-14T23:59:24.909" v="12"/>
      <pc:docMkLst>
        <pc:docMk/>
      </pc:docMkLst>
      <pc:sldChg chg="modNotes">
        <pc:chgData name="Nadra Farina-Hess" userId="S::nadra.farina-hess@gcccd.edu::c4187868-4f01-4ce5-bb2f-90ee2afec58f" providerId="AD" clId="Web-{14B05C9F-3618-43F5-32A6-521B36207AA5}" dt="2025-02-14T23:57:57.763" v="0"/>
        <pc:sldMkLst>
          <pc:docMk/>
          <pc:sldMk cId="3733182212" sldId="257"/>
        </pc:sldMkLst>
      </pc:sldChg>
      <pc:sldChg chg="modNotes">
        <pc:chgData name="Nadra Farina-Hess" userId="S::nadra.farina-hess@gcccd.edu::c4187868-4f01-4ce5-bb2f-90ee2afec58f" providerId="AD" clId="Web-{14B05C9F-3618-43F5-32A6-521B36207AA5}" dt="2025-02-14T23:58:25.140" v="6"/>
        <pc:sldMkLst>
          <pc:docMk/>
          <pc:sldMk cId="1771857076" sldId="258"/>
        </pc:sldMkLst>
      </pc:sldChg>
      <pc:sldChg chg="modNotes">
        <pc:chgData name="Nadra Farina-Hess" userId="S::nadra.farina-hess@gcccd.edu::c4187868-4f01-4ce5-bb2f-90ee2afec58f" providerId="AD" clId="Web-{14B05C9F-3618-43F5-32A6-521B36207AA5}" dt="2025-02-14T23:58:02.763" v="1"/>
        <pc:sldMkLst>
          <pc:docMk/>
          <pc:sldMk cId="897923338" sldId="272"/>
        </pc:sldMkLst>
      </pc:sldChg>
      <pc:sldChg chg="modNotes">
        <pc:chgData name="Nadra Farina-Hess" userId="S::nadra.farina-hess@gcccd.edu::c4187868-4f01-4ce5-bb2f-90ee2afec58f" providerId="AD" clId="Web-{14B05C9F-3618-43F5-32A6-521B36207AA5}" dt="2025-02-14T23:58:48" v="7"/>
        <pc:sldMkLst>
          <pc:docMk/>
          <pc:sldMk cId="2234646073" sldId="277"/>
        </pc:sldMkLst>
      </pc:sldChg>
      <pc:sldChg chg="modNotes">
        <pc:chgData name="Nadra Farina-Hess" userId="S::nadra.farina-hess@gcccd.edu::c4187868-4f01-4ce5-bb2f-90ee2afec58f" providerId="AD" clId="Web-{14B05C9F-3618-43F5-32A6-521B36207AA5}" dt="2025-02-14T23:58:53.813" v="8"/>
        <pc:sldMkLst>
          <pc:docMk/>
          <pc:sldMk cId="1749853151" sldId="279"/>
        </pc:sldMkLst>
      </pc:sldChg>
      <pc:sldChg chg="modNotes">
        <pc:chgData name="Nadra Farina-Hess" userId="S::nadra.farina-hess@gcccd.edu::c4187868-4f01-4ce5-bb2f-90ee2afec58f" providerId="AD" clId="Web-{14B05C9F-3618-43F5-32A6-521B36207AA5}" dt="2025-02-14T23:59:00.970" v="9"/>
        <pc:sldMkLst>
          <pc:docMk/>
          <pc:sldMk cId="1588789228" sldId="280"/>
        </pc:sldMkLst>
      </pc:sldChg>
      <pc:sldChg chg="modNotes">
        <pc:chgData name="Nadra Farina-Hess" userId="S::nadra.farina-hess@gcccd.edu::c4187868-4f01-4ce5-bb2f-90ee2afec58f" providerId="AD" clId="Web-{14B05C9F-3618-43F5-32A6-521B36207AA5}" dt="2025-02-14T23:59:24.909" v="12"/>
        <pc:sldMkLst>
          <pc:docMk/>
          <pc:sldMk cId="1182089155" sldId="281"/>
        </pc:sldMkLst>
      </pc:sldChg>
      <pc:sldChg chg="modNotes">
        <pc:chgData name="Nadra Farina-Hess" userId="S::nadra.farina-hess@gcccd.edu::c4187868-4f01-4ce5-bb2f-90ee2afec58f" providerId="AD" clId="Web-{14B05C9F-3618-43F5-32A6-521B36207AA5}" dt="2025-02-14T23:59:07.720" v="10"/>
        <pc:sldMkLst>
          <pc:docMk/>
          <pc:sldMk cId="4176077348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E6736-1F6E-4587-8043-3DA429A4B63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2A390-576A-45E6-B595-4A8BCDB09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2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2A390-576A-45E6-B595-4A8BCDB09E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42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2A390-576A-45E6-B595-4A8BCDB09E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50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present four public programs on topics relevant to the exhibition's themes, at least on these programs must be for high school or university students.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2A390-576A-45E6-B595-4A8BCDB09E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96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2A390-576A-45E6-B595-4A8BCDB09E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96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2A390-576A-45E6-B595-4A8BCDB09E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47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Delivery and set-up dates – took one of my cohort's 6 people working for ½ day to set up.</a:t>
            </a:r>
          </a:p>
          <a:p>
            <a:r>
              <a:rPr lang="en-US" dirty="0">
                <a:ea typeface="Calibri"/>
                <a:cs typeface="Calibri"/>
              </a:rPr>
              <a:t>Estimate 45 minutes to visit and another 30 minutes for reflection and to visit the complementary display (working on getting RUTH)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2A390-576A-45E6-B595-4A8BCDB09E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University of Hawai'i at Manoa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2A390-576A-45E6-B595-4A8BCDB09E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32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2A390-576A-45E6-B595-4A8BCDB09E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98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2A390-576A-45E6-B595-4A8BCDB09E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38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2A390-576A-45E6-B595-4A8BCDB09E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13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2A390-576A-45E6-B595-4A8BCDB09E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98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2A390-576A-45E6-B595-4A8BCDB09E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2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B593D-C255-4D38-98F9-D589BA191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EE585-74FA-4CFA-84D1-07D5B5BA1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28B44-97CA-4EB0-8AFF-2234A679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88B5-3B49-408E-9EA8-2476A85C34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3E403-3D2F-439B-BE23-1D755FFC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275AD-2F3A-4E6E-951F-7245D40C2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B1B1-F2DD-4105-BB60-18ACDCB3E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3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A1FF-07A7-4567-A8C3-11A5C7CE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15BD5B-7E56-4BD9-8FE6-C59D7BAA6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BF75F-C95B-4CEB-BC96-3D32464F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88B5-3B49-408E-9EA8-2476A85C34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74AB4-BC54-49C3-8DC4-47FE9FFF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C9F96-83E2-494E-A5E1-91D2DE6F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B1B1-F2DD-4105-BB60-18ACDCB3E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8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2176B-339F-468E-893D-94184CB31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DBE8A-FDB0-4258-AA97-C6C678167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1B1F5-FD76-4BAB-A7AB-8EDC6397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88B5-3B49-408E-9EA8-2476A85C34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7F104-9358-4CA3-B5AB-5C240BBA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DD449-1479-4AA0-90F7-732F2021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B1B1-F2DD-4105-BB60-18ACDCB3E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5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2BA6E-3722-4559-9307-6FE05C5B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42FD-DBC0-4EF4-8253-8B9E83A48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1FE28-D31E-4C52-9F49-EDE3C75DA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88B5-3B49-408E-9EA8-2476A85C34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3E85D-C421-4463-97D9-174405FA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7A8A9-8FBB-4DB7-96ED-5F17E8BB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B1B1-F2DD-4105-BB60-18ACDCB3E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0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24F6-87F1-486E-AB13-A6CEA27E8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7239-6861-43EF-BB76-18D7FB899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BFF94-F333-40FF-88BF-A5AD5ABD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88B5-3B49-408E-9EA8-2476A85C34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DC391-BD7E-4DC8-B503-53D4DAB79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B15BD-33C9-4AF7-AA65-87486C2B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B1B1-F2DD-4105-BB60-18ACDCB3E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3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FCBF-7C97-4DF4-8CFD-5E334CAD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FE4C9-5CA0-4687-94D0-1AE07BFA9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EC8FE-2FB6-40E9-84BA-D6EA41002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474C3-EF33-433B-985E-CD31ED105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88B5-3B49-408E-9EA8-2476A85C34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99407-CB28-4D09-B04C-E038E3EC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01625-410C-42BC-8708-AEAF1CC3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B1B1-F2DD-4105-BB60-18ACDCB3E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3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53CF3-58A5-4CBA-ADF6-34DFA286E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A3BBA-BE33-4825-9CB3-C21FD49FE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A38BF-764B-4B17-B0C4-55B3BC610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F3C3C-FAB2-4499-81E0-B8FA0149E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85562-4170-4A1D-A6F6-9F4FBC189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2855BE-E27B-48D8-8999-74833E65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88B5-3B49-408E-9EA8-2476A85C34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32D086-C05D-4566-B9F5-E86EBCB47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D4FE7-463E-4958-B0DF-EE69CC6A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B1B1-F2DD-4105-BB60-18ACDCB3E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2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DCB-FC79-4383-8375-726C1198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C5CB56-EE39-4417-8B08-C6E802074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88B5-3B49-408E-9EA8-2476A85C34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D80DE-AAA1-437E-A94B-A0E8E6D5E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002F5-B943-4096-81C3-D9B8522BD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B1B1-F2DD-4105-BB60-18ACDCB3E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2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2101E-B0A0-4F60-BE7F-654376D3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88B5-3B49-408E-9EA8-2476A85C34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0E0F0-8B7C-4D6D-9D9D-A5575806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2766C-C582-4EE4-B263-09C1F9C5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B1B1-F2DD-4105-BB60-18ACDCB3E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1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73FC-CCD0-40CE-B9F6-55CFB7111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43689-B87F-497D-872C-DED68DC99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6D5D9-E04F-4D69-8C06-EAF30B9D0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9617D-058F-4C32-A0BA-EADDE222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88B5-3B49-408E-9EA8-2476A85C34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1C681-7D26-4FBB-AE2F-4A34CFA3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C3DC5-B6B8-4B70-836D-69AEBFD0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B1B1-F2DD-4105-BB60-18ACDCB3E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5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A037A-F76E-4701-9242-73314845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47B1E2-0C54-4065-9FA6-17B368E29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F179E-1CCB-4FF2-8942-DE6FF2347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B0785-7665-41BC-A49D-C0A16454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88B5-3B49-408E-9EA8-2476A85C34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7916B-9DC1-460F-BB7E-66B92A71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8E8CE-778F-45E2-BECF-76407349C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B1B1-F2DD-4105-BB60-18ACDCB3E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8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E1A896-71E2-4A1B-ACB2-80CCF9D6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07AA9-3024-48F2-9C0C-0346D5493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B03DF-9C46-4470-A60A-8FB98C522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488B5-3B49-408E-9EA8-2476A85C34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D42E5-3636-4A99-89A8-5965B5110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288FB-90ED-49B6-B5F1-FCBF27273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9B1B1-F2DD-4105-BB60-18ACDCB3E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8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ofuJlGMhak?feature=oembed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erspectives.ushmm.org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newspapers.ushmm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cyclopedia.ushmm.org" TargetMode="External"/><Relationship Id="rId5" Type="http://schemas.openxmlformats.org/officeDocument/2006/relationships/hyperlink" Target="https://exhibitions.ushmm.org/americans-and-the-holocaust" TargetMode="External"/><Relationship Id="rId10" Type="http://schemas.openxmlformats.org/officeDocument/2006/relationships/hyperlink" Target="https://iwitness.usc.edu/home" TargetMode="External"/><Relationship Id="rId4" Type="http://schemas.openxmlformats.org/officeDocument/2006/relationships/hyperlink" Target="https://www.ala.org/sites/default/files/2024-05/Script%20for%20Guided%20Tours%20of%20Americans%20and%20the%20Holocaust.pdf" TargetMode="External"/><Relationship Id="rId9" Type="http://schemas.openxmlformats.org/officeDocument/2006/relationships/hyperlink" Target="https://www.ala.org/tools/programming/USHolocaustMuseum/grantsuppor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Coming Soon to Your Library: Americans and the Holocaust">
            <a:hlinkClick r:id="" action="ppaction://media"/>
            <a:extLst>
              <a:ext uri="{FF2B5EF4-FFF2-40B4-BE49-F238E27FC236}">
                <a16:creationId xmlns:a16="http://schemas.microsoft.com/office/drawing/2014/main" id="{B30E0969-70AC-4CF5-9F2B-DE22F8969F0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81791" y="2189306"/>
            <a:ext cx="7700962" cy="4351338"/>
          </a:xfrm>
          <a:prstGeom prst="rect">
            <a:avLst/>
          </a:prstGeom>
        </p:spPr>
      </p:pic>
      <p:pic>
        <p:nvPicPr>
          <p:cNvPr id="5" name="Picture 4" descr="A blue and white sign with yellow text&#10;&#10;AI-generated content may be incorrect.">
            <a:extLst>
              <a:ext uri="{FF2B5EF4-FFF2-40B4-BE49-F238E27FC236}">
                <a16:creationId xmlns:a16="http://schemas.microsoft.com/office/drawing/2014/main" id="{FBD70110-5E9E-DB08-4B79-1C8F4B942F3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943" b="1562"/>
          <a:stretch/>
        </p:blipFill>
        <p:spPr>
          <a:xfrm>
            <a:off x="-168446" y="-4017"/>
            <a:ext cx="12463359" cy="172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8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44BF2-39A3-718E-F8DB-A97FC50C7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ign with yellow text&#10;&#10;AI-generated content may be incorrect.">
            <a:extLst>
              <a:ext uri="{FF2B5EF4-FFF2-40B4-BE49-F238E27FC236}">
                <a16:creationId xmlns:a16="http://schemas.microsoft.com/office/drawing/2014/main" id="{7594AC38-C127-A222-A782-744DF1E83C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943" b="1562"/>
          <a:stretch/>
        </p:blipFill>
        <p:spPr>
          <a:xfrm>
            <a:off x="-168446" y="-4017"/>
            <a:ext cx="12463359" cy="17288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6B914A-6085-6863-B59D-A7FE2A1D08D1}"/>
              </a:ext>
            </a:extLst>
          </p:cNvPr>
          <p:cNvSpPr txBox="1"/>
          <p:nvPr/>
        </p:nvSpPr>
        <p:spPr>
          <a:xfrm>
            <a:off x="688623" y="2419585"/>
            <a:ext cx="10814754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200" b="1">
              <a:ea typeface="Calibri" panose="020F0502020204030204"/>
              <a:cs typeface="Arial"/>
            </a:endParaRP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79436-D91A-0118-042B-6651A0C7035D}"/>
              </a:ext>
            </a:extLst>
          </p:cNvPr>
          <p:cNvSpPr txBox="1"/>
          <p:nvPr/>
        </p:nvSpPr>
        <p:spPr>
          <a:xfrm>
            <a:off x="1055233" y="2302783"/>
            <a:ext cx="956861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Goal #1: Use this topic along with library resources, to aid instructors in a variety of subjects  to teach students how to verify the accuracy of news sources and verify reliable resources. Draw parallels between today's "fake news" and "lying press" or </a:t>
            </a:r>
            <a:r>
              <a:rPr lang="en-US" dirty="0" err="1">
                <a:ea typeface="Calibri"/>
                <a:cs typeface="Calibri"/>
              </a:rPr>
              <a:t>Lugenpresse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Goal #2: Bring community members to the exhibit and planned events for honest conversations that will inspire and cultivate empathy within our community.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Goal #3: Promote Holocaust and Human Rights education and help students understand the Holocaust's global and enduring consequences by making connections between themes/factors of the 1930s and 1940s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607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77B3E-DD23-1998-F9C1-9BCD68EF1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ign with yellow text&#10;&#10;AI-generated content may be incorrect.">
            <a:extLst>
              <a:ext uri="{FF2B5EF4-FFF2-40B4-BE49-F238E27FC236}">
                <a16:creationId xmlns:a16="http://schemas.microsoft.com/office/drawing/2014/main" id="{FA70A86F-537D-BE29-0E7A-E9749A1DF9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943" b="1562"/>
          <a:stretch/>
        </p:blipFill>
        <p:spPr>
          <a:xfrm>
            <a:off x="-135789" y="-4017"/>
            <a:ext cx="12463359" cy="17288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0E3BDC-47D1-A77E-86B9-E375CDD76769}"/>
              </a:ext>
            </a:extLst>
          </p:cNvPr>
          <p:cNvSpPr txBox="1"/>
          <p:nvPr/>
        </p:nvSpPr>
        <p:spPr>
          <a:xfrm>
            <a:off x="155620" y="1936581"/>
            <a:ext cx="11809327" cy="42934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Calibri"/>
                <a:cs typeface="Calibri"/>
              </a:rPr>
              <a:t>Program Planning </a:t>
            </a:r>
            <a:endParaRPr lang="en-US" sz="2000">
              <a:ea typeface="Calibri" panose="020F0502020204030204"/>
              <a:cs typeface="Calibri" panose="020F0502020204030204"/>
            </a:endParaRPr>
          </a:p>
          <a:p>
            <a:endParaRPr lang="en-US" b="1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Film Showings</a:t>
            </a:r>
          </a:p>
          <a:p>
            <a:r>
              <a:rPr lang="en-US" dirty="0">
                <a:ea typeface="Calibri"/>
                <a:cs typeface="Calibri"/>
              </a:rPr>
              <a:t>Book Discussions</a:t>
            </a:r>
          </a:p>
          <a:p>
            <a:r>
              <a:rPr lang="en-US" dirty="0">
                <a:ea typeface="Calibri"/>
                <a:cs typeface="Calibri"/>
              </a:rPr>
              <a:t>Holocaust Survivor Stories</a:t>
            </a:r>
          </a:p>
          <a:p>
            <a:r>
              <a:rPr lang="en-US" dirty="0">
                <a:ea typeface="Calibri"/>
                <a:cs typeface="Calibri"/>
              </a:rPr>
              <a:t>Guest Lecturers &amp; Panel Presentations</a:t>
            </a:r>
          </a:p>
          <a:p>
            <a:r>
              <a:rPr lang="en-US" dirty="0">
                <a:ea typeface="Calibri"/>
                <a:cs typeface="Calibri"/>
              </a:rPr>
              <a:t>Butterfly Project*</a:t>
            </a:r>
          </a:p>
          <a:p>
            <a:r>
              <a:rPr lang="en-US" dirty="0">
                <a:ea typeface="Calibri"/>
                <a:cs typeface="Calibri"/>
              </a:rPr>
              <a:t>Amit Peled*</a:t>
            </a:r>
          </a:p>
          <a:p>
            <a:r>
              <a:rPr lang="en-US" dirty="0">
                <a:ea typeface="Calibri"/>
                <a:cs typeface="Calibri"/>
              </a:rPr>
              <a:t>Ideas for curriculum integration:</a:t>
            </a:r>
          </a:p>
          <a:p>
            <a:pPr lvl="1"/>
            <a:r>
              <a:rPr lang="en-US" dirty="0">
                <a:ea typeface="Calibri"/>
                <a:cs typeface="Calibri"/>
              </a:rPr>
              <a:t>Journalism: analyze propaganda</a:t>
            </a:r>
          </a:p>
          <a:p>
            <a:pPr lvl="1"/>
            <a:r>
              <a:rPr lang="en-US" dirty="0">
                <a:ea typeface="Calibri"/>
                <a:cs typeface="Calibri"/>
              </a:rPr>
              <a:t>Art: depict aftermath, emotions associated with the exhibit</a:t>
            </a:r>
          </a:p>
          <a:p>
            <a:pPr lvl="1"/>
            <a:r>
              <a:rPr lang="en-US" dirty="0">
                <a:ea typeface="Calibri"/>
                <a:cs typeface="Calibri"/>
              </a:rPr>
              <a:t>Poli. Sci., Humanities, &amp; History: explore how racism and antisemitism manifested in German and the U.S. in the 1930s</a:t>
            </a:r>
          </a:p>
          <a:p>
            <a:pPr lvl="1"/>
            <a:r>
              <a:rPr lang="en-US" dirty="0">
                <a:ea typeface="Calibri"/>
                <a:cs typeface="Calibri"/>
              </a:rPr>
              <a:t>Literature: Study of </a:t>
            </a:r>
            <a:r>
              <a:rPr lang="en-US" u="sng" dirty="0">
                <a:ea typeface="Calibri"/>
                <a:cs typeface="Calibri"/>
              </a:rPr>
              <a:t>History on Trial: My Day in Court with a Holocaust Denier</a:t>
            </a:r>
          </a:p>
          <a:p>
            <a:r>
              <a:rPr lang="en-US" dirty="0">
                <a:ea typeface="Calibri"/>
                <a:cs typeface="Calibri"/>
              </a:rPr>
              <a:t>Middle &amp; High School Field Trips</a:t>
            </a:r>
          </a:p>
          <a:p>
            <a:pPr lvl="1"/>
            <a:endParaRPr lang="en-US" sz="11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089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4E281-8150-2E78-0416-AE6BEFFCA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ign with yellow text&#10;&#10;AI-generated content may be incorrect.">
            <a:extLst>
              <a:ext uri="{FF2B5EF4-FFF2-40B4-BE49-F238E27FC236}">
                <a16:creationId xmlns:a16="http://schemas.microsoft.com/office/drawing/2014/main" id="{9700C7AB-2DDF-8C16-B70B-CBE8B99838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943" b="1562"/>
          <a:stretch/>
        </p:blipFill>
        <p:spPr>
          <a:xfrm>
            <a:off x="-168446" y="-4017"/>
            <a:ext cx="12463359" cy="17288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B5898-0134-0DFF-7F67-6D6818E20F20}"/>
              </a:ext>
            </a:extLst>
          </p:cNvPr>
          <p:cNvSpPr txBox="1"/>
          <p:nvPr/>
        </p:nvSpPr>
        <p:spPr>
          <a:xfrm>
            <a:off x="688623" y="2419585"/>
            <a:ext cx="10814754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200" b="1">
              <a:ea typeface="Calibri" panose="020F0502020204030204"/>
              <a:cs typeface="Arial"/>
            </a:endParaRP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D68ED-BAD2-DF97-8769-BE24FBC2C9A0}"/>
              </a:ext>
            </a:extLst>
          </p:cNvPr>
          <p:cNvSpPr txBox="1"/>
          <p:nvPr/>
        </p:nvSpPr>
        <p:spPr>
          <a:xfrm>
            <a:off x="1618074" y="2605851"/>
            <a:ext cx="8983718" cy="35702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Calibri"/>
                <a:cs typeface="Calibri"/>
              </a:rPr>
              <a:t>Resources</a:t>
            </a:r>
            <a:endParaRPr lang="en-US" sz="2000">
              <a:ea typeface="Calibri" panose="020F0502020204030204"/>
              <a:cs typeface="Calibri" panose="020F0502020204030204"/>
            </a:endParaRPr>
          </a:p>
          <a:p>
            <a:pPr algn="ctr"/>
            <a:endParaRPr lang="en-US" b="1" dirty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  <a:hlinkClick r:id="rId4"/>
              </a:rPr>
              <a:t>Exhibition Tour Script</a:t>
            </a:r>
            <a:endParaRPr lang="en-US" dirty="0">
              <a:ea typeface="Calibri"/>
              <a:cs typeface="Calibri"/>
            </a:endParaRPr>
          </a:p>
          <a:p>
            <a:r>
              <a:rPr lang="en-US" i="1" dirty="0">
                <a:ea typeface="Calibri"/>
                <a:cs typeface="Calibri"/>
                <a:hlinkClick r:id="rId5"/>
              </a:rPr>
              <a:t>Americans and the Holocaust </a:t>
            </a:r>
            <a:r>
              <a:rPr lang="en-US" dirty="0">
                <a:ea typeface="Calibri"/>
                <a:cs typeface="Calibri"/>
                <a:hlinkClick r:id="rId5"/>
              </a:rPr>
              <a:t>Online Exhibition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  <a:hlinkClick r:id="rId6"/>
              </a:rPr>
              <a:t>Holocaust Encyclopedia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  <a:hlinkClick r:id="rId7"/>
              </a:rPr>
              <a:t>History Unfolded: US Newspapers and the Holocaust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  <a:hlinkClick r:id="rId8"/>
              </a:rPr>
              <a:t>Experiencing History: Holocaust Sources in Context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  <a:hlinkClick r:id="rId9"/>
              </a:rPr>
              <a:t>Grant Support Materials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  <a:hlinkClick r:id="rId10"/>
              </a:rPr>
              <a:t>USCShoah Foundation IWitenss</a:t>
            </a:r>
            <a:endParaRPr lang="en-US" dirty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28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white sign with yellow text&#10;&#10;AI-generated content may be incorrect.">
            <a:extLst>
              <a:ext uri="{FF2B5EF4-FFF2-40B4-BE49-F238E27FC236}">
                <a16:creationId xmlns:a16="http://schemas.microsoft.com/office/drawing/2014/main" id="{04DB1EB2-CC0F-382F-315A-0AD6B1B520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943" b="1562"/>
          <a:stretch/>
        </p:blipFill>
        <p:spPr>
          <a:xfrm>
            <a:off x="-168446" y="-4017"/>
            <a:ext cx="12463359" cy="17288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68268D-B524-89BA-3FFE-DC43DE842A0B}"/>
              </a:ext>
            </a:extLst>
          </p:cNvPr>
          <p:cNvSpPr txBox="1"/>
          <p:nvPr/>
        </p:nvSpPr>
        <p:spPr>
          <a:xfrm>
            <a:off x="498764" y="2905991"/>
            <a:ext cx="1140229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rgbClr val="4472C4"/>
                </a:solidFill>
                <a:latin typeface="Bookman Old Style"/>
              </a:rPr>
              <a:t>A traveling exhibition that examines the motives, pressures and fears that shaped Americans’ responses to Nazism, war and genocide in Europe during the 1930s and 1940s.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2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blue and yellow background with white text&#10;&#10;AI-generated content may be incorrect.">
            <a:extLst>
              <a:ext uri="{FF2B5EF4-FFF2-40B4-BE49-F238E27FC236}">
                <a16:creationId xmlns:a16="http://schemas.microsoft.com/office/drawing/2014/main" id="{C148D573-3DE3-F4B0-52A4-7B4AE5C429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16" b="-813"/>
          <a:stretch/>
        </p:blipFill>
        <p:spPr>
          <a:xfrm>
            <a:off x="20" y="-189880"/>
            <a:ext cx="12206085" cy="519005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72B37-B5E4-4017-8327-7976D39F6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256" y="429067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>
                <a:latin typeface="Arial Black"/>
              </a:rPr>
              <a:t>Grossmont College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b="1">
                <a:latin typeface="Arial Black"/>
              </a:rPr>
              <a:t>April 11 - May 23, 2026</a:t>
            </a:r>
          </a:p>
        </p:txBody>
      </p:sp>
    </p:spTree>
    <p:extLst>
      <p:ext uri="{BB962C8B-B14F-4D97-AF65-F5344CB8AC3E}">
        <p14:creationId xmlns:p14="http://schemas.microsoft.com/office/powerpoint/2010/main" val="1771857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78B687-4F6A-8FD8-4B4F-908EAF666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white sign with yellow text&#10;&#10;AI-generated content may be incorrect.">
            <a:extLst>
              <a:ext uri="{FF2B5EF4-FFF2-40B4-BE49-F238E27FC236}">
                <a16:creationId xmlns:a16="http://schemas.microsoft.com/office/drawing/2014/main" id="{64A7C245-14B6-8014-4CDF-7047B23182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943" b="1562"/>
          <a:stretch/>
        </p:blipFill>
        <p:spPr>
          <a:xfrm>
            <a:off x="643467" y="3041750"/>
            <a:ext cx="5294716" cy="774498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8" descr="A display in a library&#10;&#10;AI-generated content may be incorrect.">
            <a:extLst>
              <a:ext uri="{FF2B5EF4-FFF2-40B4-BE49-F238E27FC236}">
                <a16:creationId xmlns:a16="http://schemas.microsoft.com/office/drawing/2014/main" id="{F1D48115-A2B5-9202-4E9B-57ABA7193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1443482"/>
            <a:ext cx="5294715" cy="39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3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B856BF-3D00-8684-2503-CD00E103E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66862AB-9EC9-C8D0-D07D-01987D9BC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44625"/>
            <a:ext cx="5291666" cy="3968749"/>
          </a:xfrm>
          <a:prstGeom prst="rect">
            <a:avLst/>
          </a:prstGeom>
        </p:spPr>
      </p:pic>
      <p:pic>
        <p:nvPicPr>
          <p:cNvPr id="5" name="Picture 4" descr="A blue and white sign with yellow text&#10;&#10;AI-generated content may be incorrect.">
            <a:extLst>
              <a:ext uri="{FF2B5EF4-FFF2-40B4-BE49-F238E27FC236}">
                <a16:creationId xmlns:a16="http://schemas.microsoft.com/office/drawing/2014/main" id="{B81DC914-7567-380D-472A-080FF07696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943" b="1562"/>
          <a:stretch/>
        </p:blipFill>
        <p:spPr>
          <a:xfrm>
            <a:off x="6256865" y="3041974"/>
            <a:ext cx="5291667" cy="77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7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3BEF8B-5A71-BB4C-668B-D26D0BBBB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white sign with yellow text&#10;&#10;AI-generated content may be incorrect.">
            <a:extLst>
              <a:ext uri="{FF2B5EF4-FFF2-40B4-BE49-F238E27FC236}">
                <a16:creationId xmlns:a16="http://schemas.microsoft.com/office/drawing/2014/main" id="{EF4FEEAF-6B79-8461-E054-2A0DE1FF90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943" b="1562"/>
          <a:stretch/>
        </p:blipFill>
        <p:spPr>
          <a:xfrm>
            <a:off x="643467" y="3041750"/>
            <a:ext cx="5294716" cy="774498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4" descr="A display of information on display&#10;&#10;AI-generated content may be incorrect.">
            <a:extLst>
              <a:ext uri="{FF2B5EF4-FFF2-40B4-BE49-F238E27FC236}">
                <a16:creationId xmlns:a16="http://schemas.microsoft.com/office/drawing/2014/main" id="{2744EA3F-5CF2-DA07-D428-ED2A72C00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1794257"/>
            <a:ext cx="5294715" cy="32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1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ign with yellow text&#10;&#10;AI-generated content may be incorrect.">
            <a:extLst>
              <a:ext uri="{FF2B5EF4-FFF2-40B4-BE49-F238E27FC236}">
                <a16:creationId xmlns:a16="http://schemas.microsoft.com/office/drawing/2014/main" id="{494EEEB7-D2A8-9B7E-6E74-5D92845461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943" b="1562"/>
          <a:stretch/>
        </p:blipFill>
        <p:spPr>
          <a:xfrm>
            <a:off x="-168446" y="-4017"/>
            <a:ext cx="12463359" cy="17288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117602-BD34-2F00-1281-B284AA1AD28B}"/>
              </a:ext>
            </a:extLst>
          </p:cNvPr>
          <p:cNvSpPr txBox="1"/>
          <p:nvPr/>
        </p:nvSpPr>
        <p:spPr>
          <a:xfrm>
            <a:off x="444030" y="2165585"/>
            <a:ext cx="11238088" cy="37405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latin typeface="Calibri Light"/>
              </a:rPr>
              <a:t>The Initiative aims to promote:</a:t>
            </a:r>
            <a:r>
              <a:rPr lang="en-US" sz="4400">
                <a:latin typeface="Calibri Light"/>
              </a:rPr>
              <a:t>​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An examination of how all parts of American society – the government, organizations, the media, popular culture, and the general public – responded during the rise of the Nazi threat and as news of the genocide became publicly known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Self-reflection and critical thinking about the various factors that shaped attitudes and actions during that moment of crisis and the factors that influence us today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4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45BDB-166D-8A2B-4768-718EA5CE6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ign with yellow text&#10;&#10;AI-generated content may be incorrect.">
            <a:extLst>
              <a:ext uri="{FF2B5EF4-FFF2-40B4-BE49-F238E27FC236}">
                <a16:creationId xmlns:a16="http://schemas.microsoft.com/office/drawing/2014/main" id="{0FD34097-DC4B-6BA1-6993-B52FE93453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943" b="1562"/>
          <a:stretch/>
        </p:blipFill>
        <p:spPr>
          <a:xfrm>
            <a:off x="-168446" y="-4017"/>
            <a:ext cx="12463359" cy="17288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AA234B-E633-8C68-604C-AD64D9C8ADE5}"/>
              </a:ext>
            </a:extLst>
          </p:cNvPr>
          <p:cNvSpPr txBox="1"/>
          <p:nvPr/>
        </p:nvSpPr>
        <p:spPr>
          <a:xfrm>
            <a:off x="688623" y="2419585"/>
            <a:ext cx="10814754" cy="30162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ea typeface="Calibri" panose="020F0502020204030204"/>
                <a:cs typeface="Arial"/>
              </a:rPr>
              <a:t>GUIDING QUESTIONS</a:t>
            </a:r>
          </a:p>
          <a:p>
            <a:pPr algn="ctr"/>
            <a:endParaRPr lang="en-US" sz="2800">
              <a:cs typeface="Arial"/>
            </a:endParaRPr>
          </a:p>
          <a:p>
            <a:pPr marL="228600" indent="-228600">
              <a:buFont typeface="Arial,Sans-Serif"/>
              <a:buChar char="•"/>
            </a:pPr>
            <a:r>
              <a:rPr lang="en-US" sz="2800">
                <a:cs typeface="Arial"/>
              </a:rPr>
              <a:t>What did Americans know?​</a:t>
            </a:r>
            <a:endParaRPr lang="en-US"/>
          </a:p>
          <a:p>
            <a:pPr marL="228600" indent="-228600">
              <a:buFont typeface="Arial,Sans-Serif"/>
              <a:buChar char="•"/>
            </a:pPr>
            <a:r>
              <a:rPr lang="en-US" sz="2800">
                <a:cs typeface="Arial"/>
              </a:rPr>
              <a:t>Did Americans help Jewish refugees?​</a:t>
            </a:r>
            <a:endParaRPr lang="en-US" sz="2800">
              <a:ea typeface="Calibri"/>
              <a:cs typeface="Arial"/>
            </a:endParaRPr>
          </a:p>
          <a:p>
            <a:pPr marL="228600" indent="-228600">
              <a:buFont typeface="Arial,Sans-Serif"/>
              <a:buChar char="•"/>
            </a:pPr>
            <a:r>
              <a:rPr lang="en-US" sz="2800">
                <a:cs typeface="Arial"/>
              </a:rPr>
              <a:t>Why did Americans go to war?​</a:t>
            </a:r>
            <a:endParaRPr lang="en-US" sz="2800">
              <a:ea typeface="Calibri"/>
              <a:cs typeface="Arial"/>
            </a:endParaRPr>
          </a:p>
          <a:p>
            <a:pPr marL="228600" indent="-228600">
              <a:buFont typeface="Arial,Sans-Serif"/>
              <a:buChar char="•"/>
            </a:pPr>
            <a:r>
              <a:rPr lang="en-US" sz="2800">
                <a:cs typeface="Arial"/>
              </a:rPr>
              <a:t>How did Americans respond to the Holocaust?</a:t>
            </a:r>
            <a:endParaRPr lang="en-US" sz="2800">
              <a:ea typeface="Calibri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5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5DACF-272F-AC44-6371-F7F368E18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ign with yellow text&#10;&#10;AI-generated content may be incorrect.">
            <a:extLst>
              <a:ext uri="{FF2B5EF4-FFF2-40B4-BE49-F238E27FC236}">
                <a16:creationId xmlns:a16="http://schemas.microsoft.com/office/drawing/2014/main" id="{42B6C1C8-7E24-A544-B383-E042757D1F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943" b="1562"/>
          <a:stretch/>
        </p:blipFill>
        <p:spPr>
          <a:xfrm>
            <a:off x="-168446" y="-4017"/>
            <a:ext cx="12463359" cy="17288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D69264-EC59-2261-7D28-E159BFC8958F}"/>
              </a:ext>
            </a:extLst>
          </p:cNvPr>
          <p:cNvSpPr txBox="1"/>
          <p:nvPr/>
        </p:nvSpPr>
        <p:spPr>
          <a:xfrm>
            <a:off x="613363" y="2419585"/>
            <a:ext cx="11115792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ea typeface="Calibri"/>
                <a:cs typeface="Arial"/>
              </a:rPr>
              <a:t>KEY CONCEPTS</a:t>
            </a:r>
          </a:p>
          <a:p>
            <a:pPr algn="ctr"/>
            <a:endParaRPr lang="en-US" sz="3200" b="1"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2800">
                <a:cs typeface="Arial"/>
              </a:rPr>
              <a:t>Americans Had Information​</a:t>
            </a:r>
            <a:endParaRPr lang="en-US"/>
          </a:p>
          <a:p>
            <a:pPr marL="228600" indent="-228600">
              <a:buFont typeface=""/>
              <a:buChar char="•"/>
            </a:pPr>
            <a:r>
              <a:rPr lang="en-US" sz="2800">
                <a:cs typeface="Arial"/>
              </a:rPr>
              <a:t>Americans Faced Many Competing Priorities​</a:t>
            </a:r>
            <a:endParaRPr lang="en-US" sz="2800">
              <a:ea typeface="Calibri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2800">
                <a:cs typeface="Arial"/>
              </a:rPr>
              <a:t>Americans Debated​</a:t>
            </a:r>
            <a:endParaRPr lang="en-US" sz="2800">
              <a:ea typeface="Calibri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2800">
                <a:cs typeface="Arial"/>
              </a:rPr>
              <a:t>Americans Responded​</a:t>
            </a:r>
            <a:endParaRPr lang="en-US" sz="2800">
              <a:ea typeface="Calibri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2800">
                <a:cs typeface="Arial"/>
              </a:rPr>
              <a:t>Americans Focused on Winning the War</a:t>
            </a:r>
            <a:endParaRPr lang="en-US" sz="2800">
              <a:ea typeface="Calibri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89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Nadra Farina-Hess</dc:creator>
  <cp:revision>253</cp:revision>
  <dcterms:created xsi:type="dcterms:W3CDTF">2025-01-24T22:49:57Z</dcterms:created>
  <dcterms:modified xsi:type="dcterms:W3CDTF">2025-02-14T23:59:29Z</dcterms:modified>
</cp:coreProperties>
</file>