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Cabin"/>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abin-bold.fntdata"/><Relationship Id="rId10" Type="http://schemas.openxmlformats.org/officeDocument/2006/relationships/slide" Target="slides/slide5.xml"/><Relationship Id="rId32" Type="http://schemas.openxmlformats.org/officeDocument/2006/relationships/font" Target="fonts/Cabin-regular.fntdata"/><Relationship Id="rId13" Type="http://schemas.openxmlformats.org/officeDocument/2006/relationships/slide" Target="slides/slide8.xml"/><Relationship Id="rId35" Type="http://schemas.openxmlformats.org/officeDocument/2006/relationships/font" Target="fonts/Cabin-boldItalic.fntdata"/><Relationship Id="rId12" Type="http://schemas.openxmlformats.org/officeDocument/2006/relationships/slide" Target="slides/slide7.xml"/><Relationship Id="rId34" Type="http://schemas.openxmlformats.org/officeDocument/2006/relationships/font" Target="fonts/Cabin-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6" name="Google Shape;3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83" name="Google Shape;4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Committees – Consult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College Council – Recommend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President – Decide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VP’s/Dean/Directors – Implement </a:t>
            </a:r>
            <a:endParaRPr b="0" i="0" sz="1200" u="none" cap="none" strike="noStrike">
              <a:solidFill>
                <a:schemeClr val="dk1"/>
              </a:solidFill>
              <a:latin typeface="Calibri"/>
              <a:ea typeface="Calibri"/>
              <a:cs typeface="Calibri"/>
              <a:sym typeface="Calibri"/>
            </a:endParaRPr>
          </a:p>
        </p:txBody>
      </p:sp>
      <p:sp>
        <p:nvSpPr>
          <p:cNvPr id="493" name="Google Shape;4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p16: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This slide takes the single line of the college council from the previous slide - isolates it - and represents it horizontally.  Just a quick note: some of this is like the current structure and some is new - so it might make sense to stop here and read through all of the committees (a more nuanced discussion is offered in the coming slides).</a:t>
            </a:r>
            <a:endParaRPr b="0" i="0" sz="1200" u="none" cap="none" strike="noStrike">
              <a:solidFill>
                <a:schemeClr val="dk1"/>
              </a:solidFill>
              <a:latin typeface="Calibri"/>
              <a:ea typeface="Calibri"/>
              <a:cs typeface="Calibri"/>
              <a:sym typeface="Calibri"/>
            </a:endParaRPr>
          </a:p>
        </p:txBody>
      </p:sp>
      <p:sp>
        <p:nvSpPr>
          <p:cNvPr id="548" name="Google Shape;5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1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84" name="Google Shape;5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1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22" name="Google Shape;62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p2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60" name="Google Shape;6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2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98" name="Google Shape;6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p23: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35" name="Google Shape;7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Google Shape;772;p2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73" name="Google Shape;77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2" name="Google Shape;1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g3ff7d9f43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ff7d9f43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12" name="Google Shape;812;g3ff7d9f43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g3ff7d9f43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ff7d9f43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20" name="Google Shape;820;g3ff7d9f43b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26" name="Google Shape;8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g3ff7d9f43b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3ff7d9f43b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34" name="Google Shape;834;g3ff7d9f43b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8" name="Shape 838"/>
        <p:cNvGrpSpPr/>
        <p:nvPr/>
      </p:nvGrpSpPr>
      <p:grpSpPr>
        <a:xfrm>
          <a:off x="0" y="0"/>
          <a:ext cx="0" cy="0"/>
          <a:chOff x="0" y="0"/>
          <a:chExt cx="0" cy="0"/>
        </a:xfrm>
      </p:grpSpPr>
      <p:sp>
        <p:nvSpPr>
          <p:cNvPr id="839" name="Google Shape;839;g3ff7d9f43b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3ff7d9f43b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41" name="Google Shape;841;g3ff7d9f43b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7" name="Google Shape;84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District conducts periodic reviews and evaluation of its governance structure and function. Through two systematic review processes, one completed on an annual basis and one completed every three years, the District’s </a:t>
            </a:r>
            <a:r>
              <a:rPr b="0" i="1" lang="en-US" sz="1200" u="none" cap="none" strike="noStrike">
                <a:solidFill>
                  <a:schemeClr val="dk1"/>
                </a:solidFill>
                <a:latin typeface="Calibri"/>
                <a:ea typeface="Calibri"/>
                <a:cs typeface="Calibri"/>
                <a:sym typeface="Calibri"/>
              </a:rPr>
              <a:t>Governance Handbook </a:t>
            </a:r>
            <a:r>
              <a:rPr b="0" i="0" lang="en-US" sz="1200" u="none" cap="none" strike="noStrike">
                <a:solidFill>
                  <a:schemeClr val="dk1"/>
                </a:solidFill>
                <a:latin typeface="Calibri"/>
                <a:ea typeface="Calibri"/>
                <a:cs typeface="Calibri"/>
                <a:sym typeface="Calibri"/>
              </a:rPr>
              <a:t>is maintained to reflect changes identified in the District’s cycle of continuous quality improvement.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Annually</a:t>
            </a:r>
            <a:r>
              <a:rPr b="0" i="0" lang="en-US" sz="1200" u="none" cap="none" strike="noStrike">
                <a:solidFill>
                  <a:schemeClr val="dk1"/>
                </a:solidFill>
                <a:latin typeface="Calibri"/>
                <a:ea typeface="Calibri"/>
                <a:cs typeface="Calibri"/>
                <a:sym typeface="Calibri"/>
              </a:rPr>
              <a:t>: The handbook is reviewed each year by Chancellor’s Office staff and council and/or committee members and updated to maintain accuracy. Review includes council/committee charge, composition, and meeting schedule.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Triennially</a:t>
            </a:r>
            <a:r>
              <a:rPr b="0" i="0" lang="en-US" sz="1200" u="none" cap="none" strike="noStrike">
                <a:solidFill>
                  <a:schemeClr val="dk1"/>
                </a:solidFill>
                <a:latin typeface="Calibri"/>
                <a:ea typeface="Calibri"/>
                <a:cs typeface="Calibri"/>
                <a:sym typeface="Calibri"/>
              </a:rPr>
              <a:t>: The effectiveness of the </a:t>
            </a:r>
            <a:r>
              <a:rPr b="0" i="0" lang="en-US" sz="1200" u="sng" cap="none" strike="noStrike">
                <a:solidFill>
                  <a:schemeClr val="dk1"/>
                </a:solidFill>
                <a:latin typeface="Calibri"/>
                <a:ea typeface="Calibri"/>
                <a:cs typeface="Calibri"/>
                <a:sym typeface="Calibri"/>
              </a:rPr>
              <a:t>structures and processes described in the handbook </a:t>
            </a:r>
            <a:r>
              <a:rPr b="0" i="0" lang="en-US" sz="1200" u="none" cap="none" strike="noStrike">
                <a:solidFill>
                  <a:schemeClr val="dk1"/>
                </a:solidFill>
                <a:latin typeface="Calibri"/>
                <a:ea typeface="Calibri"/>
                <a:cs typeface="Calibri"/>
                <a:sym typeface="Calibri"/>
              </a:rPr>
              <a:t>are evaluated every three years as a part of the District’s assessment of its planning processes. This assessment includes gathering districtwide feedback about the quality and effectiveness of the District’s participatory governance process for review by the District Executive Council (DEC). DEC reviews this information and recommends revisions to the Chancellor. The updated handbook is presented to the Governing Board for review and approval.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P.7 District Governance Handbook:</a:t>
            </a:r>
            <a:endParaRPr/>
          </a:p>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District councils and committees</a:t>
            </a:r>
            <a:r>
              <a:rPr b="0" i="0" lang="en-US" sz="1200" u="none" cap="none" strike="noStrike">
                <a:solidFill>
                  <a:schemeClr val="dk1"/>
                </a:solidFill>
                <a:latin typeface="Calibri"/>
                <a:ea typeface="Calibri"/>
                <a:cs typeface="Calibri"/>
                <a:sym typeface="Calibri"/>
              </a:rPr>
              <a:t> on which the Academic Senate has designated representatives include the following: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Executive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Strategic Planning &amp; Budget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Coordinating Educational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Human Resources Advisory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Student Equity &amp; Success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Districtwide Public Safety &amp; Emergency Preparedness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Institutional Effectiveness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Administrative Technology Advisory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Instructional Technology Advisory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Website Standards &amp; Communications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Academic Calendar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Workforce Training Coordinating Committee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 </a:t>
            </a:r>
            <a:r>
              <a:rPr b="1" i="0" lang="en-US" sz="1200" u="sng" cap="none" strike="noStrike">
                <a:solidFill>
                  <a:schemeClr val="dk1"/>
                </a:solidFill>
                <a:latin typeface="Calibri"/>
                <a:ea typeface="Calibri"/>
                <a:cs typeface="Calibri"/>
                <a:sym typeface="Calibri"/>
              </a:rPr>
              <a:t>Grossmont College Planning &amp; Resource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Cuyamaca College Council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48" name="Google Shape;84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55" name="Google Shape;8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9" name="Google Shape;1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47" name="Google Shape;2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One key element of this slide is to point out that there are multiple constituent groups/bodies that make recommendations directly to the president - and even the chancellor - and they each have their own structure and even their own committees (as in the academic senate).  But that the focus of this presentation and of the shared governance re-org work, is on the “college wide” participatory governance structure - which has as its apex body, the college council.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5" name="Google Shape;26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1" name="Google Shape;3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 name="Shape 18"/>
        <p:cNvGrpSpPr/>
        <p:nvPr/>
      </p:nvGrpSpPr>
      <p:grpSpPr>
        <a:xfrm>
          <a:off x="0" y="0"/>
          <a:ext cx="0" cy="0"/>
          <a:chOff x="0" y="0"/>
          <a:chExt cx="0" cy="0"/>
        </a:xfrm>
      </p:grpSpPr>
      <p:grpSp>
        <p:nvGrpSpPr>
          <p:cNvPr id="19" name="Google Shape;19;p2"/>
          <p:cNvGrpSpPr/>
          <p:nvPr/>
        </p:nvGrpSpPr>
        <p:grpSpPr>
          <a:xfrm>
            <a:off x="7477387" y="482170"/>
            <a:ext cx="4074533" cy="5149101"/>
            <a:chOff x="7477387" y="482170"/>
            <a:chExt cx="4074533" cy="5149101"/>
          </a:xfrm>
        </p:grpSpPr>
        <p:sp>
          <p:nvSpPr>
            <p:cNvPr id="20" name="Google Shape;20;p2"/>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2"/>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2" name="Google Shape;22;p2"/>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
          <p:cNvSpPr/>
          <p:nvPr>
            <p:ph idx="2" type="pic"/>
          </p:nvPr>
        </p:nvSpPr>
        <p:spPr>
          <a:xfrm>
            <a:off x="8124389" y="1122542"/>
            <a:ext cx="2791171" cy="3866327"/>
          </a:xfrm>
          <a:prstGeom prst="rect">
            <a:avLst/>
          </a:prstGeom>
          <a:solidFill>
            <a:srgbClr val="D8D8D8"/>
          </a:solidFill>
          <a:ln>
            <a:noFill/>
          </a:ln>
        </p:spPr>
        <p:txBody>
          <a:bodyPr anchorCtr="0" anchor="t" bIns="45700" lIns="91425" spcFirstLastPara="1" rIns="91425" wrap="square" tIns="45700"/>
          <a:lstStyle>
            <a:lvl1pPr lvl="0" marR="0" rtl="0" algn="ctr">
              <a:lnSpc>
                <a:spcPct val="120000"/>
              </a:lnSpc>
              <a:spcBef>
                <a:spcPts val="1000"/>
              </a:spcBef>
              <a:spcAft>
                <a:spcPts val="0"/>
              </a:spcAft>
              <a:buClr>
                <a:schemeClr val="accent1"/>
              </a:buClr>
              <a:buSzPts val="3200"/>
              <a:buFont typeface="Arial"/>
              <a:buNone/>
              <a:defRPr b="0" i="0" sz="3200" u="none" cap="none" strike="noStrike">
                <a:solidFill>
                  <a:schemeClr val="dk1"/>
                </a:solidFill>
                <a:latin typeface="Cabin"/>
                <a:ea typeface="Cabin"/>
                <a:cs typeface="Cabin"/>
                <a:sym typeface="Cabin"/>
              </a:defRPr>
            </a:lvl1pPr>
            <a:lvl2pPr lvl="1" marR="0" rtl="0" algn="l">
              <a:lnSpc>
                <a:spcPct val="120000"/>
              </a:lnSpc>
              <a:spcBef>
                <a:spcPts val="500"/>
              </a:spcBef>
              <a:spcAft>
                <a:spcPts val="0"/>
              </a:spcAft>
              <a:buClr>
                <a:schemeClr val="accent1"/>
              </a:buClr>
              <a:buSzPts val="2800"/>
              <a:buFont typeface="Arial"/>
              <a:buNone/>
              <a:defRPr b="0" i="0" sz="2800" u="none" cap="none" strike="noStrike">
                <a:solidFill>
                  <a:schemeClr val="dk1"/>
                </a:solidFill>
                <a:latin typeface="Cabin"/>
                <a:ea typeface="Cabin"/>
                <a:cs typeface="Cabin"/>
                <a:sym typeface="Cabin"/>
              </a:defRPr>
            </a:lvl2pPr>
            <a:lvl3pPr lvl="2" marR="0" rtl="0" algn="l">
              <a:lnSpc>
                <a:spcPct val="120000"/>
              </a:lnSpc>
              <a:spcBef>
                <a:spcPts val="500"/>
              </a:spcBef>
              <a:spcAft>
                <a:spcPts val="0"/>
              </a:spcAft>
              <a:buClr>
                <a:schemeClr val="accent1"/>
              </a:buClr>
              <a:buSzPts val="2400"/>
              <a:buFont typeface="Arial"/>
              <a:buNone/>
              <a:defRPr b="0" i="0" sz="2400" u="none" cap="none" strike="noStrike">
                <a:solidFill>
                  <a:schemeClr val="dk1"/>
                </a:solidFill>
                <a:latin typeface="Cabin"/>
                <a:ea typeface="Cabin"/>
                <a:cs typeface="Cabin"/>
                <a:sym typeface="Cabin"/>
              </a:defRPr>
            </a:lvl3pPr>
            <a:lvl4pPr lvl="3"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4pPr>
            <a:lvl5pPr lvl="4"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5pPr>
            <a:lvl6pPr lvl="5"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6pPr>
            <a:lvl7pPr lvl="6"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7pPr>
            <a:lvl8pPr lvl="7"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8pPr>
            <a:lvl9pPr lvl="8"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9pPr>
          </a:lstStyle>
          <a:p/>
        </p:txBody>
      </p:sp>
      <p:sp>
        <p:nvSpPr>
          <p:cNvPr id="24" name="Google Shape;24;p2"/>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25" name="Google Shape;25;p2"/>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6" name="Google Shape;26;p2"/>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7" name="Google Shape;27;p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28" name="Google Shape;28;p2"/>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6" name="Shape 86"/>
        <p:cNvGrpSpPr/>
        <p:nvPr/>
      </p:nvGrpSpPr>
      <p:grpSpPr>
        <a:xfrm>
          <a:off x="0" y="0"/>
          <a:ext cx="0" cy="0"/>
          <a:chOff x="0" y="0"/>
          <a:chExt cx="0" cy="0"/>
        </a:xfrm>
      </p:grpSpPr>
      <p:sp>
        <p:nvSpPr>
          <p:cNvPr id="87" name="Google Shape;87;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1"/>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9" name="Google Shape;89;p1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0" name="Google Shape;90;p1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1" name="Google Shape;91;p1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92" name="Google Shape;92;p1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2"/>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2"/>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96" name="Google Shape;96;p1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7" name="Google Shape;97;p1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8" name="Google Shape;98;p1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99" name="Google Shape;99;p12"/>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sp>
        <p:nvSpPr>
          <p:cNvPr id="30" name="Google Shape;30;p3"/>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600"/>
              <a:buFont typeface="Cabin"/>
              <a:buNone/>
              <a:defRPr b="0" i="0" sz="3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3"/>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9pPr>
          </a:lstStyle>
          <a:p/>
        </p:txBody>
      </p:sp>
      <p:sp>
        <p:nvSpPr>
          <p:cNvPr id="32" name="Google Shape;32;p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3" name="Google Shape;33;p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4" name="Google Shape;34;p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35" name="Google Shape;35;p3"/>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4"/>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4"/>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39" name="Google Shape;39;p4"/>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40" name="Google Shape;40;p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1" name="Google Shape;41;p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2" name="Google Shape;42;p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43" name="Google Shape;43;p4"/>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6" name="Google Shape;46;p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7" name="Google Shape;47;p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8" name="Shape 48"/>
        <p:cNvGrpSpPr/>
        <p:nvPr/>
      </p:nvGrpSpPr>
      <p:grpSpPr>
        <a:xfrm>
          <a:off x="0" y="0"/>
          <a:ext cx="0" cy="0"/>
          <a:chOff x="0" y="0"/>
          <a:chExt cx="0" cy="0"/>
        </a:xfrm>
      </p:grpSpPr>
      <p:sp>
        <p:nvSpPr>
          <p:cNvPr id="49" name="Google Shape;49;p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6"/>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1" name="Google Shape;51;p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2" name="Google Shape;52;p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3" name="Google Shape;53;p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54" name="Google Shape;54;p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5" name="Shape 55"/>
        <p:cNvGrpSpPr/>
        <p:nvPr/>
      </p:nvGrpSpPr>
      <p:grpSpPr>
        <a:xfrm>
          <a:off x="0" y="0"/>
          <a:ext cx="0" cy="0"/>
          <a:chOff x="0" y="0"/>
          <a:chExt cx="0" cy="0"/>
        </a:xfrm>
      </p:grpSpPr>
      <p:sp>
        <p:nvSpPr>
          <p:cNvPr id="56" name="Google Shape;56;p7"/>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7"/>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58" name="Google Shape;58;p7"/>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9" name="Google Shape;59;p7"/>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60" name="Google Shape;60;p7"/>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61" name="Google Shape;61;p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2" name="Google Shape;62;p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3" name="Google Shape;63;p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64" name="Google Shape;64;p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5" name="Shape 65"/>
        <p:cNvGrpSpPr/>
        <p:nvPr/>
      </p:nvGrpSpPr>
      <p:grpSpPr>
        <a:xfrm>
          <a:off x="0" y="0"/>
          <a:ext cx="0" cy="0"/>
          <a:chOff x="0" y="0"/>
          <a:chExt cx="0" cy="0"/>
        </a:xfrm>
      </p:grpSpPr>
      <p:sp>
        <p:nvSpPr>
          <p:cNvPr id="66" name="Google Shape;66;p8"/>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lstStyle>
            <a:lvl1pPr lvl="0" marR="0" rtl="0" algn="l">
              <a:lnSpc>
                <a:spcPct val="90000"/>
              </a:lnSpc>
              <a:spcBef>
                <a:spcPts val="0"/>
              </a:spcBef>
              <a:spcAft>
                <a:spcPts val="0"/>
              </a:spcAft>
              <a:buClr>
                <a:schemeClr val="dk1"/>
              </a:buClr>
              <a:buSzPts val="6600"/>
              <a:buFont typeface="Cabin"/>
              <a:buNone/>
              <a:defRPr b="0" i="0" sz="6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8"/>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lstStyle>
            <a:lvl1pPr lvl="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lvl="1"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2pPr>
            <a:lvl3pPr lvl="2"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3pPr>
            <a:lvl4pPr lvl="3"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4pPr>
            <a:lvl5pPr lvl="4"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5pPr>
            <a:lvl6pPr lvl="5"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6pPr>
            <a:lvl7pPr lvl="6"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7pPr>
            <a:lvl8pPr lvl="7"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8pPr>
            <a:lvl9pPr lvl="8"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9pPr>
          </a:lstStyle>
          <a:p/>
        </p:txBody>
      </p:sp>
      <p:sp>
        <p:nvSpPr>
          <p:cNvPr id="68" name="Google Shape;68;p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9" name="Google Shape;69;p8"/>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0" name="Google Shape;70;p8"/>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71" name="Google Shape;71;p8"/>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9"/>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5" name="Google Shape;75;p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6" name="Google Shape;76;p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77" name="Google Shape;77;p9"/>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0"/>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1" name="Google Shape;81;p10"/>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82" name="Google Shape;82;p1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3" name="Google Shape;83;p1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4" name="Google Shape;84;p1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1" name="Google Shape;11;p1"/>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 name="Google Shape;12;p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14" name="Google Shape;14;p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5" name="Google Shape;15;p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6" name="Google Shape;16;p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cxnSp>
        <p:nvCxnSpPr>
          <p:cNvPr id="17" name="Google Shape;17;p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103" name="Shape 103"/>
        <p:cNvGrpSpPr/>
        <p:nvPr/>
      </p:nvGrpSpPr>
      <p:grpSpPr>
        <a:xfrm>
          <a:off x="0" y="0"/>
          <a:ext cx="0" cy="0"/>
          <a:chOff x="0" y="0"/>
          <a:chExt cx="0" cy="0"/>
        </a:xfrm>
      </p:grpSpPr>
      <p:sp>
        <p:nvSpPr>
          <p:cNvPr id="104" name="Google Shape;104;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05" name="Google Shape;105;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06" name="Google Shape;106;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07" name="Google Shape;107;p13"/>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108" name="Google Shape;108;p13"/>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09" name="Google Shape;109;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pic>
        <p:nvPicPr>
          <p:cNvPr id="110" name="Google Shape;110;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11" name="Google Shape;111;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12" name="Google Shape;112;p13"/>
          <p:cNvCxnSpPr/>
          <p:nvPr/>
        </p:nvCxnSpPr>
        <p:spPr>
          <a:xfrm>
            <a:off x="1453896" y="1847088"/>
            <a:ext cx="3530885" cy="0"/>
          </a:xfrm>
          <a:prstGeom prst="straightConnector1">
            <a:avLst/>
          </a:prstGeom>
          <a:noFill/>
          <a:ln cap="flat" cmpd="sng" w="31750">
            <a:solidFill>
              <a:schemeClr val="accent1"/>
            </a:solidFill>
            <a:prstDash val="solid"/>
            <a:round/>
            <a:headEnd len="sm" w="sm" type="none"/>
            <a:tailEnd len="sm" w="sm" type="none"/>
          </a:ln>
        </p:spPr>
      </p:cxnSp>
      <p:grpSp>
        <p:nvGrpSpPr>
          <p:cNvPr id="113" name="Google Shape;113;p13"/>
          <p:cNvGrpSpPr/>
          <p:nvPr/>
        </p:nvGrpSpPr>
        <p:grpSpPr>
          <a:xfrm>
            <a:off x="5460131" y="482171"/>
            <a:ext cx="6091791" cy="5149101"/>
            <a:chOff x="5446003" y="583365"/>
            <a:chExt cx="6091790" cy="5181928"/>
          </a:xfrm>
        </p:grpSpPr>
        <p:sp>
          <p:nvSpPr>
            <p:cNvPr id="114" name="Google Shape;114;p13"/>
            <p:cNvSpPr/>
            <p:nvPr/>
          </p:nvSpPr>
          <p:spPr>
            <a:xfrm>
              <a:off x="5446003" y="583365"/>
              <a:ext cx="6091790" cy="5181928"/>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15" name="Google Shape;115;p13"/>
            <p:cNvSpPr/>
            <p:nvPr/>
          </p:nvSpPr>
          <p:spPr>
            <a:xfrm>
              <a:off x="5764828" y="915807"/>
              <a:ext cx="5461779" cy="4494927"/>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grpSp>
      <p:pic>
        <p:nvPicPr>
          <p:cNvPr id="116" name="Google Shape;116;p13"/>
          <p:cNvPicPr preferRelativeResize="0"/>
          <p:nvPr>
            <p:ph idx="2" type="pic"/>
          </p:nvPr>
        </p:nvPicPr>
        <p:blipFill rotWithShape="1">
          <a:blip r:embed="rId4">
            <a:alphaModFix/>
          </a:blip>
          <a:srcRect b="1" l="10910" r="7715" t="0"/>
          <a:stretch/>
        </p:blipFill>
        <p:spPr>
          <a:xfrm>
            <a:off x="6093926" y="1116345"/>
            <a:ext cx="4821551" cy="3866172"/>
          </a:xfrm>
          <a:prstGeom prst="rect">
            <a:avLst/>
          </a:prstGeom>
          <a:solidFill>
            <a:srgbClr val="D8D8D8"/>
          </a:solidFill>
          <a:ln>
            <a:noFill/>
          </a:ln>
        </p:spPr>
      </p:pic>
      <p:sp>
        <p:nvSpPr>
          <p:cNvPr id="117" name="Google Shape;117;p13"/>
          <p:cNvSpPr txBox="1"/>
          <p:nvPr>
            <p:ph type="title"/>
          </p:nvPr>
        </p:nvSpPr>
        <p:spPr>
          <a:xfrm>
            <a:off x="504498" y="804520"/>
            <a:ext cx="4477240"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80"/>
              <a:buFont typeface="Cabin"/>
              <a:buNone/>
            </a:pPr>
            <a:r>
              <a:rPr lang="en-US" sz="2400"/>
              <a:t>PARTICIPATORY </a:t>
            </a:r>
            <a:r>
              <a:rPr b="0" i="0" lang="en-US" sz="2400" u="none" cap="none" strike="noStrike">
                <a:solidFill>
                  <a:schemeClr val="dk1"/>
                </a:solidFill>
                <a:latin typeface="Cabin"/>
                <a:ea typeface="Cabin"/>
                <a:cs typeface="Cabin"/>
                <a:sym typeface="Cabin"/>
              </a:rPr>
              <a:t>GOVERNANCE PROPOSED STRUCTURE</a:t>
            </a:r>
            <a:r>
              <a:rPr b="0" i="0" lang="en-US" sz="2880" u="none" cap="none" strike="noStrike">
                <a:solidFill>
                  <a:schemeClr val="dk1"/>
                </a:solidFill>
                <a:latin typeface="Cabin"/>
                <a:ea typeface="Cabin"/>
                <a:cs typeface="Cabin"/>
                <a:sym typeface="Cabin"/>
              </a:rPr>
              <a:t> </a:t>
            </a:r>
            <a:br>
              <a:rPr b="0" i="0" lang="en-US" sz="2880" u="none" cap="none" strike="noStrike">
                <a:solidFill>
                  <a:schemeClr val="dk1"/>
                </a:solidFill>
                <a:latin typeface="Cabin"/>
                <a:ea typeface="Cabin"/>
                <a:cs typeface="Cabin"/>
                <a:sym typeface="Cabin"/>
              </a:rPr>
            </a:br>
            <a:endParaRPr b="0" i="0" sz="2880" u="none" cap="none" strike="noStrike">
              <a:solidFill>
                <a:schemeClr val="dk1"/>
              </a:solidFill>
              <a:latin typeface="Cabin"/>
              <a:ea typeface="Cabin"/>
              <a:cs typeface="Cabin"/>
              <a:sym typeface="Cabin"/>
            </a:endParaRPr>
          </a:p>
        </p:txBody>
      </p:sp>
      <p:sp>
        <p:nvSpPr>
          <p:cNvPr id="118" name="Google Shape;118;p13"/>
          <p:cNvSpPr txBox="1"/>
          <p:nvPr>
            <p:ph idx="1" type="body"/>
          </p:nvPr>
        </p:nvSpPr>
        <p:spPr>
          <a:xfrm>
            <a:off x="1052656" y="2019482"/>
            <a:ext cx="3526500" cy="3450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accent1"/>
              </a:buClr>
              <a:buSzPts val="2400"/>
              <a:buFont typeface="Arial"/>
              <a:buNone/>
            </a:pPr>
            <a:r>
              <a:t/>
            </a:r>
            <a:endParaRPr b="0" i="0" sz="2400" u="none" cap="none" strike="noStrike">
              <a:solidFill>
                <a:schemeClr val="dk1"/>
              </a:solidFill>
              <a:latin typeface="Cabin"/>
              <a:ea typeface="Cabin"/>
              <a:cs typeface="Cabin"/>
              <a:sym typeface="Cabin"/>
            </a:endParaRPr>
          </a:p>
          <a:p>
            <a:pPr indent="0" lvl="0" marL="0" marR="0" rtl="0" algn="ctr">
              <a:lnSpc>
                <a:spcPct val="120000"/>
              </a:lnSpc>
              <a:spcBef>
                <a:spcPts val="1000"/>
              </a:spcBef>
              <a:spcAft>
                <a:spcPts val="0"/>
              </a:spcAft>
              <a:buClr>
                <a:schemeClr val="accent1"/>
              </a:buClr>
              <a:buSzPts val="2400"/>
              <a:buFont typeface="Arial"/>
              <a:buNone/>
            </a:pPr>
            <a:r>
              <a:rPr lang="en-US" sz="2400"/>
              <a:t>for</a:t>
            </a:r>
            <a:endParaRPr b="0" i="0" sz="2400" u="none" cap="none" strike="noStrike">
              <a:solidFill>
                <a:schemeClr val="dk1"/>
              </a:solidFill>
              <a:latin typeface="Cabin"/>
              <a:ea typeface="Cabin"/>
              <a:cs typeface="Cabin"/>
              <a:sym typeface="Cabin"/>
            </a:endParaRPr>
          </a:p>
          <a:p>
            <a:pPr indent="0" lvl="0" marL="0" marR="0" rtl="0" algn="ctr">
              <a:lnSpc>
                <a:spcPct val="120000"/>
              </a:lnSpc>
              <a:spcBef>
                <a:spcPts val="1000"/>
              </a:spcBef>
              <a:spcAft>
                <a:spcPts val="0"/>
              </a:spcAft>
              <a:buClr>
                <a:schemeClr val="accent1"/>
              </a:buClr>
              <a:buSzPts val="2400"/>
              <a:buFont typeface="Arial"/>
              <a:buNone/>
            </a:pPr>
            <a:r>
              <a:rPr b="0" i="0" lang="en-US" sz="2400" u="none" cap="none" strike="noStrike">
                <a:solidFill>
                  <a:schemeClr val="dk1"/>
                </a:solidFill>
                <a:latin typeface="Cabin"/>
                <a:ea typeface="Cabin"/>
                <a:cs typeface="Cabin"/>
                <a:sym typeface="Cabin"/>
              </a:rPr>
              <a:t>GROSSMONT COLLEGE</a:t>
            </a:r>
            <a:endParaRPr/>
          </a:p>
          <a:p>
            <a:pPr indent="0" lvl="0" marL="0" marR="0" rtl="0" algn="ctr">
              <a:lnSpc>
                <a:spcPct val="120000"/>
              </a:lnSpc>
              <a:spcBef>
                <a:spcPts val="1000"/>
              </a:spcBef>
              <a:spcAft>
                <a:spcPts val="0"/>
              </a:spcAft>
              <a:buClr>
                <a:schemeClr val="accent1"/>
              </a:buClr>
              <a:buSzPts val="2400"/>
              <a:buFont typeface="Arial"/>
              <a:buNone/>
            </a:pPr>
            <a:r>
              <a:rPr lang="en-US" sz="2400"/>
              <a:t>Academic Senate</a:t>
            </a:r>
            <a:endParaRPr sz="2400"/>
          </a:p>
          <a:p>
            <a:pPr indent="0" lvl="0" marL="0" marR="0" rtl="0" algn="ctr">
              <a:lnSpc>
                <a:spcPct val="120000"/>
              </a:lnSpc>
              <a:spcBef>
                <a:spcPts val="1000"/>
              </a:spcBef>
              <a:spcAft>
                <a:spcPts val="0"/>
              </a:spcAft>
              <a:buClr>
                <a:schemeClr val="accent1"/>
              </a:buClr>
              <a:buSzPts val="2400"/>
              <a:buFont typeface="Arial"/>
              <a:buNone/>
            </a:pPr>
            <a:r>
              <a:rPr lang="en-US" sz="2400"/>
              <a:t>August</a:t>
            </a:r>
            <a:r>
              <a:rPr b="0" i="0" lang="en-US" sz="2400" u="none" cap="none" strike="noStrike">
                <a:solidFill>
                  <a:schemeClr val="dk1"/>
                </a:solidFill>
                <a:latin typeface="Cabin"/>
                <a:ea typeface="Cabin"/>
                <a:cs typeface="Cabin"/>
                <a:sym typeface="Cabin"/>
              </a:rPr>
              <a:t> 2018</a:t>
            </a:r>
            <a:endParaRPr b="0" i="0" sz="2400" u="none" cap="none" strike="noStrike">
              <a:solidFill>
                <a:schemeClr val="dk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37" name="Shape 337"/>
        <p:cNvGrpSpPr/>
        <p:nvPr/>
      </p:nvGrpSpPr>
      <p:grpSpPr>
        <a:xfrm>
          <a:off x="0" y="0"/>
          <a:ext cx="0" cy="0"/>
          <a:chOff x="0" y="0"/>
          <a:chExt cx="0" cy="0"/>
        </a:xfrm>
      </p:grpSpPr>
      <p:sp>
        <p:nvSpPr>
          <p:cNvPr id="338" name="Google Shape;338;p22"/>
          <p:cNvSpPr/>
          <p:nvPr/>
        </p:nvSpPr>
        <p:spPr>
          <a:xfrm>
            <a:off x="470189" y="516324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Distance Education Subcommittee</a:t>
            </a:r>
            <a:endParaRPr sz="800">
              <a:solidFill>
                <a:schemeClr val="dk1"/>
              </a:solidFill>
              <a:latin typeface="Cabin"/>
              <a:ea typeface="Cabin"/>
              <a:cs typeface="Cabin"/>
              <a:sym typeface="Cabin"/>
            </a:endParaRPr>
          </a:p>
        </p:txBody>
      </p:sp>
      <p:sp>
        <p:nvSpPr>
          <p:cNvPr id="339" name="Google Shape;339;p22"/>
          <p:cNvSpPr/>
          <p:nvPr/>
        </p:nvSpPr>
        <p:spPr>
          <a:xfrm>
            <a:off x="4584785" y="765938"/>
            <a:ext cx="1256306" cy="389614"/>
          </a:xfrm>
          <a:prstGeom prst="rect">
            <a:avLst/>
          </a:prstGeom>
          <a:solidFill>
            <a:srgbClr val="A4BDC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President’s Cabinet</a:t>
            </a:r>
            <a:endParaRPr sz="800">
              <a:solidFill>
                <a:schemeClr val="dk1"/>
              </a:solidFill>
              <a:latin typeface="Cabin"/>
              <a:ea typeface="Cabin"/>
              <a:cs typeface="Cabin"/>
              <a:sym typeface="Cabin"/>
            </a:endParaRPr>
          </a:p>
        </p:txBody>
      </p:sp>
      <p:sp>
        <p:nvSpPr>
          <p:cNvPr id="340" name="Google Shape;340;p22"/>
          <p:cNvSpPr/>
          <p:nvPr/>
        </p:nvSpPr>
        <p:spPr>
          <a:xfrm>
            <a:off x="5383048" y="1313385"/>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Planning and Resources Council</a:t>
            </a:r>
            <a:endParaRPr sz="800">
              <a:solidFill>
                <a:schemeClr val="dk1"/>
              </a:solidFill>
              <a:latin typeface="Cabin"/>
              <a:ea typeface="Cabin"/>
              <a:cs typeface="Cabin"/>
              <a:sym typeface="Cabin"/>
            </a:endParaRPr>
          </a:p>
        </p:txBody>
      </p:sp>
      <p:sp>
        <p:nvSpPr>
          <p:cNvPr id="341" name="Google Shape;341;p22"/>
          <p:cNvSpPr/>
          <p:nvPr/>
        </p:nvSpPr>
        <p:spPr>
          <a:xfrm>
            <a:off x="3820923" y="585118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Enrollment Strategies Committee</a:t>
            </a:r>
            <a:endParaRPr sz="800">
              <a:solidFill>
                <a:schemeClr val="dk1"/>
              </a:solidFill>
              <a:latin typeface="Cabin"/>
              <a:ea typeface="Cabin"/>
              <a:cs typeface="Cabin"/>
              <a:sym typeface="Cabin"/>
            </a:endParaRPr>
          </a:p>
        </p:txBody>
      </p:sp>
      <p:sp>
        <p:nvSpPr>
          <p:cNvPr id="342" name="Google Shape;342;p22"/>
          <p:cNvSpPr/>
          <p:nvPr/>
        </p:nvSpPr>
        <p:spPr>
          <a:xfrm>
            <a:off x="5593280" y="2744215"/>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Facilities Committee</a:t>
            </a:r>
            <a:endParaRPr sz="800">
              <a:solidFill>
                <a:schemeClr val="dk1"/>
              </a:solidFill>
              <a:latin typeface="Cabin"/>
              <a:ea typeface="Cabin"/>
              <a:cs typeface="Cabin"/>
              <a:sym typeface="Cabin"/>
            </a:endParaRPr>
          </a:p>
        </p:txBody>
      </p:sp>
      <p:sp>
        <p:nvSpPr>
          <p:cNvPr id="343" name="Google Shape;343;p22"/>
          <p:cNvSpPr/>
          <p:nvPr/>
        </p:nvSpPr>
        <p:spPr>
          <a:xfrm>
            <a:off x="5593280" y="178106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Staffing Committee</a:t>
            </a:r>
            <a:endParaRPr sz="800">
              <a:solidFill>
                <a:schemeClr val="dk1"/>
              </a:solidFill>
              <a:latin typeface="Cabin"/>
              <a:ea typeface="Cabin"/>
              <a:cs typeface="Cabin"/>
              <a:sym typeface="Cabin"/>
            </a:endParaRPr>
          </a:p>
        </p:txBody>
      </p:sp>
      <p:sp>
        <p:nvSpPr>
          <p:cNvPr id="344" name="Google Shape;344;p22"/>
          <p:cNvSpPr/>
          <p:nvPr/>
        </p:nvSpPr>
        <p:spPr>
          <a:xfrm>
            <a:off x="5587439" y="225740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Faculty Staffing Committee</a:t>
            </a:r>
            <a:endParaRPr sz="800">
              <a:solidFill>
                <a:schemeClr val="dk1"/>
              </a:solidFill>
              <a:latin typeface="Cabin"/>
              <a:ea typeface="Cabin"/>
              <a:cs typeface="Cabin"/>
              <a:sym typeface="Cabin"/>
            </a:endParaRPr>
          </a:p>
        </p:txBody>
      </p:sp>
      <p:sp>
        <p:nvSpPr>
          <p:cNvPr id="345" name="Google Shape;345;p22"/>
          <p:cNvSpPr/>
          <p:nvPr/>
        </p:nvSpPr>
        <p:spPr>
          <a:xfrm>
            <a:off x="2048861" y="4333881"/>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Emergency Preparedness Committee</a:t>
            </a:r>
            <a:endParaRPr sz="800">
              <a:solidFill>
                <a:schemeClr val="dk1"/>
              </a:solidFill>
              <a:latin typeface="Cabin"/>
              <a:ea typeface="Cabin"/>
              <a:cs typeface="Cabin"/>
              <a:sym typeface="Cabin"/>
            </a:endParaRPr>
          </a:p>
        </p:txBody>
      </p:sp>
      <p:sp>
        <p:nvSpPr>
          <p:cNvPr id="346" name="Google Shape;346;p22"/>
          <p:cNvSpPr/>
          <p:nvPr/>
        </p:nvSpPr>
        <p:spPr>
          <a:xfrm>
            <a:off x="10826134" y="858059"/>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Leadership Council</a:t>
            </a:r>
            <a:endParaRPr sz="800">
              <a:solidFill>
                <a:schemeClr val="dk1"/>
              </a:solidFill>
              <a:latin typeface="Cabin"/>
              <a:ea typeface="Cabin"/>
              <a:cs typeface="Cabin"/>
              <a:sym typeface="Cabin"/>
            </a:endParaRPr>
          </a:p>
        </p:txBody>
      </p:sp>
      <p:sp>
        <p:nvSpPr>
          <p:cNvPr id="347" name="Google Shape;347;p22"/>
          <p:cNvSpPr/>
          <p:nvPr/>
        </p:nvSpPr>
        <p:spPr>
          <a:xfrm>
            <a:off x="1683214" y="718153"/>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Administration/Academic Senate Officers Council</a:t>
            </a:r>
            <a:endParaRPr sz="800">
              <a:solidFill>
                <a:schemeClr val="dk1"/>
              </a:solidFill>
              <a:latin typeface="Cabin"/>
              <a:ea typeface="Cabin"/>
              <a:cs typeface="Cabin"/>
              <a:sym typeface="Cabin"/>
            </a:endParaRPr>
          </a:p>
        </p:txBody>
      </p:sp>
      <p:sp>
        <p:nvSpPr>
          <p:cNvPr id="348" name="Google Shape;348;p22"/>
          <p:cNvSpPr/>
          <p:nvPr/>
        </p:nvSpPr>
        <p:spPr>
          <a:xfrm>
            <a:off x="3809169" y="168469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Affairs Council</a:t>
            </a:r>
            <a:endParaRPr sz="800">
              <a:solidFill>
                <a:schemeClr val="dk1"/>
              </a:solidFill>
              <a:latin typeface="Cabin"/>
              <a:ea typeface="Cabin"/>
              <a:cs typeface="Cabin"/>
              <a:sym typeface="Cabin"/>
            </a:endParaRPr>
          </a:p>
        </p:txBody>
      </p:sp>
      <p:sp>
        <p:nvSpPr>
          <p:cNvPr id="349" name="Google Shape;349;p22"/>
          <p:cNvSpPr/>
          <p:nvPr/>
        </p:nvSpPr>
        <p:spPr>
          <a:xfrm>
            <a:off x="7299376" y="168469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Services Council</a:t>
            </a:r>
            <a:endParaRPr sz="800">
              <a:solidFill>
                <a:schemeClr val="dk1"/>
              </a:solidFill>
              <a:latin typeface="Cabin"/>
              <a:ea typeface="Cabin"/>
              <a:cs typeface="Cabin"/>
              <a:sym typeface="Cabin"/>
            </a:endParaRPr>
          </a:p>
        </p:txBody>
      </p:sp>
      <p:sp>
        <p:nvSpPr>
          <p:cNvPr id="350" name="Google Shape;350;p22"/>
          <p:cNvSpPr/>
          <p:nvPr/>
        </p:nvSpPr>
        <p:spPr>
          <a:xfrm>
            <a:off x="2188078" y="177406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Administrative Services Council</a:t>
            </a:r>
            <a:endParaRPr sz="800">
              <a:solidFill>
                <a:schemeClr val="dk1"/>
              </a:solidFill>
              <a:latin typeface="Cabin"/>
              <a:ea typeface="Cabin"/>
              <a:cs typeface="Cabin"/>
              <a:sym typeface="Cabin"/>
            </a:endParaRPr>
          </a:p>
        </p:txBody>
      </p:sp>
      <p:sp>
        <p:nvSpPr>
          <p:cNvPr id="351" name="Google Shape;351;p22"/>
          <p:cNvSpPr/>
          <p:nvPr/>
        </p:nvSpPr>
        <p:spPr>
          <a:xfrm>
            <a:off x="9062982" y="169453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College-wide Professional Development Committee</a:t>
            </a:r>
            <a:endParaRPr sz="800">
              <a:solidFill>
                <a:schemeClr val="dk1"/>
              </a:solidFill>
              <a:latin typeface="Cabin"/>
              <a:ea typeface="Cabin"/>
              <a:cs typeface="Cabin"/>
              <a:sym typeface="Cabin"/>
            </a:endParaRPr>
          </a:p>
        </p:txBody>
      </p:sp>
      <p:sp>
        <p:nvSpPr>
          <p:cNvPr id="352" name="Google Shape;352;p22"/>
          <p:cNvSpPr/>
          <p:nvPr/>
        </p:nvSpPr>
        <p:spPr>
          <a:xfrm>
            <a:off x="306974" y="302135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Faculty Professional Development Committee</a:t>
            </a:r>
            <a:endParaRPr sz="800">
              <a:solidFill>
                <a:schemeClr val="dk1"/>
              </a:solidFill>
              <a:latin typeface="Cabin"/>
              <a:ea typeface="Cabin"/>
              <a:cs typeface="Cabin"/>
              <a:sym typeface="Cabin"/>
            </a:endParaRPr>
          </a:p>
        </p:txBody>
      </p:sp>
      <p:sp>
        <p:nvSpPr>
          <p:cNvPr id="353" name="Google Shape;353;p22"/>
          <p:cNvSpPr/>
          <p:nvPr/>
        </p:nvSpPr>
        <p:spPr>
          <a:xfrm>
            <a:off x="302806" y="472099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Technology for Teaching and Learning Committee</a:t>
            </a:r>
            <a:endParaRPr sz="800">
              <a:solidFill>
                <a:schemeClr val="dk1"/>
              </a:solidFill>
              <a:latin typeface="Cabin"/>
              <a:ea typeface="Cabin"/>
              <a:cs typeface="Cabin"/>
              <a:sym typeface="Cabin"/>
            </a:endParaRPr>
          </a:p>
        </p:txBody>
      </p:sp>
      <p:sp>
        <p:nvSpPr>
          <p:cNvPr id="354" name="Google Shape;354;p22"/>
          <p:cNvSpPr/>
          <p:nvPr/>
        </p:nvSpPr>
        <p:spPr>
          <a:xfrm>
            <a:off x="298602" y="359975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Program Review Committee</a:t>
            </a:r>
            <a:endParaRPr sz="800">
              <a:solidFill>
                <a:schemeClr val="dk1"/>
              </a:solidFill>
              <a:latin typeface="Cabin"/>
              <a:ea typeface="Cabin"/>
              <a:cs typeface="Cabin"/>
              <a:sym typeface="Cabin"/>
            </a:endParaRPr>
          </a:p>
        </p:txBody>
      </p:sp>
      <p:sp>
        <p:nvSpPr>
          <p:cNvPr id="355" name="Google Shape;355;p22"/>
          <p:cNvSpPr/>
          <p:nvPr/>
        </p:nvSpPr>
        <p:spPr>
          <a:xfrm>
            <a:off x="306974" y="183090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Part-time Faculty Committee</a:t>
            </a:r>
            <a:endParaRPr sz="800">
              <a:solidFill>
                <a:schemeClr val="dk1"/>
              </a:solidFill>
              <a:latin typeface="Cabin"/>
              <a:ea typeface="Cabin"/>
              <a:cs typeface="Cabin"/>
              <a:sym typeface="Cabin"/>
            </a:endParaRPr>
          </a:p>
        </p:txBody>
      </p:sp>
      <p:sp>
        <p:nvSpPr>
          <p:cNvPr id="356" name="Google Shape;356;p22"/>
          <p:cNvSpPr/>
          <p:nvPr/>
        </p:nvSpPr>
        <p:spPr>
          <a:xfrm>
            <a:off x="304050" y="241414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Curriculum Committee</a:t>
            </a:r>
            <a:endParaRPr sz="800">
              <a:solidFill>
                <a:schemeClr val="dk1"/>
              </a:solidFill>
              <a:latin typeface="Cabin"/>
              <a:ea typeface="Cabin"/>
              <a:cs typeface="Cabin"/>
              <a:sym typeface="Cabin"/>
            </a:endParaRPr>
          </a:p>
        </p:txBody>
      </p:sp>
      <p:sp>
        <p:nvSpPr>
          <p:cNvPr id="357" name="Google Shape;357;p22"/>
          <p:cNvSpPr/>
          <p:nvPr/>
        </p:nvSpPr>
        <p:spPr>
          <a:xfrm>
            <a:off x="9063520" y="3094197"/>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Institutional Excellence Council</a:t>
            </a:r>
            <a:endParaRPr sz="800">
              <a:solidFill>
                <a:schemeClr val="dk1"/>
              </a:solidFill>
              <a:latin typeface="Cabin"/>
              <a:ea typeface="Cabin"/>
              <a:cs typeface="Cabin"/>
              <a:sym typeface="Cabin"/>
            </a:endParaRPr>
          </a:p>
        </p:txBody>
      </p:sp>
      <p:sp>
        <p:nvSpPr>
          <p:cNvPr id="358" name="Google Shape;358;p22"/>
          <p:cNvSpPr/>
          <p:nvPr/>
        </p:nvSpPr>
        <p:spPr>
          <a:xfrm>
            <a:off x="305158" y="655978"/>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Council of Chairs and Coordinators</a:t>
            </a:r>
            <a:endParaRPr sz="800">
              <a:solidFill>
                <a:schemeClr val="dk1"/>
              </a:solidFill>
              <a:latin typeface="Cabin"/>
              <a:ea typeface="Cabin"/>
              <a:cs typeface="Cabin"/>
              <a:sym typeface="Cabin"/>
            </a:endParaRPr>
          </a:p>
        </p:txBody>
      </p:sp>
      <p:sp>
        <p:nvSpPr>
          <p:cNvPr id="359" name="Google Shape;359;p22"/>
          <p:cNvSpPr/>
          <p:nvPr/>
        </p:nvSpPr>
        <p:spPr>
          <a:xfrm>
            <a:off x="298602" y="124767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Rank Committee</a:t>
            </a:r>
            <a:endParaRPr sz="800">
              <a:solidFill>
                <a:schemeClr val="dk1"/>
              </a:solidFill>
              <a:latin typeface="Cabin"/>
              <a:ea typeface="Cabin"/>
              <a:cs typeface="Cabin"/>
              <a:sym typeface="Cabin"/>
            </a:endParaRPr>
          </a:p>
        </p:txBody>
      </p:sp>
      <p:sp>
        <p:nvSpPr>
          <p:cNvPr id="360" name="Google Shape;360;p22"/>
          <p:cNvSpPr/>
          <p:nvPr/>
        </p:nvSpPr>
        <p:spPr>
          <a:xfrm>
            <a:off x="9076358" y="261696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strike="sngStrike">
                <a:solidFill>
                  <a:schemeClr val="dk1"/>
                </a:solidFill>
                <a:latin typeface="Cabin"/>
                <a:ea typeface="Cabin"/>
                <a:cs typeface="Cabin"/>
                <a:sym typeface="Cabin"/>
              </a:rPr>
              <a:t>Institutional Review Committee</a:t>
            </a:r>
            <a:endParaRPr sz="800" strike="sngStrike">
              <a:solidFill>
                <a:schemeClr val="dk1"/>
              </a:solidFill>
              <a:latin typeface="Cabin"/>
              <a:ea typeface="Cabin"/>
              <a:cs typeface="Cabin"/>
              <a:sym typeface="Cabin"/>
            </a:endParaRPr>
          </a:p>
        </p:txBody>
      </p:sp>
      <p:sp>
        <p:nvSpPr>
          <p:cNvPr id="361" name="Google Shape;361;p22"/>
          <p:cNvSpPr/>
          <p:nvPr/>
        </p:nvSpPr>
        <p:spPr>
          <a:xfrm>
            <a:off x="9291971" y="216367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Wellness Initiative Committee</a:t>
            </a:r>
            <a:endParaRPr sz="800">
              <a:solidFill>
                <a:schemeClr val="dk1"/>
              </a:solidFill>
              <a:latin typeface="Cabin"/>
              <a:ea typeface="Cabin"/>
              <a:cs typeface="Cabin"/>
              <a:sym typeface="Cabin"/>
            </a:endParaRPr>
          </a:p>
        </p:txBody>
      </p:sp>
      <p:sp>
        <p:nvSpPr>
          <p:cNvPr id="362" name="Google Shape;362;p22"/>
          <p:cNvSpPr/>
          <p:nvPr/>
        </p:nvSpPr>
        <p:spPr>
          <a:xfrm>
            <a:off x="9951298" y="5569330"/>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Basic Needs Taskforce</a:t>
            </a:r>
            <a:endParaRPr sz="800">
              <a:solidFill>
                <a:schemeClr val="dk1"/>
              </a:solidFill>
              <a:latin typeface="Cabin"/>
              <a:ea typeface="Cabin"/>
              <a:cs typeface="Cabin"/>
              <a:sym typeface="Cabin"/>
            </a:endParaRPr>
          </a:p>
        </p:txBody>
      </p:sp>
      <p:sp>
        <p:nvSpPr>
          <p:cNvPr id="363" name="Google Shape;363;p22"/>
          <p:cNvSpPr/>
          <p:nvPr/>
        </p:nvSpPr>
        <p:spPr>
          <a:xfrm>
            <a:off x="9070447" y="3594801"/>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Success and Equity Taskforce</a:t>
            </a:r>
            <a:endParaRPr sz="800">
              <a:solidFill>
                <a:schemeClr val="dk1"/>
              </a:solidFill>
              <a:latin typeface="Cabin"/>
              <a:ea typeface="Cabin"/>
              <a:cs typeface="Cabin"/>
              <a:sym typeface="Cabin"/>
            </a:endParaRPr>
          </a:p>
        </p:txBody>
      </p:sp>
      <p:sp>
        <p:nvSpPr>
          <p:cNvPr id="364" name="Google Shape;364;p22"/>
          <p:cNvSpPr/>
          <p:nvPr/>
        </p:nvSpPr>
        <p:spPr>
          <a:xfrm>
            <a:off x="4125864" y="3123321"/>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Campus Art Review Committee</a:t>
            </a:r>
            <a:endParaRPr sz="800">
              <a:solidFill>
                <a:schemeClr val="dk1"/>
              </a:solidFill>
              <a:latin typeface="Cabin"/>
              <a:ea typeface="Cabin"/>
              <a:cs typeface="Cabin"/>
              <a:sym typeface="Cabin"/>
            </a:endParaRPr>
          </a:p>
        </p:txBody>
      </p:sp>
      <p:sp>
        <p:nvSpPr>
          <p:cNvPr id="365" name="Google Shape;365;p22"/>
          <p:cNvSpPr/>
          <p:nvPr/>
        </p:nvSpPr>
        <p:spPr>
          <a:xfrm>
            <a:off x="2188078" y="287349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Bookstore Committee</a:t>
            </a:r>
            <a:endParaRPr sz="800">
              <a:solidFill>
                <a:schemeClr val="dk1"/>
              </a:solidFill>
              <a:latin typeface="Cabin"/>
              <a:ea typeface="Cabin"/>
              <a:cs typeface="Cabin"/>
              <a:sym typeface="Cabin"/>
            </a:endParaRPr>
          </a:p>
        </p:txBody>
      </p:sp>
      <p:sp>
        <p:nvSpPr>
          <p:cNvPr id="366" name="Google Shape;366;p22"/>
          <p:cNvSpPr/>
          <p:nvPr/>
        </p:nvSpPr>
        <p:spPr>
          <a:xfrm>
            <a:off x="10805132" y="183301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 Recognition Committee?</a:t>
            </a:r>
            <a:endParaRPr sz="800">
              <a:solidFill>
                <a:schemeClr val="dk1"/>
              </a:solidFill>
              <a:latin typeface="Cabin"/>
              <a:ea typeface="Cabin"/>
              <a:cs typeface="Cabin"/>
              <a:sym typeface="Cabin"/>
            </a:endParaRPr>
          </a:p>
        </p:txBody>
      </p:sp>
      <p:sp>
        <p:nvSpPr>
          <p:cNvPr id="367" name="Google Shape;367;p22"/>
          <p:cNvSpPr/>
          <p:nvPr/>
        </p:nvSpPr>
        <p:spPr>
          <a:xfrm>
            <a:off x="9941340" y="512455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Disciplinary Hearing Committee</a:t>
            </a:r>
            <a:endParaRPr sz="800">
              <a:solidFill>
                <a:schemeClr val="dk1"/>
              </a:solidFill>
              <a:latin typeface="Cabin"/>
              <a:ea typeface="Cabin"/>
              <a:cs typeface="Cabin"/>
              <a:sym typeface="Cabin"/>
            </a:endParaRPr>
          </a:p>
        </p:txBody>
      </p:sp>
      <p:sp>
        <p:nvSpPr>
          <p:cNvPr id="368" name="Google Shape;368;p22"/>
          <p:cNvSpPr/>
          <p:nvPr/>
        </p:nvSpPr>
        <p:spPr>
          <a:xfrm>
            <a:off x="2196703" y="2316647"/>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Food Services Advisory Committee</a:t>
            </a:r>
            <a:endParaRPr sz="800">
              <a:solidFill>
                <a:schemeClr val="dk1"/>
              </a:solidFill>
              <a:latin typeface="Cabin"/>
              <a:ea typeface="Cabin"/>
              <a:cs typeface="Cabin"/>
              <a:sym typeface="Cabin"/>
            </a:endParaRPr>
          </a:p>
        </p:txBody>
      </p:sp>
      <p:sp>
        <p:nvSpPr>
          <p:cNvPr id="369" name="Google Shape;369;p22"/>
          <p:cNvSpPr/>
          <p:nvPr/>
        </p:nvSpPr>
        <p:spPr>
          <a:xfrm>
            <a:off x="2033541" y="379839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Administrative Services Program Review Committee?</a:t>
            </a:r>
            <a:endParaRPr sz="800">
              <a:solidFill>
                <a:schemeClr val="dk1"/>
              </a:solidFill>
              <a:latin typeface="Cabin"/>
              <a:ea typeface="Cabin"/>
              <a:cs typeface="Cabin"/>
              <a:sym typeface="Cabin"/>
            </a:endParaRPr>
          </a:p>
        </p:txBody>
      </p:sp>
      <p:sp>
        <p:nvSpPr>
          <p:cNvPr id="370" name="Google Shape;370;p22"/>
          <p:cNvSpPr/>
          <p:nvPr/>
        </p:nvSpPr>
        <p:spPr>
          <a:xfrm>
            <a:off x="7353311" y="4056155"/>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Services Program Review Committee</a:t>
            </a:r>
            <a:endParaRPr sz="800">
              <a:solidFill>
                <a:schemeClr val="dk1"/>
              </a:solidFill>
              <a:latin typeface="Cabin"/>
              <a:ea typeface="Cabin"/>
              <a:cs typeface="Cabin"/>
              <a:sym typeface="Cabin"/>
            </a:endParaRPr>
          </a:p>
        </p:txBody>
      </p:sp>
      <p:sp>
        <p:nvSpPr>
          <p:cNvPr id="371" name="Google Shape;371;p22"/>
          <p:cNvSpPr/>
          <p:nvPr/>
        </p:nvSpPr>
        <p:spPr>
          <a:xfrm>
            <a:off x="7346392" y="511096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Scholarship Committee</a:t>
            </a:r>
            <a:endParaRPr sz="800">
              <a:solidFill>
                <a:schemeClr val="dk1"/>
              </a:solidFill>
              <a:latin typeface="Cabin"/>
              <a:ea typeface="Cabin"/>
              <a:cs typeface="Cabin"/>
              <a:sym typeface="Cabin"/>
            </a:endParaRPr>
          </a:p>
        </p:txBody>
      </p:sp>
      <p:sp>
        <p:nvSpPr>
          <p:cNvPr id="372" name="Google Shape;372;p22"/>
          <p:cNvSpPr/>
          <p:nvPr/>
        </p:nvSpPr>
        <p:spPr>
          <a:xfrm>
            <a:off x="9934514" y="604541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World Arts and Culture Committee</a:t>
            </a:r>
            <a:endParaRPr sz="800">
              <a:solidFill>
                <a:schemeClr val="dk1"/>
              </a:solidFill>
              <a:latin typeface="Cabin"/>
              <a:ea typeface="Cabin"/>
              <a:cs typeface="Cabin"/>
              <a:sym typeface="Cabin"/>
            </a:endParaRPr>
          </a:p>
        </p:txBody>
      </p:sp>
      <p:sp>
        <p:nvSpPr>
          <p:cNvPr id="373" name="Google Shape;373;p22"/>
          <p:cNvSpPr/>
          <p:nvPr/>
        </p:nvSpPr>
        <p:spPr>
          <a:xfrm>
            <a:off x="5886938" y="5719537"/>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International Programs Committee</a:t>
            </a:r>
            <a:endParaRPr sz="800">
              <a:solidFill>
                <a:schemeClr val="dk1"/>
              </a:solidFill>
              <a:latin typeface="Cabin"/>
              <a:ea typeface="Cabin"/>
              <a:cs typeface="Cabin"/>
              <a:sym typeface="Cabin"/>
            </a:endParaRPr>
          </a:p>
        </p:txBody>
      </p:sp>
      <p:sp>
        <p:nvSpPr>
          <p:cNvPr id="374" name="Google Shape;374;p22"/>
          <p:cNvSpPr/>
          <p:nvPr/>
        </p:nvSpPr>
        <p:spPr>
          <a:xfrm>
            <a:off x="5886938" y="511582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Admissions and Records Appeals Committee</a:t>
            </a:r>
            <a:endParaRPr sz="800">
              <a:solidFill>
                <a:schemeClr val="dk1"/>
              </a:solidFill>
              <a:latin typeface="Cabin"/>
              <a:ea typeface="Cabin"/>
              <a:cs typeface="Cabin"/>
              <a:sym typeface="Cabin"/>
            </a:endParaRPr>
          </a:p>
        </p:txBody>
      </p:sp>
      <p:sp>
        <p:nvSpPr>
          <p:cNvPr id="375" name="Google Shape;375;p22"/>
          <p:cNvSpPr/>
          <p:nvPr/>
        </p:nvSpPr>
        <p:spPr>
          <a:xfrm>
            <a:off x="7353619" y="5546160"/>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Financial Aid Appeals Committee</a:t>
            </a:r>
            <a:endParaRPr sz="800">
              <a:solidFill>
                <a:schemeClr val="dk1"/>
              </a:solidFill>
              <a:latin typeface="Cabin"/>
              <a:ea typeface="Cabin"/>
              <a:cs typeface="Cabin"/>
              <a:sym typeface="Cabin"/>
            </a:endParaRPr>
          </a:p>
        </p:txBody>
      </p:sp>
      <p:sp>
        <p:nvSpPr>
          <p:cNvPr id="376" name="Google Shape;376;p22"/>
          <p:cNvSpPr/>
          <p:nvPr/>
        </p:nvSpPr>
        <p:spPr>
          <a:xfrm>
            <a:off x="7437769" y="2145942"/>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Counseling Division Council</a:t>
            </a:r>
            <a:endParaRPr sz="800">
              <a:solidFill>
                <a:schemeClr val="dk1"/>
              </a:solidFill>
              <a:latin typeface="Cabin"/>
              <a:ea typeface="Cabin"/>
              <a:cs typeface="Cabin"/>
              <a:sym typeface="Cabin"/>
            </a:endParaRPr>
          </a:p>
        </p:txBody>
      </p:sp>
      <p:sp>
        <p:nvSpPr>
          <p:cNvPr id="377" name="Google Shape;377;p22"/>
          <p:cNvSpPr/>
          <p:nvPr/>
        </p:nvSpPr>
        <p:spPr>
          <a:xfrm>
            <a:off x="4002177" y="5393878"/>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MNSESW Division Council</a:t>
            </a:r>
            <a:endParaRPr sz="800">
              <a:solidFill>
                <a:schemeClr val="dk1"/>
              </a:solidFill>
              <a:latin typeface="Cabin"/>
              <a:ea typeface="Cabin"/>
              <a:cs typeface="Cabin"/>
              <a:sym typeface="Cabin"/>
            </a:endParaRPr>
          </a:p>
        </p:txBody>
      </p:sp>
      <p:sp>
        <p:nvSpPr>
          <p:cNvPr id="378" name="Google Shape;378;p22"/>
          <p:cNvSpPr/>
          <p:nvPr/>
        </p:nvSpPr>
        <p:spPr>
          <a:xfrm>
            <a:off x="3993186" y="2698469"/>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ALC Division Council</a:t>
            </a:r>
            <a:endParaRPr sz="800">
              <a:solidFill>
                <a:schemeClr val="dk1"/>
              </a:solidFill>
              <a:latin typeface="Cabin"/>
              <a:ea typeface="Cabin"/>
              <a:cs typeface="Cabin"/>
              <a:sym typeface="Cabin"/>
            </a:endParaRPr>
          </a:p>
        </p:txBody>
      </p:sp>
      <p:sp>
        <p:nvSpPr>
          <p:cNvPr id="379" name="Google Shape;379;p22"/>
          <p:cNvSpPr/>
          <p:nvPr/>
        </p:nvSpPr>
        <p:spPr>
          <a:xfrm>
            <a:off x="4006996" y="4475414"/>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ESBS Division Council</a:t>
            </a:r>
            <a:endParaRPr sz="800">
              <a:solidFill>
                <a:schemeClr val="dk1"/>
              </a:solidFill>
              <a:latin typeface="Cabin"/>
              <a:ea typeface="Cabin"/>
              <a:cs typeface="Cabin"/>
              <a:sym typeface="Cabin"/>
            </a:endParaRPr>
          </a:p>
        </p:txBody>
      </p:sp>
      <p:sp>
        <p:nvSpPr>
          <p:cNvPr id="380" name="Google Shape;380;p22"/>
          <p:cNvSpPr/>
          <p:nvPr/>
        </p:nvSpPr>
        <p:spPr>
          <a:xfrm>
            <a:off x="3993186" y="3560892"/>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CTEWD Division Council</a:t>
            </a:r>
            <a:endParaRPr sz="800">
              <a:solidFill>
                <a:schemeClr val="dk1"/>
              </a:solidFill>
              <a:latin typeface="Cabin"/>
              <a:ea typeface="Cabin"/>
              <a:cs typeface="Cabin"/>
              <a:sym typeface="Cabin"/>
            </a:endParaRPr>
          </a:p>
        </p:txBody>
      </p:sp>
      <p:sp>
        <p:nvSpPr>
          <p:cNvPr id="381" name="Google Shape;381;p22"/>
          <p:cNvSpPr/>
          <p:nvPr/>
        </p:nvSpPr>
        <p:spPr>
          <a:xfrm>
            <a:off x="3988323" y="218392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AHN Division Council</a:t>
            </a:r>
            <a:endParaRPr sz="800">
              <a:solidFill>
                <a:schemeClr val="dk1"/>
              </a:solidFill>
              <a:latin typeface="Cabin"/>
              <a:ea typeface="Cabin"/>
              <a:cs typeface="Cabin"/>
              <a:sym typeface="Cabin"/>
            </a:endParaRPr>
          </a:p>
        </p:txBody>
      </p:sp>
      <p:sp>
        <p:nvSpPr>
          <p:cNvPr id="382" name="Google Shape;382;p22"/>
          <p:cNvSpPr/>
          <p:nvPr/>
        </p:nvSpPr>
        <p:spPr>
          <a:xfrm>
            <a:off x="4006996" y="4941205"/>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LTR Division Council</a:t>
            </a:r>
            <a:endParaRPr sz="800">
              <a:solidFill>
                <a:schemeClr val="dk1"/>
              </a:solidFill>
              <a:latin typeface="Cabin"/>
              <a:ea typeface="Cabin"/>
              <a:cs typeface="Cabin"/>
              <a:sym typeface="Cabin"/>
            </a:endParaRPr>
          </a:p>
        </p:txBody>
      </p:sp>
      <p:sp>
        <p:nvSpPr>
          <p:cNvPr id="383" name="Google Shape;383;p22"/>
          <p:cNvSpPr/>
          <p:nvPr/>
        </p:nvSpPr>
        <p:spPr>
          <a:xfrm>
            <a:off x="7556857" y="2646257"/>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EOPS Advisory Committee</a:t>
            </a:r>
            <a:endParaRPr sz="800">
              <a:solidFill>
                <a:schemeClr val="dk1"/>
              </a:solidFill>
              <a:latin typeface="Cabin"/>
              <a:ea typeface="Cabin"/>
              <a:cs typeface="Cabin"/>
              <a:sym typeface="Cabin"/>
            </a:endParaRPr>
          </a:p>
        </p:txBody>
      </p:sp>
      <p:sp>
        <p:nvSpPr>
          <p:cNvPr id="384" name="Google Shape;384;p22"/>
          <p:cNvSpPr/>
          <p:nvPr/>
        </p:nvSpPr>
        <p:spPr>
          <a:xfrm>
            <a:off x="7559478" y="3123115"/>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CARE Advisory Committee</a:t>
            </a:r>
            <a:endParaRPr sz="800">
              <a:solidFill>
                <a:schemeClr val="dk1"/>
              </a:solidFill>
              <a:latin typeface="Cabin"/>
              <a:ea typeface="Cabin"/>
              <a:cs typeface="Cabin"/>
              <a:sym typeface="Cabin"/>
            </a:endParaRPr>
          </a:p>
        </p:txBody>
      </p:sp>
      <p:sp>
        <p:nvSpPr>
          <p:cNvPr id="385" name="Google Shape;385;p22"/>
          <p:cNvSpPr/>
          <p:nvPr/>
        </p:nvSpPr>
        <p:spPr>
          <a:xfrm>
            <a:off x="7571146" y="3597380"/>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CalWORKS Advisory Committee</a:t>
            </a:r>
            <a:endParaRPr sz="800">
              <a:solidFill>
                <a:schemeClr val="dk1"/>
              </a:solidFill>
              <a:latin typeface="Cabin"/>
              <a:ea typeface="Cabin"/>
              <a:cs typeface="Cabin"/>
              <a:sym typeface="Cabin"/>
            </a:endParaRPr>
          </a:p>
        </p:txBody>
      </p:sp>
      <p:sp>
        <p:nvSpPr>
          <p:cNvPr id="386" name="Google Shape;386;p22"/>
          <p:cNvSpPr/>
          <p:nvPr/>
        </p:nvSpPr>
        <p:spPr>
          <a:xfrm>
            <a:off x="4121664" y="37602"/>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President</a:t>
            </a:r>
            <a:endParaRPr sz="800">
              <a:solidFill>
                <a:schemeClr val="dk1"/>
              </a:solidFill>
              <a:latin typeface="Cabin"/>
              <a:ea typeface="Cabin"/>
              <a:cs typeface="Cabin"/>
              <a:sym typeface="Cabin"/>
            </a:endParaRPr>
          </a:p>
        </p:txBody>
      </p:sp>
      <p:sp>
        <p:nvSpPr>
          <p:cNvPr id="387" name="Google Shape;387;p22"/>
          <p:cNvSpPr/>
          <p:nvPr/>
        </p:nvSpPr>
        <p:spPr>
          <a:xfrm>
            <a:off x="3551491"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Academic Affairs</a:t>
            </a:r>
            <a:endParaRPr sz="800">
              <a:solidFill>
                <a:schemeClr val="dk1"/>
              </a:solidFill>
              <a:latin typeface="Cabin"/>
              <a:ea typeface="Cabin"/>
              <a:cs typeface="Cabin"/>
              <a:sym typeface="Cabin"/>
            </a:endParaRPr>
          </a:p>
        </p:txBody>
      </p:sp>
      <p:sp>
        <p:nvSpPr>
          <p:cNvPr id="388" name="Google Shape;388;p22"/>
          <p:cNvSpPr/>
          <p:nvPr/>
        </p:nvSpPr>
        <p:spPr>
          <a:xfrm>
            <a:off x="1976499" y="1317378"/>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Administrative Services</a:t>
            </a:r>
            <a:endParaRPr sz="800">
              <a:solidFill>
                <a:schemeClr val="dk1"/>
              </a:solidFill>
              <a:latin typeface="Cabin"/>
              <a:ea typeface="Cabin"/>
              <a:cs typeface="Cabin"/>
              <a:sym typeface="Cabin"/>
            </a:endParaRPr>
          </a:p>
        </p:txBody>
      </p:sp>
      <p:sp>
        <p:nvSpPr>
          <p:cNvPr id="389" name="Google Shape;389;p22"/>
          <p:cNvSpPr/>
          <p:nvPr/>
        </p:nvSpPr>
        <p:spPr>
          <a:xfrm>
            <a:off x="7133683"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Student Services</a:t>
            </a:r>
            <a:endParaRPr sz="800">
              <a:solidFill>
                <a:schemeClr val="dk1"/>
              </a:solidFill>
              <a:latin typeface="Cabin"/>
              <a:ea typeface="Cabin"/>
              <a:cs typeface="Cabin"/>
              <a:sym typeface="Cabin"/>
            </a:endParaRPr>
          </a:p>
        </p:txBody>
      </p:sp>
      <p:sp>
        <p:nvSpPr>
          <p:cNvPr id="390" name="Google Shape;390;p22"/>
          <p:cNvSpPr/>
          <p:nvPr/>
        </p:nvSpPr>
        <p:spPr>
          <a:xfrm>
            <a:off x="68583" y="72743"/>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Senate</a:t>
            </a:r>
            <a:endParaRPr sz="800">
              <a:solidFill>
                <a:schemeClr val="dk1"/>
              </a:solidFill>
              <a:latin typeface="Cabin"/>
              <a:ea typeface="Cabin"/>
              <a:cs typeface="Cabin"/>
              <a:sym typeface="Cabin"/>
            </a:endParaRPr>
          </a:p>
        </p:txBody>
      </p:sp>
      <p:sp>
        <p:nvSpPr>
          <p:cNvPr id="391" name="Google Shape;391;p22"/>
          <p:cNvSpPr/>
          <p:nvPr/>
        </p:nvSpPr>
        <p:spPr>
          <a:xfrm>
            <a:off x="8841306"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 Planning and Institutional Effectiveness</a:t>
            </a:r>
            <a:endParaRPr sz="800">
              <a:solidFill>
                <a:schemeClr val="dk1"/>
              </a:solidFill>
              <a:latin typeface="Cabin"/>
              <a:ea typeface="Cabin"/>
              <a:cs typeface="Cabin"/>
              <a:sym typeface="Cabin"/>
            </a:endParaRPr>
          </a:p>
        </p:txBody>
      </p:sp>
      <p:sp>
        <p:nvSpPr>
          <p:cNvPr id="392" name="Google Shape;392;p22"/>
          <p:cNvSpPr/>
          <p:nvPr/>
        </p:nvSpPr>
        <p:spPr>
          <a:xfrm>
            <a:off x="5828202" y="406102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Title V Steering Committee</a:t>
            </a:r>
            <a:endParaRPr sz="800">
              <a:solidFill>
                <a:schemeClr val="dk1"/>
              </a:solidFill>
              <a:latin typeface="Cabin"/>
              <a:ea typeface="Cabin"/>
              <a:cs typeface="Cabin"/>
              <a:sym typeface="Cabin"/>
            </a:endParaRPr>
          </a:p>
        </p:txBody>
      </p:sp>
      <p:sp>
        <p:nvSpPr>
          <p:cNvPr id="393" name="Google Shape;393;p22"/>
          <p:cNvSpPr/>
          <p:nvPr/>
        </p:nvSpPr>
        <p:spPr>
          <a:xfrm>
            <a:off x="10512057" y="1360122"/>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Director of College and Community Relations</a:t>
            </a:r>
            <a:endParaRPr sz="800">
              <a:solidFill>
                <a:schemeClr val="dk1"/>
              </a:solidFill>
              <a:latin typeface="Cabin"/>
              <a:ea typeface="Cabin"/>
              <a:cs typeface="Cabin"/>
              <a:sym typeface="Cabin"/>
            </a:endParaRPr>
          </a:p>
        </p:txBody>
      </p:sp>
      <p:cxnSp>
        <p:nvCxnSpPr>
          <p:cNvPr id="394" name="Google Shape;394;p22"/>
          <p:cNvCxnSpPr/>
          <p:nvPr/>
        </p:nvCxnSpPr>
        <p:spPr>
          <a:xfrm flipH="1">
            <a:off x="130077" y="460004"/>
            <a:ext cx="12419" cy="4481201"/>
          </a:xfrm>
          <a:prstGeom prst="straightConnector1">
            <a:avLst/>
          </a:prstGeom>
          <a:noFill/>
          <a:ln cap="flat" cmpd="sng" w="25400">
            <a:solidFill>
              <a:schemeClr val="dk1"/>
            </a:solidFill>
            <a:prstDash val="solid"/>
            <a:round/>
            <a:headEnd len="sm" w="sm" type="none"/>
            <a:tailEnd len="sm" w="sm" type="none"/>
          </a:ln>
        </p:spPr>
      </p:cxnSp>
      <p:cxnSp>
        <p:nvCxnSpPr>
          <p:cNvPr id="395" name="Google Shape;395;p22"/>
          <p:cNvCxnSpPr/>
          <p:nvPr/>
        </p:nvCxnSpPr>
        <p:spPr>
          <a:xfrm>
            <a:off x="2076516" y="1694539"/>
            <a:ext cx="0" cy="1358956"/>
          </a:xfrm>
          <a:prstGeom prst="straightConnector1">
            <a:avLst/>
          </a:prstGeom>
          <a:noFill/>
          <a:ln cap="flat" cmpd="sng" w="25400">
            <a:solidFill>
              <a:schemeClr val="dk1"/>
            </a:solidFill>
            <a:prstDash val="solid"/>
            <a:round/>
            <a:headEnd len="sm" w="sm" type="none"/>
            <a:tailEnd len="sm" w="sm" type="none"/>
          </a:ln>
        </p:spPr>
      </p:cxnSp>
      <p:cxnSp>
        <p:nvCxnSpPr>
          <p:cNvPr id="396" name="Google Shape;396;p22"/>
          <p:cNvCxnSpPr/>
          <p:nvPr/>
        </p:nvCxnSpPr>
        <p:spPr>
          <a:xfrm flipH="1">
            <a:off x="3668407" y="1641007"/>
            <a:ext cx="3798" cy="4390617"/>
          </a:xfrm>
          <a:prstGeom prst="straightConnector1">
            <a:avLst/>
          </a:prstGeom>
          <a:noFill/>
          <a:ln cap="flat" cmpd="sng" w="25400">
            <a:solidFill>
              <a:schemeClr val="dk1"/>
            </a:solidFill>
            <a:prstDash val="solid"/>
            <a:round/>
            <a:headEnd len="sm" w="sm" type="none"/>
            <a:tailEnd len="sm" w="sm" type="none"/>
          </a:ln>
        </p:spPr>
      </p:cxnSp>
      <p:cxnSp>
        <p:nvCxnSpPr>
          <p:cNvPr id="397" name="Google Shape;397;p22"/>
          <p:cNvCxnSpPr/>
          <p:nvPr/>
        </p:nvCxnSpPr>
        <p:spPr>
          <a:xfrm>
            <a:off x="7215248" y="1641007"/>
            <a:ext cx="1" cy="2928133"/>
          </a:xfrm>
          <a:prstGeom prst="straightConnector1">
            <a:avLst/>
          </a:prstGeom>
          <a:noFill/>
          <a:ln cap="flat" cmpd="sng" w="25400">
            <a:solidFill>
              <a:schemeClr val="dk1"/>
            </a:solidFill>
            <a:prstDash val="solid"/>
            <a:round/>
            <a:headEnd len="sm" w="sm" type="none"/>
            <a:tailEnd len="sm" w="sm" type="none"/>
          </a:ln>
        </p:spPr>
      </p:cxnSp>
      <p:cxnSp>
        <p:nvCxnSpPr>
          <p:cNvPr id="398" name="Google Shape;398;p22"/>
          <p:cNvCxnSpPr/>
          <p:nvPr/>
        </p:nvCxnSpPr>
        <p:spPr>
          <a:xfrm>
            <a:off x="8942627" y="1641007"/>
            <a:ext cx="1" cy="2637758"/>
          </a:xfrm>
          <a:prstGeom prst="straightConnector1">
            <a:avLst/>
          </a:prstGeom>
          <a:noFill/>
          <a:ln cap="flat" cmpd="sng" w="25400">
            <a:solidFill>
              <a:schemeClr val="dk1"/>
            </a:solidFill>
            <a:prstDash val="solid"/>
            <a:round/>
            <a:headEnd len="sm" w="sm" type="none"/>
            <a:tailEnd len="sm" w="sm" type="none"/>
          </a:ln>
        </p:spPr>
      </p:cxnSp>
      <p:cxnSp>
        <p:nvCxnSpPr>
          <p:cNvPr id="399" name="Google Shape;399;p22"/>
          <p:cNvCxnSpPr/>
          <p:nvPr/>
        </p:nvCxnSpPr>
        <p:spPr>
          <a:xfrm>
            <a:off x="10669777" y="1749736"/>
            <a:ext cx="0" cy="285206"/>
          </a:xfrm>
          <a:prstGeom prst="straightConnector1">
            <a:avLst/>
          </a:prstGeom>
          <a:noFill/>
          <a:ln cap="flat" cmpd="sng" w="25400">
            <a:solidFill>
              <a:schemeClr val="dk1"/>
            </a:solidFill>
            <a:prstDash val="solid"/>
            <a:round/>
            <a:headEnd len="sm" w="sm" type="none"/>
            <a:tailEnd len="sm" w="sm" type="none"/>
          </a:ln>
        </p:spPr>
      </p:cxnSp>
      <p:cxnSp>
        <p:nvCxnSpPr>
          <p:cNvPr id="400" name="Google Shape;400;p22"/>
          <p:cNvCxnSpPr/>
          <p:nvPr/>
        </p:nvCxnSpPr>
        <p:spPr>
          <a:xfrm>
            <a:off x="5761612" y="4868646"/>
            <a:ext cx="0" cy="425174"/>
          </a:xfrm>
          <a:prstGeom prst="straightConnector1">
            <a:avLst/>
          </a:prstGeom>
          <a:noFill/>
          <a:ln cap="flat" cmpd="sng" w="25400">
            <a:solidFill>
              <a:schemeClr val="dk1"/>
            </a:solidFill>
            <a:prstDash val="solid"/>
            <a:round/>
            <a:headEnd len="sm" w="sm" type="none"/>
            <a:tailEnd len="sm" w="sm" type="none"/>
          </a:ln>
        </p:spPr>
      </p:cxnSp>
      <p:cxnSp>
        <p:nvCxnSpPr>
          <p:cNvPr id="401" name="Google Shape;401;p22"/>
          <p:cNvCxnSpPr>
            <a:stCxn id="386" idx="2"/>
            <a:endCxn id="339" idx="0"/>
          </p:cNvCxnSpPr>
          <p:nvPr/>
        </p:nvCxnSpPr>
        <p:spPr>
          <a:xfrm>
            <a:off x="4749817" y="427216"/>
            <a:ext cx="463200" cy="338700"/>
          </a:xfrm>
          <a:prstGeom prst="straightConnector1">
            <a:avLst/>
          </a:prstGeom>
          <a:noFill/>
          <a:ln cap="flat" cmpd="sng" w="25400">
            <a:solidFill>
              <a:schemeClr val="dk1"/>
            </a:solidFill>
            <a:prstDash val="solid"/>
            <a:round/>
            <a:headEnd len="sm" w="sm" type="none"/>
            <a:tailEnd len="sm" w="sm" type="none"/>
          </a:ln>
        </p:spPr>
      </p:cxnSp>
      <p:cxnSp>
        <p:nvCxnSpPr>
          <p:cNvPr id="402" name="Google Shape;402;p22"/>
          <p:cNvCxnSpPr>
            <a:stCxn id="339" idx="2"/>
          </p:cNvCxnSpPr>
          <p:nvPr/>
        </p:nvCxnSpPr>
        <p:spPr>
          <a:xfrm>
            <a:off x="5212938" y="1155552"/>
            <a:ext cx="0" cy="362700"/>
          </a:xfrm>
          <a:prstGeom prst="straightConnector1">
            <a:avLst/>
          </a:prstGeom>
          <a:noFill/>
          <a:ln cap="flat" cmpd="sng" w="25400">
            <a:solidFill>
              <a:schemeClr val="dk1"/>
            </a:solidFill>
            <a:prstDash val="solid"/>
            <a:round/>
            <a:headEnd len="sm" w="sm" type="none"/>
            <a:tailEnd len="sm" w="sm" type="none"/>
          </a:ln>
        </p:spPr>
      </p:cxnSp>
      <p:cxnSp>
        <p:nvCxnSpPr>
          <p:cNvPr id="403" name="Google Shape;403;p22"/>
          <p:cNvCxnSpPr/>
          <p:nvPr/>
        </p:nvCxnSpPr>
        <p:spPr>
          <a:xfrm>
            <a:off x="5482361" y="1702999"/>
            <a:ext cx="0" cy="1236023"/>
          </a:xfrm>
          <a:prstGeom prst="straightConnector1">
            <a:avLst/>
          </a:prstGeom>
          <a:noFill/>
          <a:ln cap="flat" cmpd="sng" w="25400">
            <a:solidFill>
              <a:schemeClr val="dk1"/>
            </a:solidFill>
            <a:prstDash val="solid"/>
            <a:round/>
            <a:headEnd len="sm" w="sm" type="none"/>
            <a:tailEnd len="sm" w="sm" type="none"/>
          </a:ln>
        </p:spPr>
      </p:cxnSp>
      <p:cxnSp>
        <p:nvCxnSpPr>
          <p:cNvPr id="404" name="Google Shape;404;p22"/>
          <p:cNvCxnSpPr>
            <a:endCxn id="354" idx="1"/>
          </p:cNvCxnSpPr>
          <p:nvPr/>
        </p:nvCxnSpPr>
        <p:spPr>
          <a:xfrm>
            <a:off x="121902" y="3794566"/>
            <a:ext cx="176700" cy="0"/>
          </a:xfrm>
          <a:prstGeom prst="straightConnector1">
            <a:avLst/>
          </a:prstGeom>
          <a:noFill/>
          <a:ln cap="flat" cmpd="sng" w="25400">
            <a:solidFill>
              <a:schemeClr val="dk1"/>
            </a:solidFill>
            <a:prstDash val="solid"/>
            <a:round/>
            <a:headEnd len="sm" w="sm" type="none"/>
            <a:tailEnd len="sm" w="sm" type="none"/>
          </a:ln>
        </p:spPr>
      </p:cxnSp>
      <p:cxnSp>
        <p:nvCxnSpPr>
          <p:cNvPr id="405" name="Google Shape;405;p22"/>
          <p:cNvCxnSpPr/>
          <p:nvPr/>
        </p:nvCxnSpPr>
        <p:spPr>
          <a:xfrm>
            <a:off x="121878" y="3215220"/>
            <a:ext cx="176724" cy="0"/>
          </a:xfrm>
          <a:prstGeom prst="straightConnector1">
            <a:avLst/>
          </a:prstGeom>
          <a:noFill/>
          <a:ln cap="flat" cmpd="sng" w="25400">
            <a:solidFill>
              <a:schemeClr val="dk1"/>
            </a:solidFill>
            <a:prstDash val="solid"/>
            <a:round/>
            <a:headEnd len="sm" w="sm" type="none"/>
            <a:tailEnd len="sm" w="sm" type="none"/>
          </a:ln>
        </p:spPr>
      </p:cxnSp>
      <p:cxnSp>
        <p:nvCxnSpPr>
          <p:cNvPr id="406" name="Google Shape;406;p22"/>
          <p:cNvCxnSpPr/>
          <p:nvPr/>
        </p:nvCxnSpPr>
        <p:spPr>
          <a:xfrm>
            <a:off x="127279" y="2604487"/>
            <a:ext cx="176724" cy="0"/>
          </a:xfrm>
          <a:prstGeom prst="straightConnector1">
            <a:avLst/>
          </a:prstGeom>
          <a:noFill/>
          <a:ln cap="flat" cmpd="sng" w="25400">
            <a:solidFill>
              <a:schemeClr val="dk1"/>
            </a:solidFill>
            <a:prstDash val="solid"/>
            <a:round/>
            <a:headEnd len="sm" w="sm" type="none"/>
            <a:tailEnd len="sm" w="sm" type="none"/>
          </a:ln>
        </p:spPr>
      </p:cxnSp>
      <p:cxnSp>
        <p:nvCxnSpPr>
          <p:cNvPr id="407" name="Google Shape;407;p22"/>
          <p:cNvCxnSpPr/>
          <p:nvPr/>
        </p:nvCxnSpPr>
        <p:spPr>
          <a:xfrm>
            <a:off x="135566" y="2010141"/>
            <a:ext cx="176724" cy="0"/>
          </a:xfrm>
          <a:prstGeom prst="straightConnector1">
            <a:avLst/>
          </a:prstGeom>
          <a:noFill/>
          <a:ln cap="flat" cmpd="sng" w="25400">
            <a:solidFill>
              <a:schemeClr val="dk1"/>
            </a:solidFill>
            <a:prstDash val="solid"/>
            <a:round/>
            <a:headEnd len="sm" w="sm" type="none"/>
            <a:tailEnd len="sm" w="sm" type="none"/>
          </a:ln>
        </p:spPr>
      </p:cxnSp>
      <p:cxnSp>
        <p:nvCxnSpPr>
          <p:cNvPr id="408" name="Google Shape;408;p22"/>
          <p:cNvCxnSpPr/>
          <p:nvPr/>
        </p:nvCxnSpPr>
        <p:spPr>
          <a:xfrm>
            <a:off x="127279" y="1446121"/>
            <a:ext cx="176724" cy="0"/>
          </a:xfrm>
          <a:prstGeom prst="straightConnector1">
            <a:avLst/>
          </a:prstGeom>
          <a:noFill/>
          <a:ln cap="flat" cmpd="sng" w="25400">
            <a:solidFill>
              <a:schemeClr val="dk1"/>
            </a:solidFill>
            <a:prstDash val="solid"/>
            <a:round/>
            <a:headEnd len="sm" w="sm" type="none"/>
            <a:tailEnd len="sm" w="sm" type="none"/>
          </a:ln>
        </p:spPr>
      </p:cxnSp>
      <p:cxnSp>
        <p:nvCxnSpPr>
          <p:cNvPr id="409" name="Google Shape;409;p22"/>
          <p:cNvCxnSpPr/>
          <p:nvPr/>
        </p:nvCxnSpPr>
        <p:spPr>
          <a:xfrm>
            <a:off x="135566" y="850785"/>
            <a:ext cx="176724" cy="0"/>
          </a:xfrm>
          <a:prstGeom prst="straightConnector1">
            <a:avLst/>
          </a:prstGeom>
          <a:noFill/>
          <a:ln cap="flat" cmpd="sng" w="25400">
            <a:solidFill>
              <a:schemeClr val="dk1"/>
            </a:solidFill>
            <a:prstDash val="solid"/>
            <a:round/>
            <a:headEnd len="sm" w="sm" type="none"/>
            <a:tailEnd len="sm" w="sm" type="none"/>
          </a:ln>
        </p:spPr>
      </p:cxnSp>
      <p:cxnSp>
        <p:nvCxnSpPr>
          <p:cNvPr id="410" name="Google Shape;410;p22"/>
          <p:cNvCxnSpPr/>
          <p:nvPr/>
        </p:nvCxnSpPr>
        <p:spPr>
          <a:xfrm>
            <a:off x="2076515" y="1958178"/>
            <a:ext cx="105784" cy="0"/>
          </a:xfrm>
          <a:prstGeom prst="straightConnector1">
            <a:avLst/>
          </a:prstGeom>
          <a:noFill/>
          <a:ln cap="flat" cmpd="sng" w="25400">
            <a:solidFill>
              <a:schemeClr val="dk1"/>
            </a:solidFill>
            <a:prstDash val="solid"/>
            <a:round/>
            <a:headEnd len="sm" w="sm" type="none"/>
            <a:tailEnd len="sm" w="sm" type="none"/>
          </a:ln>
        </p:spPr>
      </p:cxnSp>
      <p:cxnSp>
        <p:nvCxnSpPr>
          <p:cNvPr id="411" name="Google Shape;411;p22"/>
          <p:cNvCxnSpPr/>
          <p:nvPr/>
        </p:nvCxnSpPr>
        <p:spPr>
          <a:xfrm>
            <a:off x="5487333" y="2939022"/>
            <a:ext cx="105784" cy="0"/>
          </a:xfrm>
          <a:prstGeom prst="straightConnector1">
            <a:avLst/>
          </a:prstGeom>
          <a:noFill/>
          <a:ln cap="flat" cmpd="sng" w="25400">
            <a:solidFill>
              <a:schemeClr val="dk1"/>
            </a:solidFill>
            <a:prstDash val="solid"/>
            <a:round/>
            <a:headEnd len="sm" w="sm" type="none"/>
            <a:tailEnd len="sm" w="sm" type="none"/>
          </a:ln>
        </p:spPr>
      </p:cxnSp>
      <p:cxnSp>
        <p:nvCxnSpPr>
          <p:cNvPr id="412" name="Google Shape;412;p22"/>
          <p:cNvCxnSpPr/>
          <p:nvPr/>
        </p:nvCxnSpPr>
        <p:spPr>
          <a:xfrm>
            <a:off x="2085461" y="3053495"/>
            <a:ext cx="105784" cy="0"/>
          </a:xfrm>
          <a:prstGeom prst="straightConnector1">
            <a:avLst/>
          </a:prstGeom>
          <a:noFill/>
          <a:ln cap="flat" cmpd="sng" w="25400">
            <a:solidFill>
              <a:schemeClr val="dk1"/>
            </a:solidFill>
            <a:prstDash val="solid"/>
            <a:round/>
            <a:headEnd len="sm" w="sm" type="none"/>
            <a:tailEnd len="sm" w="sm" type="none"/>
          </a:ln>
        </p:spPr>
      </p:cxnSp>
      <p:cxnSp>
        <p:nvCxnSpPr>
          <p:cNvPr id="413" name="Google Shape;413;p22"/>
          <p:cNvCxnSpPr/>
          <p:nvPr/>
        </p:nvCxnSpPr>
        <p:spPr>
          <a:xfrm>
            <a:off x="2085461" y="2504357"/>
            <a:ext cx="105784" cy="0"/>
          </a:xfrm>
          <a:prstGeom prst="straightConnector1">
            <a:avLst/>
          </a:prstGeom>
          <a:noFill/>
          <a:ln cap="flat" cmpd="sng" w="25400">
            <a:solidFill>
              <a:schemeClr val="dk1"/>
            </a:solidFill>
            <a:prstDash val="solid"/>
            <a:round/>
            <a:headEnd len="sm" w="sm" type="none"/>
            <a:tailEnd len="sm" w="sm" type="none"/>
          </a:ln>
        </p:spPr>
      </p:cxnSp>
      <p:cxnSp>
        <p:nvCxnSpPr>
          <p:cNvPr id="414" name="Google Shape;414;p22"/>
          <p:cNvCxnSpPr/>
          <p:nvPr/>
        </p:nvCxnSpPr>
        <p:spPr>
          <a:xfrm>
            <a:off x="3672205" y="1889346"/>
            <a:ext cx="136964" cy="0"/>
          </a:xfrm>
          <a:prstGeom prst="straightConnector1">
            <a:avLst/>
          </a:prstGeom>
          <a:noFill/>
          <a:ln cap="flat" cmpd="sng" w="25400">
            <a:solidFill>
              <a:schemeClr val="dk1"/>
            </a:solidFill>
            <a:prstDash val="solid"/>
            <a:round/>
            <a:headEnd len="sm" w="sm" type="none"/>
            <a:tailEnd len="sm" w="sm" type="none"/>
          </a:ln>
        </p:spPr>
      </p:cxnSp>
      <p:cxnSp>
        <p:nvCxnSpPr>
          <p:cNvPr id="415" name="Google Shape;415;p22"/>
          <p:cNvCxnSpPr/>
          <p:nvPr/>
        </p:nvCxnSpPr>
        <p:spPr>
          <a:xfrm>
            <a:off x="3668407" y="6031624"/>
            <a:ext cx="147689" cy="0"/>
          </a:xfrm>
          <a:prstGeom prst="straightConnector1">
            <a:avLst/>
          </a:prstGeom>
          <a:noFill/>
          <a:ln cap="flat" cmpd="sng" w="25400">
            <a:solidFill>
              <a:schemeClr val="dk1"/>
            </a:solidFill>
            <a:prstDash val="solid"/>
            <a:round/>
            <a:headEnd len="sm" w="sm" type="none"/>
            <a:tailEnd len="sm" w="sm" type="none"/>
          </a:ln>
        </p:spPr>
      </p:cxnSp>
      <p:cxnSp>
        <p:nvCxnSpPr>
          <p:cNvPr id="416" name="Google Shape;416;p22"/>
          <p:cNvCxnSpPr/>
          <p:nvPr/>
        </p:nvCxnSpPr>
        <p:spPr>
          <a:xfrm flipH="1">
            <a:off x="3885496" y="2082107"/>
            <a:ext cx="5760" cy="3506578"/>
          </a:xfrm>
          <a:prstGeom prst="straightConnector1">
            <a:avLst/>
          </a:prstGeom>
          <a:noFill/>
          <a:ln cap="flat" cmpd="sng" w="25400">
            <a:solidFill>
              <a:schemeClr val="dk1"/>
            </a:solidFill>
            <a:prstDash val="solid"/>
            <a:round/>
            <a:headEnd len="sm" w="sm" type="none"/>
            <a:tailEnd len="sm" w="sm" type="none"/>
          </a:ln>
        </p:spPr>
      </p:cxnSp>
      <p:cxnSp>
        <p:nvCxnSpPr>
          <p:cNvPr id="417" name="Google Shape;417;p22"/>
          <p:cNvCxnSpPr/>
          <p:nvPr/>
        </p:nvCxnSpPr>
        <p:spPr>
          <a:xfrm>
            <a:off x="3896393" y="2376391"/>
            <a:ext cx="105784" cy="0"/>
          </a:xfrm>
          <a:prstGeom prst="straightConnector1">
            <a:avLst/>
          </a:prstGeom>
          <a:noFill/>
          <a:ln cap="flat" cmpd="sng" w="25400">
            <a:solidFill>
              <a:schemeClr val="dk1"/>
            </a:solidFill>
            <a:prstDash val="solid"/>
            <a:round/>
            <a:headEnd len="sm" w="sm" type="none"/>
            <a:tailEnd len="sm" w="sm" type="none"/>
          </a:ln>
        </p:spPr>
      </p:cxnSp>
      <p:cxnSp>
        <p:nvCxnSpPr>
          <p:cNvPr id="418" name="Google Shape;418;p22"/>
          <p:cNvCxnSpPr/>
          <p:nvPr/>
        </p:nvCxnSpPr>
        <p:spPr>
          <a:xfrm>
            <a:off x="3891254" y="2873493"/>
            <a:ext cx="105784" cy="0"/>
          </a:xfrm>
          <a:prstGeom prst="straightConnector1">
            <a:avLst/>
          </a:prstGeom>
          <a:noFill/>
          <a:ln cap="flat" cmpd="sng" w="25400">
            <a:solidFill>
              <a:schemeClr val="dk1"/>
            </a:solidFill>
            <a:prstDash val="solid"/>
            <a:round/>
            <a:headEnd len="sm" w="sm" type="none"/>
            <a:tailEnd len="sm" w="sm" type="none"/>
          </a:ln>
        </p:spPr>
      </p:cxnSp>
      <p:cxnSp>
        <p:nvCxnSpPr>
          <p:cNvPr id="419" name="Google Shape;419;p22"/>
          <p:cNvCxnSpPr/>
          <p:nvPr/>
        </p:nvCxnSpPr>
        <p:spPr>
          <a:xfrm>
            <a:off x="3893988" y="3754749"/>
            <a:ext cx="105784" cy="0"/>
          </a:xfrm>
          <a:prstGeom prst="straightConnector1">
            <a:avLst/>
          </a:prstGeom>
          <a:noFill/>
          <a:ln cap="flat" cmpd="sng" w="25400">
            <a:solidFill>
              <a:schemeClr val="dk1"/>
            </a:solidFill>
            <a:prstDash val="solid"/>
            <a:round/>
            <a:headEnd len="sm" w="sm" type="none"/>
            <a:tailEnd len="sm" w="sm" type="none"/>
          </a:ln>
        </p:spPr>
      </p:cxnSp>
      <p:cxnSp>
        <p:nvCxnSpPr>
          <p:cNvPr id="420" name="Google Shape;420;p22"/>
          <p:cNvCxnSpPr/>
          <p:nvPr/>
        </p:nvCxnSpPr>
        <p:spPr>
          <a:xfrm>
            <a:off x="3907723" y="4665286"/>
            <a:ext cx="105784" cy="0"/>
          </a:xfrm>
          <a:prstGeom prst="straightConnector1">
            <a:avLst/>
          </a:prstGeom>
          <a:noFill/>
          <a:ln cap="flat" cmpd="sng" w="25400">
            <a:solidFill>
              <a:schemeClr val="dk1"/>
            </a:solidFill>
            <a:prstDash val="solid"/>
            <a:round/>
            <a:headEnd len="sm" w="sm" type="none"/>
            <a:tailEnd len="sm" w="sm" type="none"/>
          </a:ln>
        </p:spPr>
      </p:cxnSp>
      <p:cxnSp>
        <p:nvCxnSpPr>
          <p:cNvPr id="421" name="Google Shape;421;p22"/>
          <p:cNvCxnSpPr/>
          <p:nvPr/>
        </p:nvCxnSpPr>
        <p:spPr>
          <a:xfrm>
            <a:off x="3907723" y="5136012"/>
            <a:ext cx="105784" cy="0"/>
          </a:xfrm>
          <a:prstGeom prst="straightConnector1">
            <a:avLst/>
          </a:prstGeom>
          <a:noFill/>
          <a:ln cap="flat" cmpd="sng" w="25400">
            <a:solidFill>
              <a:schemeClr val="dk1"/>
            </a:solidFill>
            <a:prstDash val="solid"/>
            <a:round/>
            <a:headEnd len="sm" w="sm" type="none"/>
            <a:tailEnd len="sm" w="sm" type="none"/>
          </a:ln>
        </p:spPr>
      </p:cxnSp>
      <p:cxnSp>
        <p:nvCxnSpPr>
          <p:cNvPr id="422" name="Google Shape;422;p22"/>
          <p:cNvCxnSpPr/>
          <p:nvPr/>
        </p:nvCxnSpPr>
        <p:spPr>
          <a:xfrm>
            <a:off x="3887358" y="5588685"/>
            <a:ext cx="105784" cy="0"/>
          </a:xfrm>
          <a:prstGeom prst="straightConnector1">
            <a:avLst/>
          </a:prstGeom>
          <a:noFill/>
          <a:ln cap="flat" cmpd="sng" w="25400">
            <a:solidFill>
              <a:schemeClr val="dk1"/>
            </a:solidFill>
            <a:prstDash val="solid"/>
            <a:round/>
            <a:headEnd len="sm" w="sm" type="none"/>
            <a:tailEnd len="sm" w="sm" type="none"/>
          </a:ln>
        </p:spPr>
      </p:cxnSp>
      <p:cxnSp>
        <p:nvCxnSpPr>
          <p:cNvPr id="423" name="Google Shape;423;p22"/>
          <p:cNvCxnSpPr/>
          <p:nvPr/>
        </p:nvCxnSpPr>
        <p:spPr>
          <a:xfrm flipH="1">
            <a:off x="4052394" y="3092540"/>
            <a:ext cx="1" cy="251110"/>
          </a:xfrm>
          <a:prstGeom prst="straightConnector1">
            <a:avLst/>
          </a:prstGeom>
          <a:noFill/>
          <a:ln cap="flat" cmpd="sng" w="25400">
            <a:solidFill>
              <a:schemeClr val="dk1"/>
            </a:solidFill>
            <a:prstDash val="solid"/>
            <a:round/>
            <a:headEnd len="sm" w="sm" type="none"/>
            <a:tailEnd len="sm" w="sm" type="none"/>
          </a:ln>
        </p:spPr>
      </p:cxnSp>
      <p:cxnSp>
        <p:nvCxnSpPr>
          <p:cNvPr id="424" name="Google Shape;424;p22"/>
          <p:cNvCxnSpPr/>
          <p:nvPr/>
        </p:nvCxnSpPr>
        <p:spPr>
          <a:xfrm>
            <a:off x="4055485" y="3338703"/>
            <a:ext cx="66179" cy="0"/>
          </a:xfrm>
          <a:prstGeom prst="straightConnector1">
            <a:avLst/>
          </a:prstGeom>
          <a:noFill/>
          <a:ln cap="flat" cmpd="sng" w="25400">
            <a:solidFill>
              <a:schemeClr val="dk1"/>
            </a:solidFill>
            <a:prstDash val="solid"/>
            <a:round/>
            <a:headEnd len="sm" w="sm" type="none"/>
            <a:tailEnd len="sm" w="sm" type="none"/>
          </a:ln>
        </p:spPr>
      </p:cxnSp>
      <p:cxnSp>
        <p:nvCxnSpPr>
          <p:cNvPr id="425" name="Google Shape;425;p22"/>
          <p:cNvCxnSpPr/>
          <p:nvPr/>
        </p:nvCxnSpPr>
        <p:spPr>
          <a:xfrm>
            <a:off x="5482360" y="1996141"/>
            <a:ext cx="105079" cy="0"/>
          </a:xfrm>
          <a:prstGeom prst="straightConnector1">
            <a:avLst/>
          </a:prstGeom>
          <a:noFill/>
          <a:ln cap="flat" cmpd="sng" w="25400">
            <a:solidFill>
              <a:schemeClr val="dk1"/>
            </a:solidFill>
            <a:prstDash val="solid"/>
            <a:round/>
            <a:headEnd len="sm" w="sm" type="none"/>
            <a:tailEnd len="sm" w="sm" type="none"/>
          </a:ln>
        </p:spPr>
      </p:cxnSp>
      <p:cxnSp>
        <p:nvCxnSpPr>
          <p:cNvPr id="426" name="Google Shape;426;p22"/>
          <p:cNvCxnSpPr/>
          <p:nvPr/>
        </p:nvCxnSpPr>
        <p:spPr>
          <a:xfrm>
            <a:off x="5482360" y="2431261"/>
            <a:ext cx="105079" cy="0"/>
          </a:xfrm>
          <a:prstGeom prst="straightConnector1">
            <a:avLst/>
          </a:prstGeom>
          <a:noFill/>
          <a:ln cap="flat" cmpd="sng" w="25400">
            <a:solidFill>
              <a:schemeClr val="dk1"/>
            </a:solidFill>
            <a:prstDash val="solid"/>
            <a:round/>
            <a:headEnd len="sm" w="sm" type="none"/>
            <a:tailEnd len="sm" w="sm" type="none"/>
          </a:ln>
        </p:spPr>
      </p:cxnSp>
      <p:cxnSp>
        <p:nvCxnSpPr>
          <p:cNvPr id="427" name="Google Shape;427;p22"/>
          <p:cNvCxnSpPr/>
          <p:nvPr/>
        </p:nvCxnSpPr>
        <p:spPr>
          <a:xfrm>
            <a:off x="120352" y="4923615"/>
            <a:ext cx="175663" cy="0"/>
          </a:xfrm>
          <a:prstGeom prst="straightConnector1">
            <a:avLst/>
          </a:prstGeom>
          <a:noFill/>
          <a:ln cap="flat" cmpd="sng" w="25400">
            <a:solidFill>
              <a:schemeClr val="dk1"/>
            </a:solidFill>
            <a:prstDash val="solid"/>
            <a:round/>
            <a:headEnd len="sm" w="sm" type="none"/>
            <a:tailEnd len="sm" w="sm" type="none"/>
          </a:ln>
        </p:spPr>
      </p:cxnSp>
      <p:cxnSp>
        <p:nvCxnSpPr>
          <p:cNvPr id="428" name="Google Shape;428;p22"/>
          <p:cNvCxnSpPr/>
          <p:nvPr/>
        </p:nvCxnSpPr>
        <p:spPr>
          <a:xfrm flipH="1">
            <a:off x="390721" y="5106065"/>
            <a:ext cx="1" cy="251110"/>
          </a:xfrm>
          <a:prstGeom prst="straightConnector1">
            <a:avLst/>
          </a:prstGeom>
          <a:noFill/>
          <a:ln cap="flat" cmpd="sng" w="25400">
            <a:solidFill>
              <a:schemeClr val="dk1"/>
            </a:solidFill>
            <a:prstDash val="solid"/>
            <a:round/>
            <a:headEnd len="sm" w="sm" type="none"/>
            <a:tailEnd len="sm" w="sm" type="none"/>
          </a:ln>
        </p:spPr>
      </p:cxnSp>
      <p:cxnSp>
        <p:nvCxnSpPr>
          <p:cNvPr id="429" name="Google Shape;429;p22"/>
          <p:cNvCxnSpPr/>
          <p:nvPr/>
        </p:nvCxnSpPr>
        <p:spPr>
          <a:xfrm>
            <a:off x="393812" y="5352228"/>
            <a:ext cx="66179" cy="0"/>
          </a:xfrm>
          <a:prstGeom prst="straightConnector1">
            <a:avLst/>
          </a:prstGeom>
          <a:noFill/>
          <a:ln cap="flat" cmpd="sng" w="25400">
            <a:solidFill>
              <a:schemeClr val="dk1"/>
            </a:solidFill>
            <a:prstDash val="solid"/>
            <a:round/>
            <a:headEnd len="sm" w="sm" type="none"/>
            <a:tailEnd len="sm" w="sm" type="none"/>
          </a:ln>
        </p:spPr>
      </p:cxnSp>
      <p:cxnSp>
        <p:nvCxnSpPr>
          <p:cNvPr id="430" name="Google Shape;430;p22"/>
          <p:cNvCxnSpPr>
            <a:endCxn id="367" idx="1"/>
          </p:cNvCxnSpPr>
          <p:nvPr/>
        </p:nvCxnSpPr>
        <p:spPr>
          <a:xfrm>
            <a:off x="9694140" y="5319360"/>
            <a:ext cx="247200" cy="0"/>
          </a:xfrm>
          <a:prstGeom prst="straightConnector1">
            <a:avLst/>
          </a:prstGeom>
          <a:noFill/>
          <a:ln cap="flat" cmpd="sng" w="25400">
            <a:solidFill>
              <a:schemeClr val="dk1"/>
            </a:solidFill>
            <a:prstDash val="solid"/>
            <a:round/>
            <a:headEnd len="sm" w="sm" type="none"/>
            <a:tailEnd len="sm" w="sm" type="none"/>
          </a:ln>
        </p:spPr>
      </p:cxnSp>
      <p:cxnSp>
        <p:nvCxnSpPr>
          <p:cNvPr id="431" name="Google Shape;431;p22"/>
          <p:cNvCxnSpPr/>
          <p:nvPr/>
        </p:nvCxnSpPr>
        <p:spPr>
          <a:xfrm>
            <a:off x="6215592" y="4569140"/>
            <a:ext cx="3501106" cy="0"/>
          </a:xfrm>
          <a:prstGeom prst="straightConnector1">
            <a:avLst/>
          </a:prstGeom>
          <a:noFill/>
          <a:ln cap="flat" cmpd="sng" w="25400">
            <a:solidFill>
              <a:schemeClr val="dk1"/>
            </a:solidFill>
            <a:prstDash val="solid"/>
            <a:round/>
            <a:headEnd len="sm" w="sm" type="none"/>
            <a:tailEnd len="sm" w="sm" type="none"/>
          </a:ln>
        </p:spPr>
      </p:cxnSp>
      <p:cxnSp>
        <p:nvCxnSpPr>
          <p:cNvPr id="432" name="Google Shape;432;p22"/>
          <p:cNvCxnSpPr/>
          <p:nvPr/>
        </p:nvCxnSpPr>
        <p:spPr>
          <a:xfrm>
            <a:off x="9699615" y="4668324"/>
            <a:ext cx="0" cy="1571901"/>
          </a:xfrm>
          <a:prstGeom prst="straightConnector1">
            <a:avLst/>
          </a:prstGeom>
          <a:noFill/>
          <a:ln cap="flat" cmpd="sng" w="25400">
            <a:solidFill>
              <a:schemeClr val="dk1"/>
            </a:solidFill>
            <a:prstDash val="solid"/>
            <a:round/>
            <a:headEnd len="sm" w="sm" type="none"/>
            <a:tailEnd len="sm" w="sm" type="none"/>
          </a:ln>
        </p:spPr>
      </p:cxnSp>
      <p:cxnSp>
        <p:nvCxnSpPr>
          <p:cNvPr id="433" name="Google Shape;433;p22"/>
          <p:cNvCxnSpPr>
            <a:endCxn id="362" idx="1"/>
          </p:cNvCxnSpPr>
          <p:nvPr/>
        </p:nvCxnSpPr>
        <p:spPr>
          <a:xfrm>
            <a:off x="9699598" y="5760237"/>
            <a:ext cx="251700" cy="3900"/>
          </a:xfrm>
          <a:prstGeom prst="straightConnector1">
            <a:avLst/>
          </a:prstGeom>
          <a:noFill/>
          <a:ln cap="flat" cmpd="sng" w="25400">
            <a:solidFill>
              <a:schemeClr val="dk1"/>
            </a:solidFill>
            <a:prstDash val="solid"/>
            <a:round/>
            <a:headEnd len="sm" w="sm" type="none"/>
            <a:tailEnd len="sm" w="sm" type="none"/>
          </a:ln>
        </p:spPr>
      </p:cxnSp>
      <p:cxnSp>
        <p:nvCxnSpPr>
          <p:cNvPr id="434" name="Google Shape;434;p22"/>
          <p:cNvCxnSpPr/>
          <p:nvPr/>
        </p:nvCxnSpPr>
        <p:spPr>
          <a:xfrm>
            <a:off x="8942625" y="1889346"/>
            <a:ext cx="125661" cy="0"/>
          </a:xfrm>
          <a:prstGeom prst="straightConnector1">
            <a:avLst/>
          </a:prstGeom>
          <a:noFill/>
          <a:ln cap="flat" cmpd="sng" w="25400">
            <a:solidFill>
              <a:schemeClr val="dk1"/>
            </a:solidFill>
            <a:prstDash val="solid"/>
            <a:round/>
            <a:headEnd len="sm" w="sm" type="none"/>
            <a:tailEnd len="sm" w="sm" type="none"/>
          </a:ln>
        </p:spPr>
      </p:cxnSp>
      <p:cxnSp>
        <p:nvCxnSpPr>
          <p:cNvPr id="435" name="Google Shape;435;p22"/>
          <p:cNvCxnSpPr/>
          <p:nvPr/>
        </p:nvCxnSpPr>
        <p:spPr>
          <a:xfrm>
            <a:off x="8956480" y="2809669"/>
            <a:ext cx="125661" cy="0"/>
          </a:xfrm>
          <a:prstGeom prst="straightConnector1">
            <a:avLst/>
          </a:prstGeom>
          <a:noFill/>
          <a:ln cap="flat" cmpd="sng" w="25400">
            <a:solidFill>
              <a:schemeClr val="dk1"/>
            </a:solidFill>
            <a:prstDash val="solid"/>
            <a:round/>
            <a:headEnd len="sm" w="sm" type="none"/>
            <a:tailEnd len="sm" w="sm" type="none"/>
          </a:ln>
        </p:spPr>
      </p:cxnSp>
      <p:cxnSp>
        <p:nvCxnSpPr>
          <p:cNvPr id="436" name="Google Shape;436;p22"/>
          <p:cNvCxnSpPr/>
          <p:nvPr/>
        </p:nvCxnSpPr>
        <p:spPr>
          <a:xfrm>
            <a:off x="8942625" y="3263107"/>
            <a:ext cx="125661" cy="0"/>
          </a:xfrm>
          <a:prstGeom prst="straightConnector1">
            <a:avLst/>
          </a:prstGeom>
          <a:noFill/>
          <a:ln cap="flat" cmpd="sng" w="25400">
            <a:solidFill>
              <a:schemeClr val="dk1"/>
            </a:solidFill>
            <a:prstDash val="solid"/>
            <a:round/>
            <a:headEnd len="sm" w="sm" type="none"/>
            <a:tailEnd len="sm" w="sm" type="none"/>
          </a:ln>
        </p:spPr>
      </p:cxnSp>
      <p:cxnSp>
        <p:nvCxnSpPr>
          <p:cNvPr id="437" name="Google Shape;437;p22"/>
          <p:cNvCxnSpPr/>
          <p:nvPr/>
        </p:nvCxnSpPr>
        <p:spPr>
          <a:xfrm>
            <a:off x="8935698" y="3777735"/>
            <a:ext cx="125661" cy="0"/>
          </a:xfrm>
          <a:prstGeom prst="straightConnector1">
            <a:avLst/>
          </a:prstGeom>
          <a:noFill/>
          <a:ln cap="flat" cmpd="sng" w="25400">
            <a:solidFill>
              <a:schemeClr val="dk1"/>
            </a:solidFill>
            <a:prstDash val="solid"/>
            <a:round/>
            <a:headEnd len="sm" w="sm" type="none"/>
            <a:tailEnd len="sm" w="sm" type="none"/>
          </a:ln>
        </p:spPr>
      </p:cxnSp>
      <p:cxnSp>
        <p:nvCxnSpPr>
          <p:cNvPr id="438" name="Google Shape;438;p22"/>
          <p:cNvCxnSpPr/>
          <p:nvPr/>
        </p:nvCxnSpPr>
        <p:spPr>
          <a:xfrm>
            <a:off x="10682587" y="2034942"/>
            <a:ext cx="125661" cy="0"/>
          </a:xfrm>
          <a:prstGeom prst="straightConnector1">
            <a:avLst/>
          </a:prstGeom>
          <a:noFill/>
          <a:ln cap="flat" cmpd="sng" w="25400">
            <a:solidFill>
              <a:schemeClr val="dk1"/>
            </a:solidFill>
            <a:prstDash val="solid"/>
            <a:round/>
            <a:headEnd len="sm" w="sm" type="none"/>
            <a:tailEnd len="sm" w="sm" type="none"/>
          </a:ln>
        </p:spPr>
      </p:cxnSp>
      <p:cxnSp>
        <p:nvCxnSpPr>
          <p:cNvPr id="439" name="Google Shape;439;p22"/>
          <p:cNvCxnSpPr/>
          <p:nvPr/>
        </p:nvCxnSpPr>
        <p:spPr>
          <a:xfrm flipH="1">
            <a:off x="9197577" y="2086057"/>
            <a:ext cx="1" cy="264396"/>
          </a:xfrm>
          <a:prstGeom prst="straightConnector1">
            <a:avLst/>
          </a:prstGeom>
          <a:noFill/>
          <a:ln cap="flat" cmpd="sng" w="25400">
            <a:solidFill>
              <a:schemeClr val="dk1"/>
            </a:solidFill>
            <a:prstDash val="solid"/>
            <a:round/>
            <a:headEnd len="sm" w="sm" type="none"/>
            <a:tailEnd len="sm" w="sm" type="none"/>
          </a:ln>
        </p:spPr>
      </p:cxnSp>
      <p:cxnSp>
        <p:nvCxnSpPr>
          <p:cNvPr id="440" name="Google Shape;440;p22"/>
          <p:cNvCxnSpPr/>
          <p:nvPr/>
        </p:nvCxnSpPr>
        <p:spPr>
          <a:xfrm>
            <a:off x="9190649" y="2344037"/>
            <a:ext cx="91670" cy="0"/>
          </a:xfrm>
          <a:prstGeom prst="straightConnector1">
            <a:avLst/>
          </a:prstGeom>
          <a:noFill/>
          <a:ln cap="flat" cmpd="sng" w="25400">
            <a:solidFill>
              <a:schemeClr val="dk1"/>
            </a:solidFill>
            <a:prstDash val="solid"/>
            <a:round/>
            <a:headEnd len="sm" w="sm" type="none"/>
            <a:tailEnd len="sm" w="sm" type="none"/>
          </a:ln>
        </p:spPr>
      </p:cxnSp>
      <p:cxnSp>
        <p:nvCxnSpPr>
          <p:cNvPr id="441" name="Google Shape;441;p22"/>
          <p:cNvCxnSpPr/>
          <p:nvPr/>
        </p:nvCxnSpPr>
        <p:spPr>
          <a:xfrm>
            <a:off x="7214056" y="1889346"/>
            <a:ext cx="85320" cy="0"/>
          </a:xfrm>
          <a:prstGeom prst="straightConnector1">
            <a:avLst/>
          </a:prstGeom>
          <a:noFill/>
          <a:ln cap="flat" cmpd="sng" w="25400">
            <a:solidFill>
              <a:schemeClr val="dk1"/>
            </a:solidFill>
            <a:prstDash val="solid"/>
            <a:round/>
            <a:headEnd len="sm" w="sm" type="none"/>
            <a:tailEnd len="sm" w="sm" type="none"/>
          </a:ln>
        </p:spPr>
      </p:cxnSp>
      <p:cxnSp>
        <p:nvCxnSpPr>
          <p:cNvPr id="442" name="Google Shape;442;p22"/>
          <p:cNvCxnSpPr/>
          <p:nvPr/>
        </p:nvCxnSpPr>
        <p:spPr>
          <a:xfrm>
            <a:off x="7494938" y="2811990"/>
            <a:ext cx="59886" cy="0"/>
          </a:xfrm>
          <a:prstGeom prst="straightConnector1">
            <a:avLst/>
          </a:prstGeom>
          <a:noFill/>
          <a:ln cap="flat" cmpd="sng" w="25400">
            <a:solidFill>
              <a:schemeClr val="dk1"/>
            </a:solidFill>
            <a:prstDash val="solid"/>
            <a:round/>
            <a:headEnd len="sm" w="sm" type="none"/>
            <a:tailEnd len="sm" w="sm" type="none"/>
          </a:ln>
        </p:spPr>
      </p:cxnSp>
      <p:cxnSp>
        <p:nvCxnSpPr>
          <p:cNvPr id="443" name="Google Shape;443;p22"/>
          <p:cNvCxnSpPr/>
          <p:nvPr/>
        </p:nvCxnSpPr>
        <p:spPr>
          <a:xfrm>
            <a:off x="7494938" y="3317509"/>
            <a:ext cx="59886" cy="0"/>
          </a:xfrm>
          <a:prstGeom prst="straightConnector1">
            <a:avLst/>
          </a:prstGeom>
          <a:noFill/>
          <a:ln cap="flat" cmpd="sng" w="25400">
            <a:solidFill>
              <a:schemeClr val="dk1"/>
            </a:solidFill>
            <a:prstDash val="solid"/>
            <a:round/>
            <a:headEnd len="sm" w="sm" type="none"/>
            <a:tailEnd len="sm" w="sm" type="none"/>
          </a:ln>
        </p:spPr>
      </p:cxnSp>
      <p:cxnSp>
        <p:nvCxnSpPr>
          <p:cNvPr id="444" name="Google Shape;444;p22"/>
          <p:cNvCxnSpPr>
            <a:stCxn id="445" idx="3"/>
          </p:cNvCxnSpPr>
          <p:nvPr/>
        </p:nvCxnSpPr>
        <p:spPr>
          <a:xfrm>
            <a:off x="7096033" y="3791433"/>
            <a:ext cx="127800" cy="3000"/>
          </a:xfrm>
          <a:prstGeom prst="straightConnector1">
            <a:avLst/>
          </a:prstGeom>
          <a:noFill/>
          <a:ln cap="flat" cmpd="sng" w="25400">
            <a:solidFill>
              <a:schemeClr val="dk1"/>
            </a:solidFill>
            <a:prstDash val="solid"/>
            <a:round/>
            <a:headEnd len="sm" w="sm" type="none"/>
            <a:tailEnd len="sm" w="sm" type="none"/>
          </a:ln>
        </p:spPr>
      </p:cxnSp>
      <p:cxnSp>
        <p:nvCxnSpPr>
          <p:cNvPr id="446" name="Google Shape;446;p22"/>
          <p:cNvCxnSpPr/>
          <p:nvPr/>
        </p:nvCxnSpPr>
        <p:spPr>
          <a:xfrm>
            <a:off x="7074843" y="4251546"/>
            <a:ext cx="278776" cy="0"/>
          </a:xfrm>
          <a:prstGeom prst="straightConnector1">
            <a:avLst/>
          </a:prstGeom>
          <a:noFill/>
          <a:ln cap="flat" cmpd="sng" w="25400">
            <a:solidFill>
              <a:schemeClr val="dk1"/>
            </a:solidFill>
            <a:prstDash val="solid"/>
            <a:round/>
            <a:headEnd len="sm" w="sm" type="none"/>
            <a:tailEnd len="sm" w="sm" type="none"/>
          </a:ln>
        </p:spPr>
      </p:cxnSp>
      <p:cxnSp>
        <p:nvCxnSpPr>
          <p:cNvPr id="447" name="Google Shape;447;p22"/>
          <p:cNvCxnSpPr/>
          <p:nvPr/>
        </p:nvCxnSpPr>
        <p:spPr>
          <a:xfrm flipH="1">
            <a:off x="7346392" y="2079182"/>
            <a:ext cx="1" cy="264396"/>
          </a:xfrm>
          <a:prstGeom prst="straightConnector1">
            <a:avLst/>
          </a:prstGeom>
          <a:noFill/>
          <a:ln cap="flat" cmpd="sng" w="25400">
            <a:solidFill>
              <a:schemeClr val="dk1"/>
            </a:solidFill>
            <a:prstDash val="solid"/>
            <a:round/>
            <a:headEnd len="sm" w="sm" type="none"/>
            <a:tailEnd len="sm" w="sm" type="none"/>
          </a:ln>
        </p:spPr>
      </p:cxnSp>
      <p:cxnSp>
        <p:nvCxnSpPr>
          <p:cNvPr id="448" name="Google Shape;448;p22"/>
          <p:cNvCxnSpPr/>
          <p:nvPr/>
        </p:nvCxnSpPr>
        <p:spPr>
          <a:xfrm>
            <a:off x="7339464" y="2337162"/>
            <a:ext cx="91670" cy="0"/>
          </a:xfrm>
          <a:prstGeom prst="straightConnector1">
            <a:avLst/>
          </a:prstGeom>
          <a:noFill/>
          <a:ln cap="flat" cmpd="sng" w="25400">
            <a:solidFill>
              <a:schemeClr val="dk1"/>
            </a:solidFill>
            <a:prstDash val="solid"/>
            <a:round/>
            <a:headEnd len="sm" w="sm" type="none"/>
            <a:tailEnd len="sm" w="sm" type="none"/>
          </a:ln>
        </p:spPr>
      </p:cxnSp>
      <p:cxnSp>
        <p:nvCxnSpPr>
          <p:cNvPr id="449" name="Google Shape;449;p22"/>
          <p:cNvCxnSpPr>
            <a:stCxn id="388" idx="0"/>
            <a:endCxn id="386" idx="2"/>
          </p:cNvCxnSpPr>
          <p:nvPr/>
        </p:nvCxnSpPr>
        <p:spPr>
          <a:xfrm flipH="1" rot="10800000">
            <a:off x="2604652" y="427278"/>
            <a:ext cx="2145300" cy="890100"/>
          </a:xfrm>
          <a:prstGeom prst="straightConnector1">
            <a:avLst/>
          </a:prstGeom>
          <a:noFill/>
          <a:ln cap="flat" cmpd="sng" w="25400">
            <a:solidFill>
              <a:schemeClr val="dk1"/>
            </a:solidFill>
            <a:prstDash val="solid"/>
            <a:round/>
            <a:headEnd len="sm" w="sm" type="none"/>
            <a:tailEnd len="sm" w="sm" type="none"/>
          </a:ln>
        </p:spPr>
      </p:cxnSp>
      <p:cxnSp>
        <p:nvCxnSpPr>
          <p:cNvPr id="450" name="Google Shape;450;p22"/>
          <p:cNvCxnSpPr>
            <a:stCxn id="387" idx="0"/>
            <a:endCxn id="386" idx="2"/>
          </p:cNvCxnSpPr>
          <p:nvPr/>
        </p:nvCxnSpPr>
        <p:spPr>
          <a:xfrm flipH="1" rot="10800000">
            <a:off x="4179644" y="427293"/>
            <a:ext cx="570300" cy="824100"/>
          </a:xfrm>
          <a:prstGeom prst="straightConnector1">
            <a:avLst/>
          </a:prstGeom>
          <a:noFill/>
          <a:ln cap="flat" cmpd="sng" w="25400">
            <a:solidFill>
              <a:schemeClr val="dk1"/>
            </a:solidFill>
            <a:prstDash val="solid"/>
            <a:round/>
            <a:headEnd len="sm" w="sm" type="none"/>
            <a:tailEnd len="sm" w="sm" type="none"/>
          </a:ln>
        </p:spPr>
      </p:cxnSp>
      <p:cxnSp>
        <p:nvCxnSpPr>
          <p:cNvPr id="451" name="Google Shape;451;p22"/>
          <p:cNvCxnSpPr>
            <a:stCxn id="386" idx="2"/>
            <a:endCxn id="389" idx="0"/>
          </p:cNvCxnSpPr>
          <p:nvPr/>
        </p:nvCxnSpPr>
        <p:spPr>
          <a:xfrm>
            <a:off x="4749817" y="427216"/>
            <a:ext cx="3012000" cy="824100"/>
          </a:xfrm>
          <a:prstGeom prst="straightConnector1">
            <a:avLst/>
          </a:prstGeom>
          <a:noFill/>
          <a:ln cap="flat" cmpd="sng" w="25400">
            <a:solidFill>
              <a:schemeClr val="dk1"/>
            </a:solidFill>
            <a:prstDash val="solid"/>
            <a:round/>
            <a:headEnd len="sm" w="sm" type="none"/>
            <a:tailEnd len="sm" w="sm" type="none"/>
          </a:ln>
        </p:spPr>
      </p:cxnSp>
      <p:cxnSp>
        <p:nvCxnSpPr>
          <p:cNvPr id="452" name="Google Shape;452;p22"/>
          <p:cNvCxnSpPr>
            <a:stCxn id="386" idx="2"/>
            <a:endCxn id="391" idx="0"/>
          </p:cNvCxnSpPr>
          <p:nvPr/>
        </p:nvCxnSpPr>
        <p:spPr>
          <a:xfrm>
            <a:off x="4749817" y="427216"/>
            <a:ext cx="4719600" cy="824100"/>
          </a:xfrm>
          <a:prstGeom prst="straightConnector1">
            <a:avLst/>
          </a:prstGeom>
          <a:noFill/>
          <a:ln cap="flat" cmpd="sng" w="25400">
            <a:solidFill>
              <a:schemeClr val="dk1"/>
            </a:solidFill>
            <a:prstDash val="solid"/>
            <a:round/>
            <a:headEnd len="sm" w="sm" type="none"/>
            <a:tailEnd len="sm" w="sm" type="none"/>
          </a:ln>
        </p:spPr>
      </p:cxnSp>
      <p:cxnSp>
        <p:nvCxnSpPr>
          <p:cNvPr id="453" name="Google Shape;453;p22"/>
          <p:cNvCxnSpPr>
            <a:stCxn id="386" idx="2"/>
            <a:endCxn id="393" idx="0"/>
          </p:cNvCxnSpPr>
          <p:nvPr/>
        </p:nvCxnSpPr>
        <p:spPr>
          <a:xfrm>
            <a:off x="4749817" y="427216"/>
            <a:ext cx="6390300" cy="933000"/>
          </a:xfrm>
          <a:prstGeom prst="straightConnector1">
            <a:avLst/>
          </a:prstGeom>
          <a:noFill/>
          <a:ln cap="flat" cmpd="sng" w="25400">
            <a:solidFill>
              <a:schemeClr val="dk1"/>
            </a:solidFill>
            <a:prstDash val="solid"/>
            <a:round/>
            <a:headEnd len="sm" w="sm" type="none"/>
            <a:tailEnd len="sm" w="sm" type="none"/>
          </a:ln>
        </p:spPr>
      </p:cxnSp>
      <p:cxnSp>
        <p:nvCxnSpPr>
          <p:cNvPr id="454" name="Google Shape;454;p22"/>
          <p:cNvCxnSpPr>
            <a:stCxn id="347" idx="0"/>
            <a:endCxn id="386" idx="2"/>
          </p:cNvCxnSpPr>
          <p:nvPr/>
        </p:nvCxnSpPr>
        <p:spPr>
          <a:xfrm flipH="1" rot="10800000">
            <a:off x="2311367" y="427153"/>
            <a:ext cx="2438400" cy="291000"/>
          </a:xfrm>
          <a:prstGeom prst="straightConnector1">
            <a:avLst/>
          </a:prstGeom>
          <a:noFill/>
          <a:ln cap="flat" cmpd="sng" w="25400">
            <a:solidFill>
              <a:schemeClr val="dk1"/>
            </a:solidFill>
            <a:prstDash val="solid"/>
            <a:round/>
            <a:headEnd len="sm" w="sm" type="none"/>
            <a:tailEnd len="sm" w="sm" type="none"/>
          </a:ln>
        </p:spPr>
      </p:cxnSp>
      <p:cxnSp>
        <p:nvCxnSpPr>
          <p:cNvPr id="455" name="Google Shape;455;p22"/>
          <p:cNvCxnSpPr>
            <a:stCxn id="390" idx="2"/>
            <a:endCxn id="347" idx="0"/>
          </p:cNvCxnSpPr>
          <p:nvPr/>
        </p:nvCxnSpPr>
        <p:spPr>
          <a:xfrm>
            <a:off x="696736" y="462357"/>
            <a:ext cx="1614600" cy="255900"/>
          </a:xfrm>
          <a:prstGeom prst="straightConnector1">
            <a:avLst/>
          </a:prstGeom>
          <a:noFill/>
          <a:ln cap="flat" cmpd="sng" w="25400">
            <a:solidFill>
              <a:schemeClr val="dk1"/>
            </a:solidFill>
            <a:prstDash val="solid"/>
            <a:round/>
            <a:headEnd len="sm" w="sm" type="none"/>
            <a:tailEnd len="sm" w="sm" type="none"/>
          </a:ln>
        </p:spPr>
      </p:cxnSp>
      <p:cxnSp>
        <p:nvCxnSpPr>
          <p:cNvPr id="456" name="Google Shape;456;p22"/>
          <p:cNvCxnSpPr>
            <a:stCxn id="346" idx="0"/>
            <a:endCxn id="386" idx="2"/>
          </p:cNvCxnSpPr>
          <p:nvPr/>
        </p:nvCxnSpPr>
        <p:spPr>
          <a:xfrm rot="10800000">
            <a:off x="4749887" y="427259"/>
            <a:ext cx="6704400" cy="430800"/>
          </a:xfrm>
          <a:prstGeom prst="straightConnector1">
            <a:avLst/>
          </a:prstGeom>
          <a:noFill/>
          <a:ln cap="flat" cmpd="sng" w="25400">
            <a:solidFill>
              <a:schemeClr val="dk1"/>
            </a:solidFill>
            <a:prstDash val="solid"/>
            <a:round/>
            <a:headEnd len="sm" w="sm" type="none"/>
            <a:tailEnd len="sm" w="sm" type="none"/>
          </a:ln>
        </p:spPr>
      </p:cxnSp>
      <p:sp>
        <p:nvSpPr>
          <p:cNvPr id="457" name="Google Shape;457;p22"/>
          <p:cNvSpPr/>
          <p:nvPr/>
        </p:nvSpPr>
        <p:spPr>
          <a:xfrm>
            <a:off x="9080689" y="4097567"/>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Annual Unit Plan Task Force</a:t>
            </a:r>
            <a:endParaRPr sz="800">
              <a:solidFill>
                <a:schemeClr val="dk1"/>
              </a:solidFill>
              <a:latin typeface="Cabin"/>
              <a:ea typeface="Cabin"/>
              <a:cs typeface="Cabin"/>
              <a:sym typeface="Cabin"/>
            </a:endParaRPr>
          </a:p>
        </p:txBody>
      </p:sp>
      <p:cxnSp>
        <p:nvCxnSpPr>
          <p:cNvPr id="458" name="Google Shape;458;p22"/>
          <p:cNvCxnSpPr/>
          <p:nvPr/>
        </p:nvCxnSpPr>
        <p:spPr>
          <a:xfrm>
            <a:off x="8933485" y="4281083"/>
            <a:ext cx="125661" cy="0"/>
          </a:xfrm>
          <a:prstGeom prst="straightConnector1">
            <a:avLst/>
          </a:prstGeom>
          <a:noFill/>
          <a:ln cap="flat" cmpd="sng" w="25400">
            <a:solidFill>
              <a:schemeClr val="dk1"/>
            </a:solidFill>
            <a:prstDash val="solid"/>
            <a:round/>
            <a:headEnd len="sm" w="sm" type="none"/>
            <a:tailEnd len="sm" w="sm" type="none"/>
          </a:ln>
        </p:spPr>
      </p:cxnSp>
      <p:sp>
        <p:nvSpPr>
          <p:cNvPr id="459" name="Google Shape;459;p22"/>
          <p:cNvSpPr/>
          <p:nvPr/>
        </p:nvSpPr>
        <p:spPr>
          <a:xfrm>
            <a:off x="7619232" y="4666180"/>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Financial Aid</a:t>
            </a:r>
            <a:endParaRPr sz="800">
              <a:solidFill>
                <a:schemeClr val="dk1"/>
              </a:solidFill>
              <a:latin typeface="Cabin"/>
              <a:ea typeface="Cabin"/>
              <a:cs typeface="Cabin"/>
              <a:sym typeface="Cabin"/>
            </a:endParaRPr>
          </a:p>
        </p:txBody>
      </p:sp>
      <p:sp>
        <p:nvSpPr>
          <p:cNvPr id="460" name="Google Shape;460;p22"/>
          <p:cNvSpPr/>
          <p:nvPr/>
        </p:nvSpPr>
        <p:spPr>
          <a:xfrm>
            <a:off x="5622145" y="4673839"/>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Admissions and Records</a:t>
            </a:r>
            <a:endParaRPr sz="800">
              <a:solidFill>
                <a:schemeClr val="dk1"/>
              </a:solidFill>
              <a:latin typeface="Cabin"/>
              <a:ea typeface="Cabin"/>
              <a:cs typeface="Cabin"/>
              <a:sym typeface="Cabin"/>
            </a:endParaRPr>
          </a:p>
        </p:txBody>
      </p:sp>
      <p:sp>
        <p:nvSpPr>
          <p:cNvPr id="461" name="Google Shape;461;p22"/>
          <p:cNvSpPr/>
          <p:nvPr/>
        </p:nvSpPr>
        <p:spPr>
          <a:xfrm>
            <a:off x="9071462" y="4673839"/>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Affairs</a:t>
            </a:r>
            <a:endParaRPr sz="800">
              <a:solidFill>
                <a:schemeClr val="dk1"/>
              </a:solidFill>
              <a:latin typeface="Cabin"/>
              <a:ea typeface="Cabin"/>
              <a:cs typeface="Cabin"/>
              <a:sym typeface="Cabin"/>
            </a:endParaRPr>
          </a:p>
        </p:txBody>
      </p:sp>
      <p:cxnSp>
        <p:nvCxnSpPr>
          <p:cNvPr id="462" name="Google Shape;462;p22"/>
          <p:cNvCxnSpPr/>
          <p:nvPr/>
        </p:nvCxnSpPr>
        <p:spPr>
          <a:xfrm flipH="1">
            <a:off x="7494939" y="2528170"/>
            <a:ext cx="1" cy="1273715"/>
          </a:xfrm>
          <a:prstGeom prst="straightConnector1">
            <a:avLst/>
          </a:prstGeom>
          <a:noFill/>
          <a:ln cap="flat" cmpd="sng" w="25400">
            <a:solidFill>
              <a:schemeClr val="dk1"/>
            </a:solidFill>
            <a:prstDash val="solid"/>
            <a:round/>
            <a:headEnd len="sm" w="sm" type="none"/>
            <a:tailEnd len="sm" w="sm" type="none"/>
          </a:ln>
        </p:spPr>
      </p:cxnSp>
      <p:cxnSp>
        <p:nvCxnSpPr>
          <p:cNvPr id="463" name="Google Shape;463;p22"/>
          <p:cNvCxnSpPr/>
          <p:nvPr/>
        </p:nvCxnSpPr>
        <p:spPr>
          <a:xfrm>
            <a:off x="6222008" y="4581093"/>
            <a:ext cx="1" cy="92746"/>
          </a:xfrm>
          <a:prstGeom prst="straightConnector1">
            <a:avLst/>
          </a:prstGeom>
          <a:noFill/>
          <a:ln cap="flat" cmpd="sng" w="25400">
            <a:solidFill>
              <a:schemeClr val="dk1"/>
            </a:solidFill>
            <a:prstDash val="solid"/>
            <a:round/>
            <a:headEnd len="sm" w="sm" type="none"/>
            <a:tailEnd len="sm" w="sm" type="none"/>
          </a:ln>
        </p:spPr>
      </p:cxnSp>
      <p:cxnSp>
        <p:nvCxnSpPr>
          <p:cNvPr id="464" name="Google Shape;464;p22"/>
          <p:cNvCxnSpPr/>
          <p:nvPr/>
        </p:nvCxnSpPr>
        <p:spPr>
          <a:xfrm>
            <a:off x="8247385" y="4587713"/>
            <a:ext cx="0" cy="74760"/>
          </a:xfrm>
          <a:prstGeom prst="straightConnector1">
            <a:avLst/>
          </a:prstGeom>
          <a:noFill/>
          <a:ln cap="flat" cmpd="sng" w="25400">
            <a:solidFill>
              <a:schemeClr val="dk1"/>
            </a:solidFill>
            <a:prstDash val="solid"/>
            <a:round/>
            <a:headEnd len="sm" w="sm" type="none"/>
            <a:tailEnd len="sm" w="sm" type="none"/>
          </a:ln>
        </p:spPr>
      </p:cxnSp>
      <p:cxnSp>
        <p:nvCxnSpPr>
          <p:cNvPr id="465" name="Google Shape;465;p22"/>
          <p:cNvCxnSpPr/>
          <p:nvPr/>
        </p:nvCxnSpPr>
        <p:spPr>
          <a:xfrm>
            <a:off x="9716698" y="4569727"/>
            <a:ext cx="1" cy="92746"/>
          </a:xfrm>
          <a:prstGeom prst="straightConnector1">
            <a:avLst/>
          </a:prstGeom>
          <a:noFill/>
          <a:ln cap="flat" cmpd="sng" w="25400">
            <a:solidFill>
              <a:schemeClr val="dk1"/>
            </a:solidFill>
            <a:prstDash val="solid"/>
            <a:round/>
            <a:headEnd len="sm" w="sm" type="none"/>
            <a:tailEnd len="sm" w="sm" type="none"/>
          </a:ln>
        </p:spPr>
      </p:cxnSp>
      <p:sp>
        <p:nvSpPr>
          <p:cNvPr id="466" name="Google Shape;466;p22"/>
          <p:cNvSpPr/>
          <p:nvPr/>
        </p:nvSpPr>
        <p:spPr>
          <a:xfrm>
            <a:off x="10661067" y="395552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Staff Professional Development Committee</a:t>
            </a:r>
            <a:endParaRPr sz="800">
              <a:solidFill>
                <a:schemeClr val="dk1"/>
              </a:solidFill>
              <a:latin typeface="Cabin"/>
              <a:ea typeface="Cabin"/>
              <a:cs typeface="Cabin"/>
              <a:sym typeface="Cabin"/>
            </a:endParaRPr>
          </a:p>
        </p:txBody>
      </p:sp>
      <p:sp>
        <p:nvSpPr>
          <p:cNvPr id="467" name="Google Shape;467;p22"/>
          <p:cNvSpPr/>
          <p:nvPr/>
        </p:nvSpPr>
        <p:spPr>
          <a:xfrm>
            <a:off x="10600476" y="3299630"/>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Senate</a:t>
            </a:r>
            <a:endParaRPr sz="800">
              <a:solidFill>
                <a:schemeClr val="dk1"/>
              </a:solidFill>
              <a:latin typeface="Cabin"/>
              <a:ea typeface="Cabin"/>
              <a:cs typeface="Cabin"/>
              <a:sym typeface="Cabin"/>
            </a:endParaRPr>
          </a:p>
        </p:txBody>
      </p:sp>
      <p:cxnSp>
        <p:nvCxnSpPr>
          <p:cNvPr id="468" name="Google Shape;468;p22"/>
          <p:cNvCxnSpPr>
            <a:endCxn id="340" idx="1"/>
          </p:cNvCxnSpPr>
          <p:nvPr/>
        </p:nvCxnSpPr>
        <p:spPr>
          <a:xfrm>
            <a:off x="5222248" y="1507592"/>
            <a:ext cx="160800" cy="600"/>
          </a:xfrm>
          <a:prstGeom prst="straightConnector1">
            <a:avLst/>
          </a:prstGeom>
          <a:noFill/>
          <a:ln cap="flat" cmpd="sng" w="25400">
            <a:solidFill>
              <a:schemeClr val="dk1"/>
            </a:solidFill>
            <a:prstDash val="solid"/>
            <a:round/>
            <a:headEnd len="sm" w="sm" type="none"/>
            <a:tailEnd len="sm" w="sm" type="none"/>
          </a:ln>
        </p:spPr>
      </p:cxnSp>
      <p:cxnSp>
        <p:nvCxnSpPr>
          <p:cNvPr id="469" name="Google Shape;469;p22"/>
          <p:cNvCxnSpPr/>
          <p:nvPr/>
        </p:nvCxnSpPr>
        <p:spPr>
          <a:xfrm>
            <a:off x="5758596" y="5293820"/>
            <a:ext cx="139213" cy="0"/>
          </a:xfrm>
          <a:prstGeom prst="straightConnector1">
            <a:avLst/>
          </a:prstGeom>
          <a:noFill/>
          <a:ln cap="flat" cmpd="sng" w="25400">
            <a:solidFill>
              <a:schemeClr val="dk1"/>
            </a:solidFill>
            <a:prstDash val="solid"/>
            <a:round/>
            <a:headEnd len="sm" w="sm" type="none"/>
            <a:tailEnd len="sm" w="sm" type="none"/>
          </a:ln>
        </p:spPr>
      </p:cxnSp>
      <p:cxnSp>
        <p:nvCxnSpPr>
          <p:cNvPr id="470" name="Google Shape;470;p22"/>
          <p:cNvCxnSpPr/>
          <p:nvPr/>
        </p:nvCxnSpPr>
        <p:spPr>
          <a:xfrm>
            <a:off x="8755697" y="5053534"/>
            <a:ext cx="0" cy="706789"/>
          </a:xfrm>
          <a:prstGeom prst="straightConnector1">
            <a:avLst/>
          </a:prstGeom>
          <a:noFill/>
          <a:ln cap="flat" cmpd="sng" w="25400">
            <a:solidFill>
              <a:schemeClr val="dk1"/>
            </a:solidFill>
            <a:prstDash val="solid"/>
            <a:round/>
            <a:headEnd len="sm" w="sm" type="none"/>
            <a:tailEnd len="sm" w="sm" type="none"/>
          </a:ln>
        </p:spPr>
      </p:cxnSp>
      <p:cxnSp>
        <p:nvCxnSpPr>
          <p:cNvPr id="471" name="Google Shape;471;p22"/>
          <p:cNvCxnSpPr/>
          <p:nvPr/>
        </p:nvCxnSpPr>
        <p:spPr>
          <a:xfrm>
            <a:off x="8588866" y="5315688"/>
            <a:ext cx="159927" cy="0"/>
          </a:xfrm>
          <a:prstGeom prst="straightConnector1">
            <a:avLst/>
          </a:prstGeom>
          <a:noFill/>
          <a:ln cap="flat" cmpd="sng" w="25400">
            <a:solidFill>
              <a:schemeClr val="dk1"/>
            </a:solidFill>
            <a:prstDash val="solid"/>
            <a:round/>
            <a:headEnd len="sm" w="sm" type="none"/>
            <a:tailEnd len="sm" w="sm" type="none"/>
          </a:ln>
        </p:spPr>
      </p:cxnSp>
      <p:cxnSp>
        <p:nvCxnSpPr>
          <p:cNvPr id="472" name="Google Shape;472;p22"/>
          <p:cNvCxnSpPr/>
          <p:nvPr/>
        </p:nvCxnSpPr>
        <p:spPr>
          <a:xfrm>
            <a:off x="8602698" y="5747904"/>
            <a:ext cx="159927" cy="0"/>
          </a:xfrm>
          <a:prstGeom prst="straightConnector1">
            <a:avLst/>
          </a:prstGeom>
          <a:noFill/>
          <a:ln cap="flat" cmpd="sng" w="25400">
            <a:solidFill>
              <a:schemeClr val="dk1"/>
            </a:solidFill>
            <a:prstDash val="solid"/>
            <a:round/>
            <a:headEnd len="sm" w="sm" type="none"/>
            <a:tailEnd len="sm" w="sm" type="none"/>
          </a:ln>
        </p:spPr>
      </p:cxnSp>
      <p:sp>
        <p:nvSpPr>
          <p:cNvPr id="473" name="Google Shape;473;p22"/>
          <p:cNvSpPr/>
          <p:nvPr/>
        </p:nvSpPr>
        <p:spPr>
          <a:xfrm>
            <a:off x="4139807" y="3989313"/>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Various CTE Advisory Committees</a:t>
            </a:r>
            <a:endParaRPr sz="800">
              <a:solidFill>
                <a:schemeClr val="dk1"/>
              </a:solidFill>
              <a:latin typeface="Cabin"/>
              <a:ea typeface="Cabin"/>
              <a:cs typeface="Cabin"/>
              <a:sym typeface="Cabin"/>
            </a:endParaRPr>
          </a:p>
        </p:txBody>
      </p:sp>
      <p:cxnSp>
        <p:nvCxnSpPr>
          <p:cNvPr id="474" name="Google Shape;474;p22"/>
          <p:cNvCxnSpPr/>
          <p:nvPr/>
        </p:nvCxnSpPr>
        <p:spPr>
          <a:xfrm flipH="1">
            <a:off x="4066337" y="3958532"/>
            <a:ext cx="1" cy="251110"/>
          </a:xfrm>
          <a:prstGeom prst="straightConnector1">
            <a:avLst/>
          </a:prstGeom>
          <a:noFill/>
          <a:ln cap="flat" cmpd="sng" w="25400">
            <a:solidFill>
              <a:schemeClr val="dk1"/>
            </a:solidFill>
            <a:prstDash val="solid"/>
            <a:round/>
            <a:headEnd len="sm" w="sm" type="none"/>
            <a:tailEnd len="sm" w="sm" type="none"/>
          </a:ln>
        </p:spPr>
      </p:cxnSp>
      <p:cxnSp>
        <p:nvCxnSpPr>
          <p:cNvPr id="475" name="Google Shape;475;p22"/>
          <p:cNvCxnSpPr/>
          <p:nvPr/>
        </p:nvCxnSpPr>
        <p:spPr>
          <a:xfrm>
            <a:off x="4069428" y="4204695"/>
            <a:ext cx="66179" cy="0"/>
          </a:xfrm>
          <a:prstGeom prst="straightConnector1">
            <a:avLst/>
          </a:prstGeom>
          <a:noFill/>
          <a:ln cap="flat" cmpd="sng" w="25400">
            <a:solidFill>
              <a:schemeClr val="dk1"/>
            </a:solidFill>
            <a:prstDash val="solid"/>
            <a:round/>
            <a:headEnd len="sm" w="sm" type="none"/>
            <a:tailEnd len="sm" w="sm" type="none"/>
          </a:ln>
        </p:spPr>
      </p:cxnSp>
      <p:sp>
        <p:nvSpPr>
          <p:cNvPr id="476" name="Google Shape;476;p22"/>
          <p:cNvSpPr/>
          <p:nvPr/>
        </p:nvSpPr>
        <p:spPr>
          <a:xfrm>
            <a:off x="312290" y="4177044"/>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Professional Relations Committee</a:t>
            </a:r>
            <a:endParaRPr sz="800">
              <a:solidFill>
                <a:schemeClr val="dk1"/>
              </a:solidFill>
              <a:latin typeface="Cabin"/>
              <a:ea typeface="Cabin"/>
              <a:cs typeface="Cabin"/>
              <a:sym typeface="Cabin"/>
            </a:endParaRPr>
          </a:p>
        </p:txBody>
      </p:sp>
      <p:cxnSp>
        <p:nvCxnSpPr>
          <p:cNvPr id="477" name="Google Shape;477;p22"/>
          <p:cNvCxnSpPr>
            <a:endCxn id="476" idx="1"/>
          </p:cNvCxnSpPr>
          <p:nvPr/>
        </p:nvCxnSpPr>
        <p:spPr>
          <a:xfrm>
            <a:off x="135590" y="4371851"/>
            <a:ext cx="176700" cy="0"/>
          </a:xfrm>
          <a:prstGeom prst="straightConnector1">
            <a:avLst/>
          </a:prstGeom>
          <a:noFill/>
          <a:ln cap="flat" cmpd="sng" w="25400">
            <a:solidFill>
              <a:schemeClr val="dk1"/>
            </a:solidFill>
            <a:prstDash val="solid"/>
            <a:round/>
            <a:headEnd len="sm" w="sm" type="none"/>
            <a:tailEnd len="sm" w="sm" type="none"/>
          </a:ln>
        </p:spPr>
      </p:cxnSp>
      <p:sp>
        <p:nvSpPr>
          <p:cNvPr id="478" name="Google Shape;478;p22"/>
          <p:cNvSpPr/>
          <p:nvPr/>
        </p:nvSpPr>
        <p:spPr>
          <a:xfrm>
            <a:off x="2048861" y="484200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Basic Skills Committee?</a:t>
            </a:r>
            <a:endParaRPr sz="800">
              <a:solidFill>
                <a:schemeClr val="dk1"/>
              </a:solidFill>
              <a:latin typeface="Cabin"/>
              <a:ea typeface="Cabin"/>
              <a:cs typeface="Cabin"/>
              <a:sym typeface="Cabin"/>
            </a:endParaRPr>
          </a:p>
        </p:txBody>
      </p:sp>
      <p:sp>
        <p:nvSpPr>
          <p:cNvPr id="445" name="Google Shape;445;p22"/>
          <p:cNvSpPr/>
          <p:nvPr/>
        </p:nvSpPr>
        <p:spPr>
          <a:xfrm>
            <a:off x="5839727" y="359662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SSSP Committee</a:t>
            </a:r>
            <a:endParaRPr sz="800">
              <a:solidFill>
                <a:schemeClr val="dk1"/>
              </a:solidFill>
              <a:latin typeface="Cabin"/>
              <a:ea typeface="Cabin"/>
              <a:cs typeface="Cabin"/>
              <a:sym typeface="Cabin"/>
            </a:endParaRPr>
          </a:p>
        </p:txBody>
      </p:sp>
      <p:cxnSp>
        <p:nvCxnSpPr>
          <p:cNvPr id="479" name="Google Shape;479;p22"/>
          <p:cNvCxnSpPr/>
          <p:nvPr/>
        </p:nvCxnSpPr>
        <p:spPr>
          <a:xfrm>
            <a:off x="7511027" y="3788953"/>
            <a:ext cx="59886" cy="0"/>
          </a:xfrm>
          <a:prstGeom prst="straightConnector1">
            <a:avLst/>
          </a:prstGeom>
          <a:noFill/>
          <a:ln cap="flat" cmpd="sng" w="25400">
            <a:solidFill>
              <a:schemeClr val="dk1"/>
            </a:solidFill>
            <a:prstDash val="solid"/>
            <a:round/>
            <a:headEnd len="sm" w="sm" type="none"/>
            <a:tailEnd len="sm" w="sm" type="none"/>
          </a:ln>
        </p:spPr>
      </p:cxnSp>
      <p:cxnSp>
        <p:nvCxnSpPr>
          <p:cNvPr id="480" name="Google Shape;480;p22"/>
          <p:cNvCxnSpPr/>
          <p:nvPr/>
        </p:nvCxnSpPr>
        <p:spPr>
          <a:xfrm>
            <a:off x="9685120" y="6240225"/>
            <a:ext cx="251683" cy="3814"/>
          </a:xfrm>
          <a:prstGeom prst="straightConnector1">
            <a:avLst/>
          </a:prstGeom>
          <a:noFill/>
          <a:ln cap="flat" cmpd="sng" w="25400">
            <a:solidFill>
              <a:schemeClr val="dk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23"/>
          <p:cNvSpPr txBox="1"/>
          <p:nvPr>
            <p:ph type="title"/>
          </p:nvPr>
        </p:nvSpPr>
        <p:spPr>
          <a:xfrm>
            <a:off x="1447191" y="837769"/>
            <a:ext cx="9607661" cy="10563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Cabin"/>
              <a:buNone/>
            </a:pPr>
            <a:r>
              <a:rPr b="0" i="0" lang="en-US" sz="4800" u="none" cap="none" strike="noStrike">
                <a:solidFill>
                  <a:schemeClr val="dk1"/>
                </a:solidFill>
                <a:latin typeface="Cabin"/>
                <a:ea typeface="Cabin"/>
                <a:cs typeface="Cabin"/>
                <a:sym typeface="Cabin"/>
              </a:rPr>
              <a:t>PARTICIPATORY VS. OPERATIONAL</a:t>
            </a:r>
            <a:endParaRPr/>
          </a:p>
        </p:txBody>
      </p:sp>
      <p:sp>
        <p:nvSpPr>
          <p:cNvPr id="486" name="Google Shape;486;p23"/>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rial"/>
              <a:buNone/>
            </a:pPr>
            <a:r>
              <a:rPr b="0" i="0" lang="en-US" sz="3600" u="none" cap="none" strike="noStrike">
                <a:solidFill>
                  <a:schemeClr val="accent1"/>
                </a:solidFill>
                <a:latin typeface="Cabin"/>
                <a:ea typeface="Cabin"/>
                <a:cs typeface="Cabin"/>
                <a:sym typeface="Cabin"/>
              </a:rPr>
              <a:t>PARTICIPATORY</a:t>
            </a:r>
            <a:endParaRPr/>
          </a:p>
        </p:txBody>
      </p:sp>
      <p:sp>
        <p:nvSpPr>
          <p:cNvPr id="487" name="Google Shape;487;p23"/>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800"/>
              <a:buFont typeface="Arial"/>
              <a:buChar char="•"/>
            </a:pPr>
            <a:r>
              <a:rPr b="0" i="0" lang="en-US" sz="2800" u="none" cap="none" strike="noStrike">
                <a:solidFill>
                  <a:schemeClr val="dk1"/>
                </a:solidFill>
                <a:latin typeface="Cabin"/>
                <a:ea typeface="Cabin"/>
                <a:cs typeface="Cabin"/>
                <a:sym typeface="Cabin"/>
              </a:rPr>
              <a:t>Composed of constituency representatives designated or selected to act in a consultative capacity on policy.</a:t>
            </a:r>
            <a:endParaRPr b="0" i="0" sz="2800" u="none" cap="none" strike="noStrike">
              <a:solidFill>
                <a:schemeClr val="dk1"/>
              </a:solidFill>
              <a:latin typeface="Cabin"/>
              <a:ea typeface="Cabin"/>
              <a:cs typeface="Cabin"/>
              <a:sym typeface="Cabin"/>
            </a:endParaRPr>
          </a:p>
        </p:txBody>
      </p:sp>
      <p:sp>
        <p:nvSpPr>
          <p:cNvPr id="488" name="Google Shape;488;p23"/>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rial"/>
              <a:buNone/>
            </a:pPr>
            <a:r>
              <a:rPr b="0" i="0" lang="en-US" sz="3600" u="none" cap="none" strike="noStrike">
                <a:solidFill>
                  <a:schemeClr val="accent1"/>
                </a:solidFill>
                <a:latin typeface="Cabin"/>
                <a:ea typeface="Cabin"/>
                <a:cs typeface="Cabin"/>
                <a:sym typeface="Cabin"/>
              </a:rPr>
              <a:t>OPERATIONAL</a:t>
            </a:r>
            <a:endParaRPr/>
          </a:p>
        </p:txBody>
      </p:sp>
      <p:sp>
        <p:nvSpPr>
          <p:cNvPr id="489" name="Google Shape;489;p23"/>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800"/>
              <a:buFont typeface="Arial"/>
              <a:buChar char="•"/>
            </a:pPr>
            <a:r>
              <a:rPr b="0" i="0" lang="en-US" sz="2800" u="none" cap="none" strike="noStrike">
                <a:solidFill>
                  <a:schemeClr val="dk1"/>
                </a:solidFill>
                <a:latin typeface="Cabin"/>
                <a:ea typeface="Cabin"/>
                <a:cs typeface="Cabin"/>
                <a:sym typeface="Cabin"/>
              </a:rPr>
              <a:t>Non-policy-making groups. Implement decisions and policies that were already made. </a:t>
            </a:r>
            <a:endParaRPr b="0" i="0" sz="2800" u="none" cap="none" strike="noStrike">
              <a:solidFill>
                <a:schemeClr val="dk1"/>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94" name="Shape 494"/>
        <p:cNvGrpSpPr/>
        <p:nvPr/>
      </p:nvGrpSpPr>
      <p:grpSpPr>
        <a:xfrm>
          <a:off x="0" y="0"/>
          <a:ext cx="0" cy="0"/>
          <a:chOff x="0" y="0"/>
          <a:chExt cx="0" cy="0"/>
        </a:xfrm>
      </p:grpSpPr>
      <p:sp>
        <p:nvSpPr>
          <p:cNvPr id="495" name="Google Shape;495;p24"/>
          <p:cNvSpPr txBox="1"/>
          <p:nvPr>
            <p:ph type="title"/>
          </p:nvPr>
        </p:nvSpPr>
        <p:spPr>
          <a:xfrm>
            <a:off x="1459849" y="485912"/>
            <a:ext cx="9605635" cy="1059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VS. OPERATIONAL EXAMPLE</a:t>
            </a:r>
            <a:endParaRPr/>
          </a:p>
        </p:txBody>
      </p:sp>
      <p:grpSp>
        <p:nvGrpSpPr>
          <p:cNvPr id="496" name="Google Shape;496;p24"/>
          <p:cNvGrpSpPr/>
          <p:nvPr/>
        </p:nvGrpSpPr>
        <p:grpSpPr>
          <a:xfrm>
            <a:off x="1957505" y="2051567"/>
            <a:ext cx="3224564" cy="3435621"/>
            <a:chOff x="204905" y="0"/>
            <a:chExt cx="3224564" cy="3435621"/>
          </a:xfrm>
        </p:grpSpPr>
        <p:sp>
          <p:nvSpPr>
            <p:cNvPr id="497" name="Google Shape;497;p24"/>
            <p:cNvSpPr/>
            <p:nvPr/>
          </p:nvSpPr>
          <p:spPr>
            <a:xfrm>
              <a:off x="1399931" y="1727224"/>
              <a:ext cx="633770" cy="1526155"/>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498" name="Google Shape;498;p24"/>
            <p:cNvSpPr/>
            <p:nvPr/>
          </p:nvSpPr>
          <p:spPr>
            <a:xfrm>
              <a:off x="1399931" y="1727224"/>
              <a:ext cx="633770" cy="1012294"/>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499" name="Google Shape;499;p24"/>
            <p:cNvSpPr/>
            <p:nvPr/>
          </p:nvSpPr>
          <p:spPr>
            <a:xfrm>
              <a:off x="1399931" y="1727224"/>
              <a:ext cx="633770" cy="498432"/>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500" name="Google Shape;500;p24"/>
            <p:cNvSpPr/>
            <p:nvPr/>
          </p:nvSpPr>
          <p:spPr>
            <a:xfrm>
              <a:off x="1399931" y="1666075"/>
              <a:ext cx="633770" cy="91440"/>
            </a:xfrm>
            <a:custGeom>
              <a:rect b="b" l="l" r="r" t="t"/>
              <a:pathLst>
                <a:path extrusionOk="0" h="120000" w="120000">
                  <a:moveTo>
                    <a:pt x="120000" y="80247"/>
                  </a:moveTo>
                  <a:lnTo>
                    <a:pt x="22627" y="80247"/>
                  </a:lnTo>
                  <a:lnTo>
                    <a:pt x="22627" y="60000"/>
                  </a:lnTo>
                  <a:lnTo>
                    <a:pt x="0" y="60000"/>
                  </a:lnTo>
                </a:path>
              </a:pathLst>
            </a:custGeom>
            <a:noFill/>
            <a:ln cap="flat" cmpd="sng" w="15875">
              <a:solidFill>
                <a:srgbClr val="911432"/>
              </a:solidFill>
              <a:prstDash val="solid"/>
              <a:round/>
              <a:headEnd len="sm" w="sm" type="none"/>
              <a:tailEnd len="sm" w="sm" type="none"/>
            </a:ln>
          </p:spPr>
        </p:sp>
        <p:sp>
          <p:nvSpPr>
            <p:cNvPr id="501" name="Google Shape;501;p24"/>
            <p:cNvSpPr/>
            <p:nvPr/>
          </p:nvSpPr>
          <p:spPr>
            <a:xfrm>
              <a:off x="1399931" y="1197934"/>
              <a:ext cx="633770" cy="529290"/>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02" name="Google Shape;502;p24"/>
            <p:cNvSpPr/>
            <p:nvPr/>
          </p:nvSpPr>
          <p:spPr>
            <a:xfrm>
              <a:off x="1399931" y="684072"/>
              <a:ext cx="633770" cy="1043151"/>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03" name="Google Shape;503;p24"/>
            <p:cNvSpPr/>
            <p:nvPr/>
          </p:nvSpPr>
          <p:spPr>
            <a:xfrm>
              <a:off x="1399931" y="182241"/>
              <a:ext cx="633770" cy="1544982"/>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04" name="Google Shape;504;p24"/>
            <p:cNvSpPr/>
            <p:nvPr/>
          </p:nvSpPr>
          <p:spPr>
            <a:xfrm>
              <a:off x="2033702" y="1418122"/>
              <a:ext cx="1395767" cy="61820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5" name="Google Shape;505;p24"/>
            <p:cNvSpPr txBox="1"/>
            <p:nvPr/>
          </p:nvSpPr>
          <p:spPr>
            <a:xfrm>
              <a:off x="2033702" y="1418122"/>
              <a:ext cx="1395767" cy="61820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b="0" i="0" lang="en-US" sz="1400">
                  <a:solidFill>
                    <a:schemeClr val="lt1"/>
                  </a:solidFill>
                  <a:latin typeface="Cabin"/>
                  <a:ea typeface="Cabin"/>
                  <a:cs typeface="Cabin"/>
                  <a:sym typeface="Cabin"/>
                </a:rPr>
                <a:t>College</a:t>
              </a:r>
              <a:r>
                <a:rPr b="0" i="0" lang="en-US" sz="1000">
                  <a:solidFill>
                    <a:schemeClr val="lt1"/>
                  </a:solidFill>
                  <a:latin typeface="Cabin"/>
                  <a:ea typeface="Cabin"/>
                  <a:cs typeface="Cabin"/>
                  <a:sym typeface="Cabin"/>
                </a:rPr>
                <a:t> </a:t>
              </a:r>
              <a:r>
                <a:rPr b="0" i="0" lang="en-US" sz="1400">
                  <a:solidFill>
                    <a:schemeClr val="lt1"/>
                  </a:solidFill>
                  <a:latin typeface="Cabin"/>
                  <a:ea typeface="Cabin"/>
                  <a:cs typeface="Cabin"/>
                  <a:sym typeface="Cabin"/>
                </a:rPr>
                <a:t>Council</a:t>
              </a:r>
              <a:endParaRPr sz="800">
                <a:solidFill>
                  <a:schemeClr val="lt1"/>
                </a:solidFill>
                <a:latin typeface="Cabin"/>
                <a:ea typeface="Cabin"/>
                <a:cs typeface="Cabin"/>
                <a:sym typeface="Cabin"/>
              </a:endParaRPr>
            </a:p>
          </p:txBody>
        </p:sp>
        <p:sp>
          <p:nvSpPr>
            <p:cNvPr id="506" name="Google Shape;506;p24"/>
            <p:cNvSpPr/>
            <p:nvPr/>
          </p:nvSpPr>
          <p:spPr>
            <a:xfrm>
              <a:off x="204905" y="0"/>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7" name="Google Shape;507;p24"/>
            <p:cNvSpPr txBox="1"/>
            <p:nvPr/>
          </p:nvSpPr>
          <p:spPr>
            <a:xfrm>
              <a:off x="204905" y="0"/>
              <a:ext cx="1195026" cy="36448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None/>
              </a:pPr>
              <a:r>
                <a:rPr b="0" i="0" lang="en-US" sz="1000">
                  <a:solidFill>
                    <a:schemeClr val="lt1"/>
                  </a:solidFill>
                  <a:latin typeface="Cabin"/>
                  <a:ea typeface="Cabin"/>
                  <a:cs typeface="Cabin"/>
                  <a:sym typeface="Cabin"/>
                </a:rPr>
                <a:t>Budget Committee</a:t>
              </a:r>
              <a:endParaRPr sz="800">
                <a:solidFill>
                  <a:schemeClr val="lt1"/>
                </a:solidFill>
                <a:latin typeface="Cabin"/>
                <a:ea typeface="Cabin"/>
                <a:cs typeface="Cabin"/>
                <a:sym typeface="Cabin"/>
              </a:endParaRPr>
            </a:p>
          </p:txBody>
        </p:sp>
        <p:sp>
          <p:nvSpPr>
            <p:cNvPr id="508" name="Google Shape;508;p24"/>
            <p:cNvSpPr/>
            <p:nvPr/>
          </p:nvSpPr>
          <p:spPr>
            <a:xfrm>
              <a:off x="204905" y="501831"/>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9" name="Google Shape;509;p24"/>
            <p:cNvSpPr txBox="1"/>
            <p:nvPr/>
          </p:nvSpPr>
          <p:spPr>
            <a:xfrm>
              <a:off x="204905" y="501831"/>
              <a:ext cx="1195026" cy="36448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None/>
              </a:pPr>
              <a:r>
                <a:rPr b="0" i="0" lang="en-US" sz="1000">
                  <a:solidFill>
                    <a:schemeClr val="lt1"/>
                  </a:solidFill>
                  <a:latin typeface="Cabin"/>
                  <a:ea typeface="Cabin"/>
                  <a:cs typeface="Cabin"/>
                  <a:sym typeface="Cabin"/>
                </a:rPr>
                <a:t>Facilities Committee</a:t>
              </a:r>
              <a:endParaRPr sz="800">
                <a:solidFill>
                  <a:schemeClr val="lt1"/>
                </a:solidFill>
                <a:latin typeface="Cabin"/>
                <a:ea typeface="Cabin"/>
                <a:cs typeface="Cabin"/>
                <a:sym typeface="Cabin"/>
              </a:endParaRPr>
            </a:p>
          </p:txBody>
        </p:sp>
        <p:sp>
          <p:nvSpPr>
            <p:cNvPr id="510" name="Google Shape;510;p24"/>
            <p:cNvSpPr/>
            <p:nvPr/>
          </p:nvSpPr>
          <p:spPr>
            <a:xfrm>
              <a:off x="204905" y="1015692"/>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1" name="Google Shape;511;p24"/>
            <p:cNvSpPr txBox="1"/>
            <p:nvPr/>
          </p:nvSpPr>
          <p:spPr>
            <a:xfrm>
              <a:off x="204905" y="1015692"/>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Planning &amp; Institutional Effectiveness Committee</a:t>
              </a:r>
              <a:endParaRPr sz="800">
                <a:solidFill>
                  <a:schemeClr val="lt1"/>
                </a:solidFill>
                <a:latin typeface="Cabin"/>
                <a:ea typeface="Cabin"/>
                <a:cs typeface="Cabin"/>
                <a:sym typeface="Cabin"/>
              </a:endParaRPr>
            </a:p>
          </p:txBody>
        </p:sp>
        <p:sp>
          <p:nvSpPr>
            <p:cNvPr id="512" name="Google Shape;512;p24"/>
            <p:cNvSpPr/>
            <p:nvPr/>
          </p:nvSpPr>
          <p:spPr>
            <a:xfrm>
              <a:off x="204905" y="1529554"/>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3" name="Google Shape;513;p24"/>
            <p:cNvSpPr txBox="1"/>
            <p:nvPr/>
          </p:nvSpPr>
          <p:spPr>
            <a:xfrm>
              <a:off x="204905" y="1529554"/>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Professional Development Committee</a:t>
              </a:r>
              <a:endParaRPr sz="800">
                <a:solidFill>
                  <a:schemeClr val="lt1"/>
                </a:solidFill>
                <a:latin typeface="Cabin"/>
                <a:ea typeface="Cabin"/>
                <a:cs typeface="Cabin"/>
                <a:sym typeface="Cabin"/>
              </a:endParaRPr>
            </a:p>
          </p:txBody>
        </p:sp>
        <p:sp>
          <p:nvSpPr>
            <p:cNvPr id="514" name="Google Shape;514;p24"/>
            <p:cNvSpPr/>
            <p:nvPr/>
          </p:nvSpPr>
          <p:spPr>
            <a:xfrm>
              <a:off x="204905" y="2043415"/>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Google Shape;515;p24"/>
            <p:cNvSpPr txBox="1"/>
            <p:nvPr/>
          </p:nvSpPr>
          <p:spPr>
            <a:xfrm>
              <a:off x="204905" y="2043415"/>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Staffing Committee</a:t>
              </a:r>
              <a:endParaRPr sz="800">
                <a:solidFill>
                  <a:schemeClr val="lt1"/>
                </a:solidFill>
                <a:latin typeface="Cabin"/>
                <a:ea typeface="Cabin"/>
                <a:cs typeface="Cabin"/>
                <a:sym typeface="Cabin"/>
              </a:endParaRPr>
            </a:p>
          </p:txBody>
        </p:sp>
        <p:sp>
          <p:nvSpPr>
            <p:cNvPr id="516" name="Google Shape;516;p24"/>
            <p:cNvSpPr/>
            <p:nvPr/>
          </p:nvSpPr>
          <p:spPr>
            <a:xfrm>
              <a:off x="204905" y="2557277"/>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7" name="Google Shape;517;p24"/>
            <p:cNvSpPr txBox="1"/>
            <p:nvPr/>
          </p:nvSpPr>
          <p:spPr>
            <a:xfrm>
              <a:off x="204905" y="2557277"/>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Student Success &amp; Equity Committee</a:t>
              </a:r>
              <a:endParaRPr sz="800">
                <a:solidFill>
                  <a:schemeClr val="lt1"/>
                </a:solidFill>
                <a:latin typeface="Cabin"/>
                <a:ea typeface="Cabin"/>
                <a:cs typeface="Cabin"/>
                <a:sym typeface="Cabin"/>
              </a:endParaRPr>
            </a:p>
          </p:txBody>
        </p:sp>
        <p:sp>
          <p:nvSpPr>
            <p:cNvPr id="518" name="Google Shape;518;p24"/>
            <p:cNvSpPr/>
            <p:nvPr/>
          </p:nvSpPr>
          <p:spPr>
            <a:xfrm>
              <a:off x="204905" y="3071138"/>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9" name="Google Shape;519;p24"/>
            <p:cNvSpPr txBox="1"/>
            <p:nvPr/>
          </p:nvSpPr>
          <p:spPr>
            <a:xfrm>
              <a:off x="204905" y="3071138"/>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Technology Committee</a:t>
              </a:r>
              <a:endParaRPr sz="800">
                <a:solidFill>
                  <a:schemeClr val="lt1"/>
                </a:solidFill>
                <a:latin typeface="Cabin"/>
                <a:ea typeface="Cabin"/>
                <a:cs typeface="Cabin"/>
                <a:sym typeface="Cabin"/>
              </a:endParaRPr>
            </a:p>
          </p:txBody>
        </p:sp>
      </p:grpSp>
      <p:grpSp>
        <p:nvGrpSpPr>
          <p:cNvPr id="520" name="Google Shape;520;p24"/>
          <p:cNvGrpSpPr/>
          <p:nvPr/>
        </p:nvGrpSpPr>
        <p:grpSpPr>
          <a:xfrm>
            <a:off x="5640223" y="2907889"/>
            <a:ext cx="5178752" cy="1669045"/>
            <a:chOff x="1423" y="886237"/>
            <a:chExt cx="5178752" cy="1669045"/>
          </a:xfrm>
        </p:grpSpPr>
        <p:sp>
          <p:nvSpPr>
            <p:cNvPr id="521" name="Google Shape;521;p24"/>
            <p:cNvSpPr/>
            <p:nvPr/>
          </p:nvSpPr>
          <p:spPr>
            <a:xfrm>
              <a:off x="3460988" y="1720760"/>
              <a:ext cx="286531" cy="616042"/>
            </a:xfrm>
            <a:custGeom>
              <a:rect b="b" l="l" r="r" t="t"/>
              <a:pathLst>
                <a:path extrusionOk="0" h="120000" w="120000">
                  <a:moveTo>
                    <a:pt x="0" y="0"/>
                  </a:moveTo>
                  <a:lnTo>
                    <a:pt x="60000" y="0"/>
                  </a:lnTo>
                  <a:lnTo>
                    <a:pt x="60000" y="120000"/>
                  </a:lnTo>
                  <a:lnTo>
                    <a:pt x="120000" y="120000"/>
                  </a:lnTo>
                </a:path>
              </a:pathLst>
            </a:custGeom>
            <a:noFill/>
            <a:ln cap="flat" cmpd="sng" w="15875">
              <a:solidFill>
                <a:srgbClr val="A4193A"/>
              </a:solidFill>
              <a:prstDash val="solid"/>
              <a:round/>
              <a:headEnd len="sm" w="sm" type="none"/>
              <a:tailEnd len="sm" w="sm" type="none"/>
            </a:ln>
          </p:spPr>
        </p:sp>
        <p:sp>
          <p:nvSpPr>
            <p:cNvPr id="522" name="Google Shape;522;p24"/>
            <p:cNvSpPr/>
            <p:nvPr/>
          </p:nvSpPr>
          <p:spPr>
            <a:xfrm>
              <a:off x="3460988" y="1675039"/>
              <a:ext cx="286531" cy="91440"/>
            </a:xfrm>
            <a:custGeom>
              <a:rect b="b" l="l" r="r" t="t"/>
              <a:pathLst>
                <a:path extrusionOk="0" h="120000" w="120000">
                  <a:moveTo>
                    <a:pt x="0" y="60000"/>
                  </a:moveTo>
                  <a:lnTo>
                    <a:pt x="120000" y="60000"/>
                  </a:lnTo>
                </a:path>
              </a:pathLst>
            </a:custGeom>
            <a:noFill/>
            <a:ln cap="flat" cmpd="sng" w="15875">
              <a:solidFill>
                <a:srgbClr val="A4193A"/>
              </a:solidFill>
              <a:prstDash val="solid"/>
              <a:round/>
              <a:headEnd len="sm" w="sm" type="none"/>
              <a:tailEnd len="sm" w="sm" type="none"/>
            </a:ln>
          </p:spPr>
        </p:sp>
        <p:sp>
          <p:nvSpPr>
            <p:cNvPr id="523" name="Google Shape;523;p24"/>
            <p:cNvSpPr/>
            <p:nvPr/>
          </p:nvSpPr>
          <p:spPr>
            <a:xfrm>
              <a:off x="3460988" y="1104717"/>
              <a:ext cx="286531" cy="616042"/>
            </a:xfrm>
            <a:custGeom>
              <a:rect b="b" l="l" r="r" t="t"/>
              <a:pathLst>
                <a:path extrusionOk="0" h="120000" w="120000">
                  <a:moveTo>
                    <a:pt x="0" y="120000"/>
                  </a:moveTo>
                  <a:lnTo>
                    <a:pt x="60000" y="120000"/>
                  </a:lnTo>
                  <a:lnTo>
                    <a:pt x="60000" y="0"/>
                  </a:lnTo>
                  <a:lnTo>
                    <a:pt x="120000" y="0"/>
                  </a:lnTo>
                </a:path>
              </a:pathLst>
            </a:custGeom>
            <a:noFill/>
            <a:ln cap="flat" cmpd="sng" w="15875">
              <a:solidFill>
                <a:srgbClr val="A4193A"/>
              </a:solidFill>
              <a:prstDash val="solid"/>
              <a:round/>
              <a:headEnd len="sm" w="sm" type="none"/>
              <a:tailEnd len="sm" w="sm" type="none"/>
            </a:ln>
          </p:spPr>
        </p:sp>
        <p:sp>
          <p:nvSpPr>
            <p:cNvPr id="524" name="Google Shape;524;p24"/>
            <p:cNvSpPr/>
            <p:nvPr/>
          </p:nvSpPr>
          <p:spPr>
            <a:xfrm>
              <a:off x="1603720" y="1675039"/>
              <a:ext cx="286531" cy="91440"/>
            </a:xfrm>
            <a:custGeom>
              <a:rect b="b" l="l" r="r" t="t"/>
              <a:pathLst>
                <a:path extrusionOk="0" h="120000" w="120000">
                  <a:moveTo>
                    <a:pt x="0" y="60000"/>
                  </a:moveTo>
                  <a:lnTo>
                    <a:pt x="120000" y="60000"/>
                  </a:lnTo>
                </a:path>
              </a:pathLst>
            </a:custGeom>
            <a:noFill/>
            <a:ln cap="flat" cmpd="sng" w="15875">
              <a:solidFill>
                <a:srgbClr val="911432"/>
              </a:solidFill>
              <a:prstDash val="solid"/>
              <a:round/>
              <a:headEnd len="sm" w="sm" type="none"/>
              <a:tailEnd len="sm" w="sm" type="none"/>
            </a:ln>
          </p:spPr>
        </p:sp>
        <p:sp>
          <p:nvSpPr>
            <p:cNvPr id="525" name="Google Shape;525;p24"/>
            <p:cNvSpPr/>
            <p:nvPr/>
          </p:nvSpPr>
          <p:spPr>
            <a:xfrm>
              <a:off x="1423" y="1391846"/>
              <a:ext cx="1602297" cy="65782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6" name="Google Shape;526;p24"/>
            <p:cNvSpPr txBox="1"/>
            <p:nvPr/>
          </p:nvSpPr>
          <p:spPr>
            <a:xfrm>
              <a:off x="1423" y="1391846"/>
              <a:ext cx="1602297" cy="65782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3200">
                  <a:solidFill>
                    <a:schemeClr val="lt1"/>
                  </a:solidFill>
                  <a:latin typeface="Cabin"/>
                  <a:ea typeface="Cabin"/>
                  <a:cs typeface="Cabin"/>
                  <a:sym typeface="Cabin"/>
                </a:rPr>
                <a:t>President</a:t>
              </a:r>
              <a:endParaRPr sz="3200">
                <a:solidFill>
                  <a:schemeClr val="lt1"/>
                </a:solidFill>
                <a:latin typeface="Cabin"/>
                <a:ea typeface="Cabin"/>
                <a:cs typeface="Cabin"/>
                <a:sym typeface="Cabin"/>
              </a:endParaRPr>
            </a:p>
          </p:txBody>
        </p:sp>
        <p:sp>
          <p:nvSpPr>
            <p:cNvPr id="527" name="Google Shape;527;p24"/>
            <p:cNvSpPr/>
            <p:nvPr/>
          </p:nvSpPr>
          <p:spPr>
            <a:xfrm>
              <a:off x="1890252" y="1463259"/>
              <a:ext cx="1570736" cy="515001"/>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8" name="Google Shape;528;p24"/>
            <p:cNvSpPr txBox="1"/>
            <p:nvPr/>
          </p:nvSpPr>
          <p:spPr>
            <a:xfrm>
              <a:off x="1890252" y="1463259"/>
              <a:ext cx="1570736" cy="51500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0" i="0" lang="en-US" sz="1600">
                  <a:solidFill>
                    <a:schemeClr val="lt1"/>
                  </a:solidFill>
                  <a:latin typeface="Cabin"/>
                  <a:ea typeface="Cabin"/>
                  <a:cs typeface="Cabin"/>
                  <a:sym typeface="Cabin"/>
                </a:rPr>
                <a:t>Vice President</a:t>
              </a:r>
              <a:endParaRPr sz="1600">
                <a:solidFill>
                  <a:schemeClr val="lt1"/>
                </a:solidFill>
                <a:latin typeface="Cabin"/>
                <a:ea typeface="Cabin"/>
                <a:cs typeface="Cabin"/>
                <a:sym typeface="Cabin"/>
              </a:endParaRPr>
            </a:p>
          </p:txBody>
        </p:sp>
        <p:sp>
          <p:nvSpPr>
            <p:cNvPr id="529" name="Google Shape;529;p24"/>
            <p:cNvSpPr/>
            <p:nvPr/>
          </p:nvSpPr>
          <p:spPr>
            <a:xfrm>
              <a:off x="3747519" y="886237"/>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0" name="Google Shape;530;p24"/>
            <p:cNvSpPr txBox="1"/>
            <p:nvPr/>
          </p:nvSpPr>
          <p:spPr>
            <a:xfrm>
              <a:off x="3747519" y="886237"/>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Dean</a:t>
              </a:r>
              <a:endParaRPr sz="2600">
                <a:solidFill>
                  <a:schemeClr val="lt1"/>
                </a:solidFill>
                <a:latin typeface="Cabin"/>
                <a:ea typeface="Cabin"/>
                <a:cs typeface="Cabin"/>
                <a:sym typeface="Cabin"/>
              </a:endParaRPr>
            </a:p>
          </p:txBody>
        </p:sp>
        <p:sp>
          <p:nvSpPr>
            <p:cNvPr id="531" name="Google Shape;531;p24"/>
            <p:cNvSpPr/>
            <p:nvPr/>
          </p:nvSpPr>
          <p:spPr>
            <a:xfrm>
              <a:off x="3747519" y="1502279"/>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2" name="Google Shape;532;p24"/>
            <p:cNvSpPr txBox="1"/>
            <p:nvPr/>
          </p:nvSpPr>
          <p:spPr>
            <a:xfrm>
              <a:off x="3747519" y="1502279"/>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Dean</a:t>
              </a:r>
              <a:endParaRPr sz="2600">
                <a:solidFill>
                  <a:schemeClr val="lt1"/>
                </a:solidFill>
                <a:latin typeface="Cabin"/>
                <a:ea typeface="Cabin"/>
                <a:cs typeface="Cabin"/>
                <a:sym typeface="Cabin"/>
              </a:endParaRPr>
            </a:p>
          </p:txBody>
        </p:sp>
        <p:sp>
          <p:nvSpPr>
            <p:cNvPr id="533" name="Google Shape;533;p24"/>
            <p:cNvSpPr/>
            <p:nvPr/>
          </p:nvSpPr>
          <p:spPr>
            <a:xfrm>
              <a:off x="3747519" y="2118322"/>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4" name="Google Shape;534;p24"/>
            <p:cNvSpPr txBox="1"/>
            <p:nvPr/>
          </p:nvSpPr>
          <p:spPr>
            <a:xfrm>
              <a:off x="3747519" y="2118322"/>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Director</a:t>
              </a:r>
              <a:endParaRPr sz="2600">
                <a:solidFill>
                  <a:schemeClr val="lt1"/>
                </a:solidFill>
                <a:latin typeface="Cabin"/>
                <a:ea typeface="Cabin"/>
                <a:cs typeface="Cabin"/>
                <a:sym typeface="Cabin"/>
              </a:endParaRPr>
            </a:p>
          </p:txBody>
        </p:sp>
      </p:grpSp>
      <p:cxnSp>
        <p:nvCxnSpPr>
          <p:cNvPr id="535" name="Google Shape;535;p24"/>
          <p:cNvCxnSpPr/>
          <p:nvPr/>
        </p:nvCxnSpPr>
        <p:spPr>
          <a:xfrm>
            <a:off x="5105400" y="3775864"/>
            <a:ext cx="533400" cy="0"/>
          </a:xfrm>
          <a:prstGeom prst="straightConnector1">
            <a:avLst/>
          </a:prstGeom>
          <a:noFill/>
          <a:ln cap="flat" cmpd="sng" w="25400">
            <a:solidFill>
              <a:schemeClr val="accent1"/>
            </a:solidFill>
            <a:prstDash val="solid"/>
            <a:round/>
            <a:headEnd len="sm" w="sm" type="none"/>
            <a:tailEnd len="sm" w="sm" type="none"/>
          </a:ln>
        </p:spPr>
      </p:cxnSp>
      <p:sp>
        <p:nvSpPr>
          <p:cNvPr id="536" name="Google Shape;536;p24"/>
          <p:cNvSpPr/>
          <p:nvPr/>
        </p:nvSpPr>
        <p:spPr>
          <a:xfrm>
            <a:off x="1600200" y="1676400"/>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37" name="Google Shape;537;p24"/>
          <p:cNvSpPr/>
          <p:nvPr/>
        </p:nvSpPr>
        <p:spPr>
          <a:xfrm>
            <a:off x="3514783" y="1643109"/>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38" name="Google Shape;538;p24"/>
          <p:cNvSpPr/>
          <p:nvPr/>
        </p:nvSpPr>
        <p:spPr>
          <a:xfrm>
            <a:off x="5439925" y="1685013"/>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bin"/>
              <a:ea typeface="Cabin"/>
              <a:cs typeface="Cabin"/>
              <a:sym typeface="Cabin"/>
            </a:endParaRPr>
          </a:p>
        </p:txBody>
      </p:sp>
      <p:sp>
        <p:nvSpPr>
          <p:cNvPr id="539" name="Google Shape;539;p24"/>
          <p:cNvSpPr/>
          <p:nvPr/>
        </p:nvSpPr>
        <p:spPr>
          <a:xfrm>
            <a:off x="7365100" y="1676400"/>
            <a:ext cx="4019994"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40" name="Google Shape;540;p24"/>
          <p:cNvSpPr txBox="1"/>
          <p:nvPr/>
        </p:nvSpPr>
        <p:spPr>
          <a:xfrm>
            <a:off x="1930442" y="5757909"/>
            <a:ext cx="12192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bin"/>
                <a:ea typeface="Cabin"/>
                <a:cs typeface="Cabin"/>
                <a:sym typeface="Cabin"/>
              </a:rPr>
              <a:t>Consult</a:t>
            </a:r>
            <a:endParaRPr/>
          </a:p>
        </p:txBody>
      </p:sp>
      <p:sp>
        <p:nvSpPr>
          <p:cNvPr id="541" name="Google Shape;541;p24"/>
          <p:cNvSpPr txBox="1"/>
          <p:nvPr/>
        </p:nvSpPr>
        <p:spPr>
          <a:xfrm>
            <a:off x="3512727" y="5747740"/>
            <a:ext cx="193351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bin"/>
                <a:ea typeface="Cabin"/>
                <a:cs typeface="Cabin"/>
                <a:sym typeface="Cabin"/>
              </a:rPr>
              <a:t>Recommend</a:t>
            </a:r>
            <a:endParaRPr/>
          </a:p>
        </p:txBody>
      </p:sp>
      <p:sp>
        <p:nvSpPr>
          <p:cNvPr id="542" name="Google Shape;542;p24"/>
          <p:cNvSpPr txBox="1"/>
          <p:nvPr/>
        </p:nvSpPr>
        <p:spPr>
          <a:xfrm>
            <a:off x="5489489" y="5759005"/>
            <a:ext cx="193351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bin"/>
                <a:ea typeface="Cabin"/>
                <a:cs typeface="Cabin"/>
                <a:sym typeface="Cabin"/>
              </a:rPr>
              <a:t>Decide</a:t>
            </a:r>
            <a:endParaRPr/>
          </a:p>
        </p:txBody>
      </p:sp>
      <p:sp>
        <p:nvSpPr>
          <p:cNvPr id="543" name="Google Shape;543;p24"/>
          <p:cNvSpPr txBox="1"/>
          <p:nvPr/>
        </p:nvSpPr>
        <p:spPr>
          <a:xfrm>
            <a:off x="8273522" y="5775103"/>
            <a:ext cx="193351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bin"/>
                <a:ea typeface="Cabin"/>
                <a:cs typeface="Cabin"/>
                <a:sym typeface="Cabin"/>
              </a:rPr>
              <a:t>Implement</a:t>
            </a:r>
            <a:endParaRPr/>
          </a:p>
        </p:txBody>
      </p:sp>
      <p:sp>
        <p:nvSpPr>
          <p:cNvPr id="544" name="Google Shape;544;p24"/>
          <p:cNvSpPr/>
          <p:nvPr/>
        </p:nvSpPr>
        <p:spPr>
          <a:xfrm>
            <a:off x="7813863" y="6165494"/>
            <a:ext cx="2980644" cy="704611"/>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bin"/>
                <a:ea typeface="Cabin"/>
                <a:cs typeface="Cabin"/>
                <a:sym typeface="Cabin"/>
              </a:rPr>
              <a:t>Operational</a:t>
            </a:r>
            <a:endParaRPr sz="1800">
              <a:solidFill>
                <a:schemeClr val="dk1"/>
              </a:solidFill>
              <a:latin typeface="Cabin"/>
              <a:ea typeface="Cabin"/>
              <a:cs typeface="Cabin"/>
              <a:sym typeface="Cabin"/>
            </a:endParaRPr>
          </a:p>
        </p:txBody>
      </p:sp>
      <p:sp>
        <p:nvSpPr>
          <p:cNvPr id="545" name="Google Shape;545;p24"/>
          <p:cNvSpPr/>
          <p:nvPr/>
        </p:nvSpPr>
        <p:spPr>
          <a:xfrm flipH="1">
            <a:off x="2123675" y="6158835"/>
            <a:ext cx="3810000" cy="704611"/>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bin"/>
                <a:ea typeface="Cabin"/>
                <a:cs typeface="Cabin"/>
                <a:sym typeface="Cabin"/>
              </a:rPr>
              <a:t>Participatory</a:t>
            </a:r>
            <a:endParaRPr sz="1800">
              <a:solidFill>
                <a:schemeClr val="dk1"/>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49" name="Shape 549"/>
        <p:cNvGrpSpPr/>
        <p:nvPr/>
      </p:nvGrpSpPr>
      <p:grpSpPr>
        <a:xfrm>
          <a:off x="0" y="0"/>
          <a:ext cx="0" cy="0"/>
          <a:chOff x="0" y="0"/>
          <a:chExt cx="0" cy="0"/>
        </a:xfrm>
      </p:grpSpPr>
      <p:sp>
        <p:nvSpPr>
          <p:cNvPr id="550" name="Google Shape;550;p25"/>
          <p:cNvSpPr txBox="1"/>
          <p:nvPr>
            <p:ph type="title"/>
          </p:nvPr>
        </p:nvSpPr>
        <p:spPr>
          <a:xfrm>
            <a:off x="1429398" y="340455"/>
            <a:ext cx="9603275"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Cabin"/>
              <a:buNone/>
            </a:pPr>
            <a:r>
              <a:rPr b="0" i="0" lang="en-US" sz="3600" u="none" cap="none" strike="noStrike">
                <a:solidFill>
                  <a:schemeClr val="dk1"/>
                </a:solidFill>
                <a:latin typeface="Cabin"/>
                <a:ea typeface="Cabin"/>
                <a:cs typeface="Cabin"/>
                <a:sym typeface="Cabin"/>
              </a:rPr>
              <a:t>COLLEGE-WIDE PARTICIPATORY </a:t>
            </a:r>
            <a:br>
              <a:rPr b="0" i="0" lang="en-US" sz="3600" u="none" cap="none" strike="noStrike">
                <a:solidFill>
                  <a:schemeClr val="dk1"/>
                </a:solidFill>
                <a:latin typeface="Cabin"/>
                <a:ea typeface="Cabin"/>
                <a:cs typeface="Cabin"/>
                <a:sym typeface="Cabin"/>
              </a:rPr>
            </a:br>
            <a:r>
              <a:rPr b="0" i="0" lang="en-US" sz="3600" u="none" cap="none" strike="noStrike">
                <a:solidFill>
                  <a:schemeClr val="dk1"/>
                </a:solidFill>
                <a:latin typeface="Cabin"/>
                <a:ea typeface="Cabin"/>
                <a:cs typeface="Cabin"/>
                <a:sym typeface="Cabin"/>
              </a:rPr>
              <a:t>GOVERNANCE RE-ORG</a:t>
            </a:r>
            <a:endParaRPr b="0" i="0" sz="3600" u="none" cap="none" strike="noStrike">
              <a:solidFill>
                <a:schemeClr val="dk1"/>
              </a:solidFill>
              <a:latin typeface="Cabin"/>
              <a:ea typeface="Cabin"/>
              <a:cs typeface="Cabin"/>
              <a:sym typeface="Cabin"/>
            </a:endParaRPr>
          </a:p>
        </p:txBody>
      </p:sp>
      <p:grpSp>
        <p:nvGrpSpPr>
          <p:cNvPr id="551" name="Google Shape;551;p25"/>
          <p:cNvGrpSpPr/>
          <p:nvPr/>
        </p:nvGrpSpPr>
        <p:grpSpPr>
          <a:xfrm>
            <a:off x="1509823" y="1690576"/>
            <a:ext cx="8484782" cy="4788897"/>
            <a:chOff x="1792446" y="2289"/>
            <a:chExt cx="6930707" cy="4346759"/>
          </a:xfrm>
        </p:grpSpPr>
        <p:sp>
          <p:nvSpPr>
            <p:cNvPr id="552" name="Google Shape;552;p25"/>
            <p:cNvSpPr/>
            <p:nvPr/>
          </p:nvSpPr>
          <p:spPr>
            <a:xfrm>
              <a:off x="6161805" y="2081501"/>
              <a:ext cx="1054672" cy="94167"/>
            </a:xfrm>
            <a:custGeom>
              <a:rect b="b" l="l" r="r" t="t"/>
              <a:pathLst>
                <a:path extrusionOk="0" h="120000" w="120000">
                  <a:moveTo>
                    <a:pt x="120000" y="120000"/>
                  </a:moveTo>
                  <a:lnTo>
                    <a:pt x="0" y="120000"/>
                  </a:lnTo>
                  <a:lnTo>
                    <a:pt x="0" y="0"/>
                  </a:lnTo>
                </a:path>
              </a:pathLst>
            </a:custGeom>
            <a:noFill/>
            <a:ln cap="flat" cmpd="sng" w="15875">
              <a:solidFill>
                <a:srgbClr val="911432"/>
              </a:solidFill>
              <a:prstDash val="solid"/>
              <a:round/>
              <a:headEnd len="sm" w="sm" type="none"/>
              <a:tailEnd len="sm" w="sm" type="none"/>
            </a:ln>
          </p:spPr>
        </p:sp>
        <p:sp>
          <p:nvSpPr>
            <p:cNvPr id="553" name="Google Shape;553;p25"/>
            <p:cNvSpPr/>
            <p:nvPr/>
          </p:nvSpPr>
          <p:spPr>
            <a:xfrm>
              <a:off x="3299121" y="2175669"/>
              <a:ext cx="301335" cy="1943611"/>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54" name="Google Shape;554;p25"/>
            <p:cNvSpPr/>
            <p:nvPr/>
          </p:nvSpPr>
          <p:spPr>
            <a:xfrm>
              <a:off x="3299121" y="2175669"/>
              <a:ext cx="301335" cy="129574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55" name="Google Shape;555;p25"/>
            <p:cNvSpPr/>
            <p:nvPr/>
          </p:nvSpPr>
          <p:spPr>
            <a:xfrm>
              <a:off x="3299121" y="2175669"/>
              <a:ext cx="301335" cy="64787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56" name="Google Shape;556;p25"/>
            <p:cNvSpPr/>
            <p:nvPr/>
          </p:nvSpPr>
          <p:spPr>
            <a:xfrm>
              <a:off x="3299121" y="2129949"/>
              <a:ext cx="301335" cy="9144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557" name="Google Shape;557;p25"/>
            <p:cNvSpPr/>
            <p:nvPr/>
          </p:nvSpPr>
          <p:spPr>
            <a:xfrm>
              <a:off x="3299121" y="1527798"/>
              <a:ext cx="301335" cy="64787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58" name="Google Shape;558;p25"/>
            <p:cNvSpPr/>
            <p:nvPr/>
          </p:nvSpPr>
          <p:spPr>
            <a:xfrm>
              <a:off x="3299121" y="879928"/>
              <a:ext cx="301335" cy="129574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59" name="Google Shape;559;p25"/>
            <p:cNvSpPr/>
            <p:nvPr/>
          </p:nvSpPr>
          <p:spPr>
            <a:xfrm>
              <a:off x="3299121" y="232057"/>
              <a:ext cx="301335" cy="1943611"/>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60" name="Google Shape;560;p25"/>
            <p:cNvSpPr/>
            <p:nvPr/>
          </p:nvSpPr>
          <p:spPr>
            <a:xfrm>
              <a:off x="5107132" y="2129949"/>
              <a:ext cx="2109345" cy="9144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561" name="Google Shape;561;p25"/>
            <p:cNvSpPr/>
            <p:nvPr/>
          </p:nvSpPr>
          <p:spPr>
            <a:xfrm>
              <a:off x="7216478" y="194590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62" name="Google Shape;562;p25"/>
            <p:cNvSpPr txBox="1"/>
            <p:nvPr/>
          </p:nvSpPr>
          <p:spPr>
            <a:xfrm>
              <a:off x="7216478" y="194590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600"/>
                <a:buFont typeface="Cabin"/>
                <a:buNone/>
              </a:pPr>
              <a:r>
                <a:rPr b="0" i="0" lang="en-US" sz="1600" u="none" cap="none" strike="noStrike">
                  <a:solidFill>
                    <a:schemeClr val="lt1"/>
                  </a:solidFill>
                  <a:latin typeface="Cabin"/>
                  <a:ea typeface="Cabin"/>
                  <a:cs typeface="Cabin"/>
                  <a:sym typeface="Cabin"/>
                </a:rPr>
                <a:t>President</a:t>
              </a:r>
              <a:endParaRPr b="0" i="0" sz="1600" u="none" cap="none" strike="noStrike">
                <a:solidFill>
                  <a:schemeClr val="lt1"/>
                </a:solidFill>
                <a:latin typeface="Cabin"/>
                <a:ea typeface="Cabin"/>
                <a:cs typeface="Cabin"/>
                <a:sym typeface="Cabin"/>
              </a:endParaRPr>
            </a:p>
          </p:txBody>
        </p:sp>
        <p:sp>
          <p:nvSpPr>
            <p:cNvPr id="563" name="Google Shape;563;p25"/>
            <p:cNvSpPr/>
            <p:nvPr/>
          </p:nvSpPr>
          <p:spPr>
            <a:xfrm>
              <a:off x="3600456" y="194590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64" name="Google Shape;564;p25"/>
            <p:cNvSpPr txBox="1"/>
            <p:nvPr/>
          </p:nvSpPr>
          <p:spPr>
            <a:xfrm>
              <a:off x="3600456" y="194590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600"/>
                <a:buFont typeface="Cabin"/>
                <a:buNone/>
              </a:pPr>
              <a:r>
                <a:rPr b="0" i="0" lang="en-US" sz="1600" u="none" cap="none" strike="noStrike">
                  <a:solidFill>
                    <a:schemeClr val="lt1"/>
                  </a:solidFill>
                  <a:latin typeface="Cabin"/>
                  <a:ea typeface="Cabin"/>
                  <a:cs typeface="Cabin"/>
                  <a:sym typeface="Cabin"/>
                </a:rPr>
                <a:t>College Council</a:t>
              </a:r>
              <a:endParaRPr b="0" i="0" sz="1600" u="none" cap="none" strike="noStrike">
                <a:solidFill>
                  <a:schemeClr val="lt1"/>
                </a:solidFill>
                <a:latin typeface="Cabin"/>
                <a:ea typeface="Cabin"/>
                <a:cs typeface="Cabin"/>
                <a:sym typeface="Cabin"/>
              </a:endParaRPr>
            </a:p>
          </p:txBody>
        </p:sp>
        <p:sp>
          <p:nvSpPr>
            <p:cNvPr id="565" name="Google Shape;565;p25"/>
            <p:cNvSpPr/>
            <p:nvPr/>
          </p:nvSpPr>
          <p:spPr>
            <a:xfrm>
              <a:off x="1792446" y="2289"/>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66" name="Google Shape;566;p25"/>
            <p:cNvSpPr txBox="1"/>
            <p:nvPr/>
          </p:nvSpPr>
          <p:spPr>
            <a:xfrm>
              <a:off x="1792446" y="2289"/>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Budget Committee</a:t>
              </a:r>
              <a:endParaRPr b="0" i="0" sz="14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1400"/>
                <a:buFont typeface="Cabin"/>
                <a:buNone/>
              </a:pPr>
              <a:r>
                <a:rPr lang="en-US">
                  <a:solidFill>
                    <a:schemeClr val="lt1"/>
                  </a:solidFill>
                  <a:latin typeface="Cabin"/>
                  <a:ea typeface="Cabin"/>
                  <a:cs typeface="Cabin"/>
                  <a:sym typeface="Cabin"/>
                </a:rPr>
                <a:t>(new)</a:t>
              </a:r>
              <a:endParaRPr>
                <a:solidFill>
                  <a:schemeClr val="lt1"/>
                </a:solidFill>
                <a:latin typeface="Cabin"/>
                <a:ea typeface="Cabin"/>
                <a:cs typeface="Cabin"/>
                <a:sym typeface="Cabin"/>
              </a:endParaRPr>
            </a:p>
          </p:txBody>
        </p:sp>
        <p:sp>
          <p:nvSpPr>
            <p:cNvPr id="567" name="Google Shape;567;p25"/>
            <p:cNvSpPr/>
            <p:nvPr/>
          </p:nvSpPr>
          <p:spPr>
            <a:xfrm>
              <a:off x="1792446" y="65016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68" name="Google Shape;568;p25"/>
            <p:cNvSpPr txBox="1"/>
            <p:nvPr/>
          </p:nvSpPr>
          <p:spPr>
            <a:xfrm>
              <a:off x="1792446" y="65016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Facilities Committee</a:t>
              </a:r>
              <a:endParaRPr b="0" i="0" sz="14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1400"/>
                <a:buFont typeface="Cabin"/>
                <a:buNone/>
              </a:pPr>
              <a:r>
                <a:rPr lang="en-US">
                  <a:solidFill>
                    <a:schemeClr val="lt1"/>
                  </a:solidFill>
                  <a:latin typeface="Cabin"/>
                  <a:ea typeface="Cabin"/>
                  <a:cs typeface="Cabin"/>
                  <a:sym typeface="Cabin"/>
                </a:rPr>
                <a:t>(existing)</a:t>
              </a:r>
              <a:endParaRPr>
                <a:solidFill>
                  <a:schemeClr val="lt1"/>
                </a:solidFill>
                <a:latin typeface="Cabin"/>
                <a:ea typeface="Cabin"/>
                <a:cs typeface="Cabin"/>
                <a:sym typeface="Cabin"/>
              </a:endParaRPr>
            </a:p>
          </p:txBody>
        </p:sp>
        <p:sp>
          <p:nvSpPr>
            <p:cNvPr id="569" name="Google Shape;569;p25"/>
            <p:cNvSpPr/>
            <p:nvPr/>
          </p:nvSpPr>
          <p:spPr>
            <a:xfrm>
              <a:off x="1792446" y="129803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70" name="Google Shape;570;p25"/>
            <p:cNvSpPr txBox="1"/>
            <p:nvPr/>
          </p:nvSpPr>
          <p:spPr>
            <a:xfrm>
              <a:off x="1792446" y="129803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Planning &amp; Institutional Effectiveness Committee</a:t>
              </a:r>
              <a:endParaRPr b="0" i="0" sz="12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1200"/>
                <a:buFont typeface="Cabin"/>
                <a:buNone/>
              </a:pPr>
              <a:r>
                <a:rPr lang="en-US" sz="1200">
                  <a:solidFill>
                    <a:schemeClr val="lt1"/>
                  </a:solidFill>
                  <a:latin typeface="Cabin"/>
                  <a:ea typeface="Cabin"/>
                  <a:cs typeface="Cabin"/>
                  <a:sym typeface="Cabin"/>
                </a:rPr>
                <a:t>(modified)</a:t>
              </a:r>
              <a:endParaRPr sz="1200">
                <a:solidFill>
                  <a:schemeClr val="lt1"/>
                </a:solidFill>
                <a:latin typeface="Cabin"/>
                <a:ea typeface="Cabin"/>
                <a:cs typeface="Cabin"/>
                <a:sym typeface="Cabin"/>
              </a:endParaRPr>
            </a:p>
          </p:txBody>
        </p:sp>
        <p:sp>
          <p:nvSpPr>
            <p:cNvPr id="571" name="Google Shape;571;p25"/>
            <p:cNvSpPr/>
            <p:nvPr/>
          </p:nvSpPr>
          <p:spPr>
            <a:xfrm>
              <a:off x="1792446" y="194590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72" name="Google Shape;572;p25"/>
            <p:cNvSpPr txBox="1"/>
            <p:nvPr/>
          </p:nvSpPr>
          <p:spPr>
            <a:xfrm>
              <a:off x="1792446" y="194590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Professional Development Committee</a:t>
              </a:r>
              <a:endParaRPr b="0" i="0" sz="12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1200"/>
                <a:buFont typeface="Cabin"/>
                <a:buNone/>
              </a:pPr>
              <a:r>
                <a:rPr lang="en-US" sz="1200">
                  <a:solidFill>
                    <a:schemeClr val="lt1"/>
                  </a:solidFill>
                  <a:latin typeface="Cabin"/>
                  <a:ea typeface="Cabin"/>
                  <a:cs typeface="Cabin"/>
                  <a:sym typeface="Cabin"/>
                </a:rPr>
                <a:t>(existing)</a:t>
              </a:r>
              <a:endParaRPr sz="1200">
                <a:solidFill>
                  <a:schemeClr val="lt1"/>
                </a:solidFill>
                <a:latin typeface="Cabin"/>
                <a:ea typeface="Cabin"/>
                <a:cs typeface="Cabin"/>
                <a:sym typeface="Cabin"/>
              </a:endParaRPr>
            </a:p>
          </p:txBody>
        </p:sp>
        <p:sp>
          <p:nvSpPr>
            <p:cNvPr id="573" name="Google Shape;573;p25"/>
            <p:cNvSpPr/>
            <p:nvPr/>
          </p:nvSpPr>
          <p:spPr>
            <a:xfrm>
              <a:off x="1792446" y="2593771"/>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74" name="Google Shape;574;p25"/>
            <p:cNvSpPr txBox="1"/>
            <p:nvPr/>
          </p:nvSpPr>
          <p:spPr>
            <a:xfrm>
              <a:off x="1792446" y="2593771"/>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Staffing Committee</a:t>
              </a:r>
              <a:endParaRPr b="0" i="0" sz="14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1400"/>
                <a:buFont typeface="Cabin"/>
                <a:buNone/>
              </a:pPr>
              <a:r>
                <a:rPr lang="en-US">
                  <a:solidFill>
                    <a:schemeClr val="lt1"/>
                  </a:solidFill>
                  <a:latin typeface="Cabin"/>
                  <a:ea typeface="Cabin"/>
                  <a:cs typeface="Cabin"/>
                  <a:sym typeface="Cabin"/>
                </a:rPr>
                <a:t>(modified)</a:t>
              </a:r>
              <a:endParaRPr>
                <a:solidFill>
                  <a:schemeClr val="lt1"/>
                </a:solidFill>
                <a:latin typeface="Cabin"/>
                <a:ea typeface="Cabin"/>
                <a:cs typeface="Cabin"/>
                <a:sym typeface="Cabin"/>
              </a:endParaRPr>
            </a:p>
          </p:txBody>
        </p:sp>
        <p:sp>
          <p:nvSpPr>
            <p:cNvPr id="575" name="Google Shape;575;p25"/>
            <p:cNvSpPr/>
            <p:nvPr/>
          </p:nvSpPr>
          <p:spPr>
            <a:xfrm>
              <a:off x="1792446" y="3241641"/>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76" name="Google Shape;576;p25"/>
            <p:cNvSpPr txBox="1"/>
            <p:nvPr/>
          </p:nvSpPr>
          <p:spPr>
            <a:xfrm>
              <a:off x="1792446" y="3241641"/>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Student Success &amp; Equity Committee</a:t>
              </a:r>
              <a:endParaRPr b="0" i="0" sz="12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1200"/>
                <a:buFont typeface="Cabin"/>
                <a:buNone/>
              </a:pPr>
              <a:r>
                <a:rPr lang="en-US" sz="1200">
                  <a:solidFill>
                    <a:schemeClr val="lt1"/>
                  </a:solidFill>
                  <a:latin typeface="Cabin"/>
                  <a:ea typeface="Cabin"/>
                  <a:cs typeface="Cabin"/>
                  <a:sym typeface="Cabin"/>
                </a:rPr>
                <a:t>(new)</a:t>
              </a:r>
              <a:endParaRPr sz="1200">
                <a:solidFill>
                  <a:schemeClr val="lt1"/>
                </a:solidFill>
                <a:latin typeface="Cabin"/>
                <a:ea typeface="Cabin"/>
                <a:cs typeface="Cabin"/>
                <a:sym typeface="Cabin"/>
              </a:endParaRPr>
            </a:p>
          </p:txBody>
        </p:sp>
        <p:sp>
          <p:nvSpPr>
            <p:cNvPr id="577" name="Google Shape;577;p25"/>
            <p:cNvSpPr/>
            <p:nvPr/>
          </p:nvSpPr>
          <p:spPr>
            <a:xfrm>
              <a:off x="1792446" y="3889512"/>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78" name="Google Shape;578;p25"/>
            <p:cNvSpPr txBox="1"/>
            <p:nvPr/>
          </p:nvSpPr>
          <p:spPr>
            <a:xfrm>
              <a:off x="1792446" y="3889512"/>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Technology Committee</a:t>
              </a:r>
              <a:endParaRPr b="0" i="0" sz="14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1400"/>
                <a:buFont typeface="Cabin"/>
                <a:buNone/>
              </a:pPr>
              <a:r>
                <a:rPr lang="en-US">
                  <a:solidFill>
                    <a:schemeClr val="lt1"/>
                  </a:solidFill>
                  <a:latin typeface="Cabin"/>
                  <a:ea typeface="Cabin"/>
                  <a:cs typeface="Cabin"/>
                  <a:sym typeface="Cabin"/>
                </a:rPr>
                <a:t>(modified)</a:t>
              </a:r>
              <a:endParaRPr>
                <a:solidFill>
                  <a:schemeClr val="lt1"/>
                </a:solidFill>
                <a:latin typeface="Cabin"/>
                <a:ea typeface="Cabin"/>
                <a:cs typeface="Cabin"/>
                <a:sym typeface="Cabin"/>
              </a:endParaRPr>
            </a:p>
          </p:txBody>
        </p:sp>
        <p:sp>
          <p:nvSpPr>
            <p:cNvPr id="579" name="Google Shape;579;p25"/>
            <p:cNvSpPr/>
            <p:nvPr/>
          </p:nvSpPr>
          <p:spPr>
            <a:xfrm>
              <a:off x="5408467" y="1621965"/>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80" name="Google Shape;580;p25"/>
            <p:cNvSpPr txBox="1"/>
            <p:nvPr/>
          </p:nvSpPr>
          <p:spPr>
            <a:xfrm>
              <a:off x="5408467" y="1621965"/>
              <a:ext cx="1506675" cy="459536"/>
            </a:xfrm>
            <a:prstGeom prst="rect">
              <a:avLst/>
            </a:prstGeom>
            <a:solidFill>
              <a:srgbClr val="7F7F7F"/>
            </a:solid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President’s Cabinet</a:t>
              </a:r>
              <a:endParaRPr b="0" i="0" sz="1400" u="none" cap="none" strike="noStrike">
                <a:solidFill>
                  <a:schemeClr val="lt1"/>
                </a:solidFill>
                <a:latin typeface="Cabin"/>
                <a:ea typeface="Cabin"/>
                <a:cs typeface="Cabin"/>
                <a:sym typeface="Cabin"/>
              </a:endParaRPr>
            </a:p>
          </p:txBody>
        </p:sp>
      </p:grpSp>
      <p:sp>
        <p:nvSpPr>
          <p:cNvPr id="581" name="Google Shape;581;p25"/>
          <p:cNvSpPr/>
          <p:nvPr/>
        </p:nvSpPr>
        <p:spPr>
          <a:xfrm rot="-1891755">
            <a:off x="7821180" y="1358766"/>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E6E1D9"/>
                </a:solidFill>
                <a:latin typeface="Cabin"/>
                <a:ea typeface="Cabin"/>
                <a:cs typeface="Cabin"/>
                <a:sym typeface="Cabin"/>
              </a:rPr>
              <a:t>DRAFT</a:t>
            </a:r>
            <a:endParaRPr b="1" sz="5400" cap="none">
              <a:solidFill>
                <a:srgbClr val="E6E1D9"/>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85" name="Shape 585"/>
        <p:cNvGrpSpPr/>
        <p:nvPr/>
      </p:nvGrpSpPr>
      <p:grpSpPr>
        <a:xfrm>
          <a:off x="0" y="0"/>
          <a:ext cx="0" cy="0"/>
          <a:chOff x="0" y="0"/>
          <a:chExt cx="0" cy="0"/>
        </a:xfrm>
      </p:grpSpPr>
      <p:sp>
        <p:nvSpPr>
          <p:cNvPr id="586" name="Google Shape;586;p26"/>
          <p:cNvSpPr txBox="1"/>
          <p:nvPr>
            <p:ph type="title"/>
          </p:nvPr>
        </p:nvSpPr>
        <p:spPr>
          <a:xfrm>
            <a:off x="1436265" y="166936"/>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BUDGET</a:t>
            </a:r>
            <a:endParaRPr b="0" i="0" sz="3200" u="none" cap="none" strike="noStrike">
              <a:solidFill>
                <a:schemeClr val="dk1"/>
              </a:solidFill>
              <a:latin typeface="Cabin"/>
              <a:ea typeface="Cabin"/>
              <a:cs typeface="Cabin"/>
              <a:sym typeface="Cabin"/>
            </a:endParaRPr>
          </a:p>
        </p:txBody>
      </p:sp>
      <p:sp>
        <p:nvSpPr>
          <p:cNvPr id="587" name="Google Shape;587;p26"/>
          <p:cNvSpPr txBox="1"/>
          <p:nvPr>
            <p:ph idx="1" type="body"/>
          </p:nvPr>
        </p:nvSpPr>
        <p:spPr>
          <a:xfrm>
            <a:off x="173422" y="1584251"/>
            <a:ext cx="5717015" cy="4312399"/>
          </a:xfrm>
          <a:prstGeom prst="rect">
            <a:avLst/>
          </a:prstGeom>
          <a:noFill/>
          <a:ln>
            <a:noFill/>
          </a:ln>
        </p:spPr>
        <p:txBody>
          <a:bodyPr anchorCtr="0" anchor="t" bIns="45700" lIns="91425" spcFirstLastPara="1" rIns="91425" wrap="square" tIns="45700">
            <a:noAutofit/>
          </a:bodyPr>
          <a:lstStyle/>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The Budget Committee is new.  This is the result of taking the budget function out of our current apex council (Planning and Resources).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allows more time to be dedicated to exploring budget because it is not half of a planning and budget discussion.</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also “trains up” more faculty, staff, and students in the intricacies of budget, which will increase understanding and transparency.</a:t>
            </a:r>
            <a:endParaRPr b="0" i="0" sz="2200" u="none" cap="none" strike="noStrike">
              <a:solidFill>
                <a:schemeClr val="dk1"/>
              </a:solidFill>
              <a:latin typeface="Cabin"/>
              <a:ea typeface="Cabin"/>
              <a:cs typeface="Cabin"/>
              <a:sym typeface="Cabin"/>
            </a:endParaRPr>
          </a:p>
        </p:txBody>
      </p:sp>
      <p:grpSp>
        <p:nvGrpSpPr>
          <p:cNvPr id="588" name="Google Shape;588;p26"/>
          <p:cNvGrpSpPr/>
          <p:nvPr/>
        </p:nvGrpSpPr>
        <p:grpSpPr>
          <a:xfrm>
            <a:off x="6156251" y="1499191"/>
            <a:ext cx="5794744" cy="4688958"/>
            <a:chOff x="615233" y="1086"/>
            <a:chExt cx="3232006" cy="3329362"/>
          </a:xfrm>
        </p:grpSpPr>
        <p:sp>
          <p:nvSpPr>
            <p:cNvPr id="589" name="Google Shape;589;p26"/>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590" name="Google Shape;590;p26"/>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91" name="Google Shape;591;p26"/>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92" name="Google Shape;592;p26"/>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93" name="Google Shape;593;p26"/>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594" name="Google Shape;594;p26"/>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95" name="Google Shape;595;p26"/>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96" name="Google Shape;596;p26"/>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97" name="Google Shape;597;p26"/>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598" name="Google Shape;598;p26"/>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99" name="Google Shape;599;p26"/>
            <p:cNvSpPr txBox="1"/>
            <p:nvPr/>
          </p:nvSpPr>
          <p:spPr>
            <a:xfrm>
              <a:off x="31908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None/>
              </a:pPr>
              <a:r>
                <a:rPr lang="en-US" sz="1100">
                  <a:solidFill>
                    <a:schemeClr val="dk1"/>
                  </a:solidFill>
                  <a:latin typeface="Cabin"/>
                  <a:ea typeface="Cabin"/>
                  <a:cs typeface="Cabin"/>
                  <a:sym typeface="Cabin"/>
                </a:rPr>
                <a:t>President</a:t>
              </a:r>
              <a:endParaRPr b="0" i="0" sz="1100" u="none" cap="none" strike="noStrike">
                <a:solidFill>
                  <a:schemeClr val="dk1"/>
                </a:solidFill>
                <a:latin typeface="Cabin"/>
                <a:ea typeface="Cabin"/>
                <a:cs typeface="Cabin"/>
                <a:sym typeface="Cabin"/>
              </a:endParaRPr>
            </a:p>
          </p:txBody>
        </p:sp>
        <p:sp>
          <p:nvSpPr>
            <p:cNvPr id="600" name="Google Shape;600;p26"/>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01" name="Google Shape;601;p26"/>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602" name="Google Shape;602;p26"/>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03" name="Google Shape;603;p26"/>
            <p:cNvSpPr txBox="1"/>
            <p:nvPr/>
          </p:nvSpPr>
          <p:spPr>
            <a:xfrm>
              <a:off x="615233" y="1086"/>
              <a:ext cx="893400" cy="4059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Budget Committee</a:t>
              </a:r>
              <a:endParaRPr b="0" i="0" sz="1400" u="none" cap="none" strike="noStrike">
                <a:solidFill>
                  <a:schemeClr val="lt1"/>
                </a:solidFill>
                <a:latin typeface="Cabin"/>
                <a:ea typeface="Cabin"/>
                <a:cs typeface="Cabin"/>
                <a:sym typeface="Cabin"/>
              </a:endParaRPr>
            </a:p>
          </p:txBody>
        </p:sp>
        <p:sp>
          <p:nvSpPr>
            <p:cNvPr id="604" name="Google Shape;604;p26"/>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05" name="Google Shape;605;p26"/>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Facilities Committee</a:t>
              </a:r>
              <a:endParaRPr b="0" i="0" sz="1050" u="none" cap="none" strike="noStrike">
                <a:solidFill>
                  <a:schemeClr val="lt1"/>
                </a:solidFill>
                <a:latin typeface="Cabin"/>
                <a:ea typeface="Cabin"/>
                <a:cs typeface="Cabin"/>
                <a:sym typeface="Cabin"/>
              </a:endParaRPr>
            </a:p>
          </p:txBody>
        </p:sp>
        <p:sp>
          <p:nvSpPr>
            <p:cNvPr id="606" name="Google Shape;606;p26"/>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07" name="Google Shape;607;p26"/>
            <p:cNvSpPr txBox="1"/>
            <p:nvPr/>
          </p:nvSpPr>
          <p:spPr>
            <a:xfrm>
              <a:off x="615233" y="9755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Planning &amp; Institutional Effectiveness Committee</a:t>
              </a:r>
              <a:endParaRPr b="0" i="0" sz="900" u="none" cap="none" strike="noStrike">
                <a:solidFill>
                  <a:schemeClr val="lt1"/>
                </a:solidFill>
                <a:latin typeface="Cabin"/>
                <a:ea typeface="Cabin"/>
                <a:cs typeface="Cabin"/>
                <a:sym typeface="Cabin"/>
              </a:endParaRPr>
            </a:p>
          </p:txBody>
        </p:sp>
        <p:sp>
          <p:nvSpPr>
            <p:cNvPr id="608" name="Google Shape;608;p26"/>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09" name="Google Shape;609;p26"/>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610" name="Google Shape;610;p26"/>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11" name="Google Shape;611;p26"/>
            <p:cNvSpPr txBox="1"/>
            <p:nvPr/>
          </p:nvSpPr>
          <p:spPr>
            <a:xfrm>
              <a:off x="615233" y="1950061"/>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Staffing Committee</a:t>
              </a:r>
              <a:endParaRPr b="0" i="0" sz="1000" u="none" cap="none" strike="noStrike">
                <a:solidFill>
                  <a:schemeClr val="lt1"/>
                </a:solidFill>
                <a:latin typeface="Cabin"/>
                <a:ea typeface="Cabin"/>
                <a:cs typeface="Cabin"/>
                <a:sym typeface="Cabin"/>
              </a:endParaRPr>
            </a:p>
          </p:txBody>
        </p:sp>
        <p:sp>
          <p:nvSpPr>
            <p:cNvPr id="612" name="Google Shape;612;p26"/>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13" name="Google Shape;613;p26"/>
            <p:cNvSpPr txBox="1"/>
            <p:nvPr/>
          </p:nvSpPr>
          <p:spPr>
            <a:xfrm>
              <a:off x="615233" y="2437304"/>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Student Success &amp; Equity Committee</a:t>
              </a:r>
              <a:endParaRPr b="0" i="0" sz="1000" u="none" cap="none" strike="noStrike">
                <a:solidFill>
                  <a:schemeClr val="lt1"/>
                </a:solidFill>
                <a:latin typeface="Cabin"/>
                <a:ea typeface="Cabin"/>
                <a:cs typeface="Cabin"/>
                <a:sym typeface="Cabin"/>
              </a:endParaRPr>
            </a:p>
          </p:txBody>
        </p:sp>
        <p:sp>
          <p:nvSpPr>
            <p:cNvPr id="614" name="Google Shape;614;p26"/>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15" name="Google Shape;615;p26"/>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Technology Committee</a:t>
              </a:r>
              <a:endParaRPr b="0" i="0" sz="1000" u="none" cap="none" strike="noStrike">
                <a:solidFill>
                  <a:schemeClr val="lt1"/>
                </a:solidFill>
                <a:latin typeface="Cabin"/>
                <a:ea typeface="Cabin"/>
                <a:cs typeface="Cabin"/>
                <a:sym typeface="Cabin"/>
              </a:endParaRPr>
            </a:p>
          </p:txBody>
        </p:sp>
        <p:sp>
          <p:nvSpPr>
            <p:cNvPr id="616" name="Google Shape;616;p26"/>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17" name="Google Shape;617;p26"/>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618" name="Google Shape;618;p26"/>
          <p:cNvCxnSpPr/>
          <p:nvPr/>
        </p:nvCxnSpPr>
        <p:spPr>
          <a:xfrm>
            <a:off x="1467293" y="1105786"/>
            <a:ext cx="9122625" cy="10632"/>
          </a:xfrm>
          <a:prstGeom prst="straightConnector1">
            <a:avLst/>
          </a:prstGeom>
          <a:noFill/>
          <a:ln cap="flat" cmpd="sng" w="19050">
            <a:solidFill>
              <a:schemeClr val="accent1"/>
            </a:solidFill>
            <a:prstDash val="solid"/>
            <a:round/>
            <a:headEnd len="sm" w="sm" type="none"/>
            <a:tailEnd len="sm" w="sm" type="none"/>
          </a:ln>
        </p:spPr>
      </p:cxnSp>
      <p:sp>
        <p:nvSpPr>
          <p:cNvPr id="619" name="Google Shape;619;p26"/>
          <p:cNvSpPr/>
          <p:nvPr/>
        </p:nvSpPr>
        <p:spPr>
          <a:xfrm rot="-2157971">
            <a:off x="9046650" y="1539787"/>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23" name="Shape 623"/>
        <p:cNvGrpSpPr/>
        <p:nvPr/>
      </p:nvGrpSpPr>
      <p:grpSpPr>
        <a:xfrm>
          <a:off x="0" y="0"/>
          <a:ext cx="0" cy="0"/>
          <a:chOff x="0" y="0"/>
          <a:chExt cx="0" cy="0"/>
        </a:xfrm>
      </p:grpSpPr>
      <p:sp>
        <p:nvSpPr>
          <p:cNvPr id="624" name="Google Shape;624;p27"/>
          <p:cNvSpPr txBox="1"/>
          <p:nvPr>
            <p:ph type="title"/>
          </p:nvPr>
        </p:nvSpPr>
        <p:spPr>
          <a:xfrm>
            <a:off x="1396054" y="81875"/>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lang="en-US"/>
              <a:t>STAFFING</a:t>
            </a:r>
            <a:r>
              <a:rPr b="0" i="0" lang="en-US" sz="3200" u="none" cap="none" strike="noStrike">
                <a:solidFill>
                  <a:schemeClr val="dk1"/>
                </a:solidFill>
                <a:latin typeface="Cabin"/>
                <a:ea typeface="Cabin"/>
                <a:cs typeface="Cabin"/>
                <a:sym typeface="Cabin"/>
              </a:rPr>
              <a:t> COMMITTEE </a:t>
            </a:r>
            <a:endParaRPr b="0" i="0" sz="3200" u="none" cap="none" strike="noStrike">
              <a:solidFill>
                <a:schemeClr val="dk1"/>
              </a:solidFill>
              <a:latin typeface="Cabin"/>
              <a:ea typeface="Cabin"/>
              <a:cs typeface="Cabin"/>
              <a:sym typeface="Cabin"/>
            </a:endParaRPr>
          </a:p>
        </p:txBody>
      </p:sp>
      <p:sp>
        <p:nvSpPr>
          <p:cNvPr id="625" name="Google Shape;625;p27"/>
          <p:cNvSpPr txBox="1"/>
          <p:nvPr>
            <p:ph idx="1" type="body"/>
          </p:nvPr>
        </p:nvSpPr>
        <p:spPr>
          <a:xfrm>
            <a:off x="220717" y="1286540"/>
            <a:ext cx="5924902" cy="5156789"/>
          </a:xfrm>
          <a:prstGeom prst="rect">
            <a:avLst/>
          </a:prstGeom>
          <a:noFill/>
          <a:ln>
            <a:noFill/>
          </a:ln>
        </p:spPr>
        <p:txBody>
          <a:bodyPr anchorCtr="0" anchor="t" bIns="45700" lIns="91425" spcFirstLastPara="1" rIns="91425" wrap="square" tIns="45700">
            <a:noAutofit/>
          </a:bodyPr>
          <a:lstStyle/>
          <a:p>
            <a:pPr indent="-190500" lvl="0" marL="228600" marR="0" rtl="0" algn="l">
              <a:lnSpc>
                <a:spcPct val="120000"/>
              </a:lnSpc>
              <a:spcBef>
                <a:spcPts val="0"/>
              </a:spcBef>
              <a:spcAft>
                <a:spcPts val="0"/>
              </a:spcAft>
              <a:buClr>
                <a:schemeClr val="accent1"/>
              </a:buClr>
              <a:buSzPts val="1400"/>
              <a:buFont typeface="Arial"/>
              <a:buChar char="•"/>
            </a:pPr>
            <a:r>
              <a:rPr lang="en-US"/>
              <a:t>Currently this is two committees (faculty and classified) which</a:t>
            </a:r>
            <a:r>
              <a:rPr b="0" i="0" lang="en-US" sz="2000" u="none" cap="none" strike="noStrike">
                <a:solidFill>
                  <a:schemeClr val="dk1"/>
                </a:solidFill>
                <a:latin typeface="Cabin"/>
                <a:ea typeface="Cabin"/>
                <a:cs typeface="Cabin"/>
                <a:sym typeface="Cabin"/>
              </a:rPr>
              <a:t> serve exclusively as annual prioritization committees</a:t>
            </a:r>
            <a:endParaRPr b="0" i="0" sz="2000" u="none" cap="none" strike="noStrike">
              <a:solidFill>
                <a:schemeClr val="dk1"/>
              </a:solidFill>
              <a:latin typeface="Cabin"/>
              <a:ea typeface="Cabin"/>
              <a:cs typeface="Cabin"/>
              <a:sym typeface="Cabin"/>
            </a:endParaRPr>
          </a:p>
          <a:p>
            <a:pPr indent="-190500" lvl="0" marL="228600" marR="0" rtl="0" algn="l">
              <a:lnSpc>
                <a:spcPct val="120000"/>
              </a:lnSpc>
              <a:spcBef>
                <a:spcPts val="0"/>
              </a:spcBef>
              <a:spcAft>
                <a:spcPts val="0"/>
              </a:spcAft>
              <a:buClr>
                <a:schemeClr val="accent1"/>
              </a:buClr>
              <a:buSzPts val="1400"/>
              <a:buFont typeface="Arial"/>
              <a:buChar char="•"/>
            </a:pPr>
            <a:r>
              <a:rPr lang="en-US"/>
              <a:t>This new committee will be responsible for a longer term staffing plan which is consistent with the Educational Master Plan and the college’s strategic plan</a:t>
            </a:r>
            <a:endParaRPr/>
          </a:p>
          <a:p>
            <a:pPr indent="-190500" lvl="0" marL="228600" marR="0" rtl="0" algn="l">
              <a:lnSpc>
                <a:spcPct val="12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a:t>
            </a:r>
            <a:r>
              <a:rPr lang="en-US"/>
              <a:t>is committee will convene separate groups to do the annual work of prioritizing faculty/classified staffing request (much the way it is done now).</a:t>
            </a:r>
            <a:endParaRPr/>
          </a:p>
          <a:p>
            <a:pPr indent="-190500" lvl="0" marL="228600" marR="0" rtl="0" algn="l">
              <a:lnSpc>
                <a:spcPct val="120000"/>
              </a:lnSpc>
              <a:spcBef>
                <a:spcPts val="0"/>
              </a:spcBef>
              <a:spcAft>
                <a:spcPts val="0"/>
              </a:spcAft>
              <a:buClr>
                <a:schemeClr val="accent1"/>
              </a:buClr>
              <a:buSzPts val="1400"/>
              <a:buFont typeface="Arial"/>
              <a:buChar char="•"/>
            </a:pPr>
            <a:r>
              <a:rPr lang="en-US"/>
              <a:t>Some of the details of this process are being discussed with the current staffing committees for inclusion in the final charge/composition.</a:t>
            </a:r>
            <a:endParaRPr/>
          </a:p>
        </p:txBody>
      </p:sp>
      <p:grpSp>
        <p:nvGrpSpPr>
          <p:cNvPr id="626" name="Google Shape;626;p27"/>
          <p:cNvGrpSpPr/>
          <p:nvPr/>
        </p:nvGrpSpPr>
        <p:grpSpPr>
          <a:xfrm>
            <a:off x="6326372" y="1424763"/>
            <a:ext cx="5518298" cy="4880344"/>
            <a:chOff x="615233" y="1086"/>
            <a:chExt cx="3232006" cy="3329362"/>
          </a:xfrm>
        </p:grpSpPr>
        <p:sp>
          <p:nvSpPr>
            <p:cNvPr id="627" name="Google Shape;627;p27"/>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628" name="Google Shape;628;p27"/>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29" name="Google Shape;629;p27"/>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30" name="Google Shape;630;p27"/>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31" name="Google Shape;631;p27"/>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632" name="Google Shape;632;p27"/>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33" name="Google Shape;633;p27"/>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34" name="Google Shape;634;p27"/>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35" name="Google Shape;635;p27"/>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636" name="Google Shape;636;p27"/>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37" name="Google Shape;637;p27"/>
            <p:cNvSpPr txBox="1"/>
            <p:nvPr/>
          </p:nvSpPr>
          <p:spPr>
            <a:xfrm>
              <a:off x="31977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50"/>
                <a:buFont typeface="Cabin"/>
                <a:buNone/>
              </a:pPr>
              <a:r>
                <a:rPr b="0" i="0" lang="en-US" sz="1050" u="none" cap="none" strike="noStrike">
                  <a:solidFill>
                    <a:schemeClr val="dk1"/>
                  </a:solidFill>
                  <a:latin typeface="Cabin"/>
                  <a:ea typeface="Cabin"/>
                  <a:cs typeface="Cabin"/>
                  <a:sym typeface="Cabin"/>
                </a:rPr>
                <a:t>President</a:t>
              </a:r>
              <a:endParaRPr b="0" i="0" sz="1050" u="none" cap="none" strike="noStrike">
                <a:solidFill>
                  <a:schemeClr val="dk1"/>
                </a:solidFill>
                <a:latin typeface="Cabin"/>
                <a:ea typeface="Cabin"/>
                <a:cs typeface="Cabin"/>
                <a:sym typeface="Cabin"/>
              </a:endParaRPr>
            </a:p>
          </p:txBody>
        </p:sp>
        <p:sp>
          <p:nvSpPr>
            <p:cNvPr id="638" name="Google Shape;638;p27"/>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39" name="Google Shape;639;p27"/>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640" name="Google Shape;640;p27"/>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41" name="Google Shape;641;p27"/>
            <p:cNvSpPr txBox="1"/>
            <p:nvPr/>
          </p:nvSpPr>
          <p:spPr>
            <a:xfrm>
              <a:off x="615233" y="1086"/>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Budget Committee</a:t>
              </a:r>
              <a:endParaRPr b="0" i="0" sz="1050" u="none" cap="none" strike="noStrike">
                <a:solidFill>
                  <a:schemeClr val="lt1"/>
                </a:solidFill>
                <a:latin typeface="Cabin"/>
                <a:ea typeface="Cabin"/>
                <a:cs typeface="Cabin"/>
                <a:sym typeface="Cabin"/>
              </a:endParaRPr>
            </a:p>
          </p:txBody>
        </p:sp>
        <p:sp>
          <p:nvSpPr>
            <p:cNvPr id="642" name="Google Shape;642;p27"/>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43" name="Google Shape;643;p27"/>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Facilities Committee</a:t>
              </a:r>
              <a:endParaRPr b="0" i="0" sz="1200" u="none" cap="none" strike="noStrike">
                <a:solidFill>
                  <a:schemeClr val="lt1"/>
                </a:solidFill>
                <a:latin typeface="Cabin"/>
                <a:ea typeface="Cabin"/>
                <a:cs typeface="Cabin"/>
                <a:sym typeface="Cabin"/>
              </a:endParaRPr>
            </a:p>
          </p:txBody>
        </p:sp>
        <p:sp>
          <p:nvSpPr>
            <p:cNvPr id="644" name="Google Shape;644;p27"/>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45" name="Google Shape;645;p27"/>
            <p:cNvSpPr txBox="1"/>
            <p:nvPr/>
          </p:nvSpPr>
          <p:spPr>
            <a:xfrm>
              <a:off x="615233" y="9755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Planning &amp; Institutional Effectiveness Committee</a:t>
              </a:r>
              <a:endParaRPr b="0" i="0" sz="900" u="none" cap="none" strike="noStrike">
                <a:solidFill>
                  <a:schemeClr val="lt1"/>
                </a:solidFill>
                <a:latin typeface="Cabin"/>
                <a:ea typeface="Cabin"/>
                <a:cs typeface="Cabin"/>
                <a:sym typeface="Cabin"/>
              </a:endParaRPr>
            </a:p>
          </p:txBody>
        </p:sp>
        <p:sp>
          <p:nvSpPr>
            <p:cNvPr id="646" name="Google Shape;646;p27"/>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47" name="Google Shape;647;p27"/>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648" name="Google Shape;648;p27"/>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49" name="Google Shape;649;p27"/>
            <p:cNvSpPr txBox="1"/>
            <p:nvPr/>
          </p:nvSpPr>
          <p:spPr>
            <a:xfrm>
              <a:off x="615233" y="1950061"/>
              <a:ext cx="893400" cy="4059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Staffing Committee</a:t>
              </a:r>
              <a:endParaRPr b="0" i="0" sz="1200" u="none" cap="none" strike="noStrike">
                <a:solidFill>
                  <a:schemeClr val="lt1"/>
                </a:solidFill>
                <a:latin typeface="Cabin"/>
                <a:ea typeface="Cabin"/>
                <a:cs typeface="Cabin"/>
                <a:sym typeface="Cabin"/>
              </a:endParaRPr>
            </a:p>
          </p:txBody>
        </p:sp>
        <p:sp>
          <p:nvSpPr>
            <p:cNvPr id="650" name="Google Shape;650;p27"/>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51" name="Google Shape;651;p27"/>
            <p:cNvSpPr txBox="1"/>
            <p:nvPr/>
          </p:nvSpPr>
          <p:spPr>
            <a:xfrm>
              <a:off x="615233" y="2437304"/>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Student Success &amp; Equity Committee</a:t>
              </a:r>
              <a:endParaRPr b="0" i="0" sz="1050" u="none" cap="none" strike="noStrike">
                <a:solidFill>
                  <a:schemeClr val="lt1"/>
                </a:solidFill>
                <a:latin typeface="Cabin"/>
                <a:ea typeface="Cabin"/>
                <a:cs typeface="Cabin"/>
                <a:sym typeface="Cabin"/>
              </a:endParaRPr>
            </a:p>
          </p:txBody>
        </p:sp>
        <p:sp>
          <p:nvSpPr>
            <p:cNvPr id="652" name="Google Shape;652;p27"/>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53" name="Google Shape;653;p27"/>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Technology Committee</a:t>
              </a:r>
              <a:endParaRPr b="0" i="0" sz="1200" u="none" cap="none" strike="noStrike">
                <a:solidFill>
                  <a:schemeClr val="lt1"/>
                </a:solidFill>
                <a:latin typeface="Cabin"/>
                <a:ea typeface="Cabin"/>
                <a:cs typeface="Cabin"/>
                <a:sym typeface="Cabin"/>
              </a:endParaRPr>
            </a:p>
          </p:txBody>
        </p:sp>
        <p:sp>
          <p:nvSpPr>
            <p:cNvPr id="654" name="Google Shape;654;p27"/>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55" name="Google Shape;655;p27"/>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656" name="Google Shape;656;p27"/>
          <p:cNvCxnSpPr/>
          <p:nvPr/>
        </p:nvCxnSpPr>
        <p:spPr>
          <a:xfrm>
            <a:off x="1467293" y="1020726"/>
            <a:ext cx="9122625" cy="10632"/>
          </a:xfrm>
          <a:prstGeom prst="straightConnector1">
            <a:avLst/>
          </a:prstGeom>
          <a:noFill/>
          <a:ln cap="flat" cmpd="sng" w="19050">
            <a:solidFill>
              <a:schemeClr val="accent1"/>
            </a:solidFill>
            <a:prstDash val="solid"/>
            <a:round/>
            <a:headEnd len="sm" w="sm" type="none"/>
            <a:tailEnd len="sm" w="sm" type="none"/>
          </a:ln>
        </p:spPr>
      </p:cxnSp>
      <p:sp>
        <p:nvSpPr>
          <p:cNvPr id="657" name="Google Shape;657;p27"/>
          <p:cNvSpPr/>
          <p:nvPr/>
        </p:nvSpPr>
        <p:spPr>
          <a:xfrm rot="-2157971">
            <a:off x="9143515" y="1558086"/>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61" name="Shape 661"/>
        <p:cNvGrpSpPr/>
        <p:nvPr/>
      </p:nvGrpSpPr>
      <p:grpSpPr>
        <a:xfrm>
          <a:off x="0" y="0"/>
          <a:ext cx="0" cy="0"/>
          <a:chOff x="0" y="0"/>
          <a:chExt cx="0" cy="0"/>
        </a:xfrm>
      </p:grpSpPr>
      <p:sp>
        <p:nvSpPr>
          <p:cNvPr id="662" name="Google Shape;662;p28"/>
          <p:cNvSpPr txBox="1"/>
          <p:nvPr>
            <p:ph type="title"/>
          </p:nvPr>
        </p:nvSpPr>
        <p:spPr>
          <a:xfrm>
            <a:off x="1491797" y="145670"/>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STUDENT SUCCESS AND EQUITY</a:t>
            </a:r>
            <a:endParaRPr b="0" i="0" sz="3200" u="none" cap="none" strike="noStrike">
              <a:solidFill>
                <a:schemeClr val="dk1"/>
              </a:solidFill>
              <a:latin typeface="Cabin"/>
              <a:ea typeface="Cabin"/>
              <a:cs typeface="Cabin"/>
              <a:sym typeface="Cabin"/>
            </a:endParaRPr>
          </a:p>
        </p:txBody>
      </p:sp>
      <p:sp>
        <p:nvSpPr>
          <p:cNvPr id="663" name="Google Shape;663;p28"/>
          <p:cNvSpPr txBox="1"/>
          <p:nvPr>
            <p:ph idx="1" type="body"/>
          </p:nvPr>
        </p:nvSpPr>
        <p:spPr>
          <a:xfrm>
            <a:off x="149775" y="1499200"/>
            <a:ext cx="6109200" cy="54252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This committee makes recommendations to the college council in the form state plans (SSSP, Equity, Basic Skills).  </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Also, this committee works to coordinate the implementation the major student success initiatives (Pathways, East County Education Alliance, Strong Workforce, Title V) in order to improve communication across all student success efforts.</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None/>
            </a:pPr>
            <a:r>
              <a:rPr b="0" i="0" lang="en-US" sz="2000" u="none" cap="none" strike="noStrike">
                <a:solidFill>
                  <a:schemeClr val="dk1"/>
                </a:solidFill>
                <a:latin typeface="Cabin"/>
                <a:ea typeface="Cabin"/>
                <a:cs typeface="Cabin"/>
                <a:sym typeface="Cabin"/>
              </a:rPr>
              <a:t> </a:t>
            </a:r>
            <a:endParaRPr b="0" i="0" sz="20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lang="en-US"/>
              <a:t>This committee charge notes that the Academic Senate President serve directly - as it requires coordination with Academic Senate on academic and professional matters, or the “10+1.” </a:t>
            </a:r>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p:txBody>
      </p:sp>
      <p:grpSp>
        <p:nvGrpSpPr>
          <p:cNvPr id="664" name="Google Shape;664;p28"/>
          <p:cNvGrpSpPr/>
          <p:nvPr/>
        </p:nvGrpSpPr>
        <p:grpSpPr>
          <a:xfrm>
            <a:off x="6445993" y="1499191"/>
            <a:ext cx="5419941" cy="4805916"/>
            <a:chOff x="615233" y="1086"/>
            <a:chExt cx="3232006" cy="3329362"/>
          </a:xfrm>
        </p:grpSpPr>
        <p:sp>
          <p:nvSpPr>
            <p:cNvPr id="665" name="Google Shape;665;p28"/>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666" name="Google Shape;666;p28"/>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67" name="Google Shape;667;p28"/>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68" name="Google Shape;668;p28"/>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69" name="Google Shape;669;p28"/>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670" name="Google Shape;670;p28"/>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71" name="Google Shape;671;p28"/>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72" name="Google Shape;672;p28"/>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73" name="Google Shape;673;p28"/>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674" name="Google Shape;674;p28"/>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75" name="Google Shape;675;p28"/>
            <p:cNvSpPr txBox="1"/>
            <p:nvPr/>
          </p:nvSpPr>
          <p:spPr>
            <a:xfrm>
              <a:off x="31977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50"/>
                <a:buFont typeface="Cabin"/>
                <a:buNone/>
              </a:pPr>
              <a:r>
                <a:rPr b="0" i="0" lang="en-US" sz="1050" u="none" cap="none" strike="noStrike">
                  <a:solidFill>
                    <a:schemeClr val="dk1"/>
                  </a:solidFill>
                  <a:latin typeface="Cabin"/>
                  <a:ea typeface="Cabin"/>
                  <a:cs typeface="Cabin"/>
                  <a:sym typeface="Cabin"/>
                </a:rPr>
                <a:t>President</a:t>
              </a:r>
              <a:endParaRPr b="0" i="0" sz="700" u="none" cap="none" strike="noStrike">
                <a:solidFill>
                  <a:schemeClr val="dk1"/>
                </a:solidFill>
                <a:latin typeface="Cabin"/>
                <a:ea typeface="Cabin"/>
                <a:cs typeface="Cabin"/>
                <a:sym typeface="Cabin"/>
              </a:endParaRPr>
            </a:p>
          </p:txBody>
        </p:sp>
        <p:sp>
          <p:nvSpPr>
            <p:cNvPr id="676" name="Google Shape;676;p28"/>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77" name="Google Shape;677;p28"/>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678" name="Google Shape;678;p28"/>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79" name="Google Shape;679;p28"/>
            <p:cNvSpPr txBox="1"/>
            <p:nvPr/>
          </p:nvSpPr>
          <p:spPr>
            <a:xfrm>
              <a:off x="615233" y="1086"/>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Budget Committee</a:t>
              </a:r>
              <a:endParaRPr b="0" i="0" sz="1050" u="none" cap="none" strike="noStrike">
                <a:solidFill>
                  <a:schemeClr val="lt1"/>
                </a:solidFill>
                <a:latin typeface="Cabin"/>
                <a:ea typeface="Cabin"/>
                <a:cs typeface="Cabin"/>
                <a:sym typeface="Cabin"/>
              </a:endParaRPr>
            </a:p>
          </p:txBody>
        </p:sp>
        <p:sp>
          <p:nvSpPr>
            <p:cNvPr id="680" name="Google Shape;680;p28"/>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81" name="Google Shape;681;p28"/>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Facilities Committee</a:t>
              </a:r>
              <a:endParaRPr b="0" i="0" sz="1050" u="none" cap="none" strike="noStrike">
                <a:solidFill>
                  <a:schemeClr val="lt1"/>
                </a:solidFill>
                <a:latin typeface="Cabin"/>
                <a:ea typeface="Cabin"/>
                <a:cs typeface="Cabin"/>
                <a:sym typeface="Cabin"/>
              </a:endParaRPr>
            </a:p>
          </p:txBody>
        </p:sp>
        <p:sp>
          <p:nvSpPr>
            <p:cNvPr id="682" name="Google Shape;682;p28"/>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83" name="Google Shape;683;p28"/>
            <p:cNvSpPr txBox="1"/>
            <p:nvPr/>
          </p:nvSpPr>
          <p:spPr>
            <a:xfrm>
              <a:off x="615233" y="9755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Planning &amp; Institutional Effectiveness Committee</a:t>
              </a:r>
              <a:endParaRPr b="0" i="0" sz="900" u="none" cap="none" strike="noStrike">
                <a:solidFill>
                  <a:schemeClr val="lt1"/>
                </a:solidFill>
                <a:latin typeface="Cabin"/>
                <a:ea typeface="Cabin"/>
                <a:cs typeface="Cabin"/>
                <a:sym typeface="Cabin"/>
              </a:endParaRPr>
            </a:p>
          </p:txBody>
        </p:sp>
        <p:sp>
          <p:nvSpPr>
            <p:cNvPr id="684" name="Google Shape;684;p28"/>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85" name="Google Shape;685;p28"/>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686" name="Google Shape;686;p28"/>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87" name="Google Shape;687;p28"/>
            <p:cNvSpPr txBox="1"/>
            <p:nvPr/>
          </p:nvSpPr>
          <p:spPr>
            <a:xfrm>
              <a:off x="615333" y="19500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Staffing Committee</a:t>
              </a:r>
              <a:endParaRPr b="0" i="0" sz="1050" u="none" cap="none" strike="noStrike">
                <a:solidFill>
                  <a:schemeClr val="lt1"/>
                </a:solidFill>
                <a:latin typeface="Cabin"/>
                <a:ea typeface="Cabin"/>
                <a:cs typeface="Cabin"/>
                <a:sym typeface="Cabin"/>
              </a:endParaRPr>
            </a:p>
          </p:txBody>
        </p:sp>
        <p:sp>
          <p:nvSpPr>
            <p:cNvPr id="688" name="Google Shape;688;p28"/>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89" name="Google Shape;689;p28"/>
            <p:cNvSpPr txBox="1"/>
            <p:nvPr/>
          </p:nvSpPr>
          <p:spPr>
            <a:xfrm>
              <a:off x="615233" y="2437304"/>
              <a:ext cx="893400" cy="405900"/>
            </a:xfrm>
            <a:prstGeom prst="rect">
              <a:avLst/>
            </a:prstGeom>
            <a:solidFill>
              <a:srgbClr val="C62B49"/>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Student Success &amp; Equity Committee</a:t>
              </a:r>
              <a:endParaRPr b="0" i="0" sz="1200" u="none" cap="none" strike="noStrike">
                <a:solidFill>
                  <a:schemeClr val="lt1"/>
                </a:solidFill>
                <a:latin typeface="Cabin"/>
                <a:ea typeface="Cabin"/>
                <a:cs typeface="Cabin"/>
                <a:sym typeface="Cabin"/>
              </a:endParaRPr>
            </a:p>
          </p:txBody>
        </p:sp>
        <p:sp>
          <p:nvSpPr>
            <p:cNvPr id="690" name="Google Shape;690;p28"/>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91" name="Google Shape;691;p28"/>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Technology Committee</a:t>
              </a:r>
              <a:endParaRPr b="0" i="0" sz="1050" u="none" cap="none" strike="noStrike">
                <a:solidFill>
                  <a:schemeClr val="lt1"/>
                </a:solidFill>
                <a:latin typeface="Cabin"/>
                <a:ea typeface="Cabin"/>
                <a:cs typeface="Cabin"/>
                <a:sym typeface="Cabin"/>
              </a:endParaRPr>
            </a:p>
          </p:txBody>
        </p:sp>
        <p:sp>
          <p:nvSpPr>
            <p:cNvPr id="692" name="Google Shape;692;p28"/>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93" name="Google Shape;693;p28"/>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694" name="Google Shape;694;p28"/>
          <p:cNvCxnSpPr/>
          <p:nvPr/>
        </p:nvCxnSpPr>
        <p:spPr>
          <a:xfrm>
            <a:off x="1562986" y="1105787"/>
            <a:ext cx="9026932" cy="10632"/>
          </a:xfrm>
          <a:prstGeom prst="straightConnector1">
            <a:avLst/>
          </a:prstGeom>
          <a:noFill/>
          <a:ln cap="flat" cmpd="sng" w="19050">
            <a:solidFill>
              <a:schemeClr val="accent1"/>
            </a:solidFill>
            <a:prstDash val="solid"/>
            <a:round/>
            <a:headEnd len="sm" w="sm" type="none"/>
            <a:tailEnd len="sm" w="sm" type="none"/>
          </a:ln>
        </p:spPr>
      </p:cxnSp>
      <p:sp>
        <p:nvSpPr>
          <p:cNvPr id="695" name="Google Shape;695;p28"/>
          <p:cNvSpPr/>
          <p:nvPr/>
        </p:nvSpPr>
        <p:spPr>
          <a:xfrm rot="-2157971">
            <a:off x="9143516" y="1581050"/>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99" name="Shape 699"/>
        <p:cNvGrpSpPr/>
        <p:nvPr/>
      </p:nvGrpSpPr>
      <p:grpSpPr>
        <a:xfrm>
          <a:off x="0" y="0"/>
          <a:ext cx="0" cy="0"/>
          <a:chOff x="0" y="0"/>
          <a:chExt cx="0" cy="0"/>
        </a:xfrm>
      </p:grpSpPr>
      <p:sp>
        <p:nvSpPr>
          <p:cNvPr id="700" name="Google Shape;700;p29"/>
          <p:cNvSpPr txBox="1"/>
          <p:nvPr>
            <p:ph type="title"/>
          </p:nvPr>
        </p:nvSpPr>
        <p:spPr>
          <a:xfrm>
            <a:off x="1418549" y="124406"/>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PLANNING AND INSTITUTIONAL EFFECTIVENESS</a:t>
            </a:r>
            <a:endParaRPr b="0" i="0" sz="3200" u="none" cap="none" strike="noStrike">
              <a:solidFill>
                <a:schemeClr val="dk1"/>
              </a:solidFill>
              <a:latin typeface="Cabin"/>
              <a:ea typeface="Cabin"/>
              <a:cs typeface="Cabin"/>
              <a:sym typeface="Cabin"/>
            </a:endParaRPr>
          </a:p>
        </p:txBody>
      </p:sp>
      <p:sp>
        <p:nvSpPr>
          <p:cNvPr id="701" name="Google Shape;701;p29"/>
          <p:cNvSpPr txBox="1"/>
          <p:nvPr>
            <p:ph idx="1" type="body"/>
          </p:nvPr>
        </p:nvSpPr>
        <p:spPr>
          <a:xfrm>
            <a:off x="144640" y="1350335"/>
            <a:ext cx="6094828" cy="4922874"/>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committee will develop the annual, college-wide planning forums.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be responsible for prioritizing annual and ad-hoc research requests.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lead in maintaining and updating state mandated data reports.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also work (at the direction of the College Council) to assist in development of evaluation plans for major initiatives/projects.</a:t>
            </a:r>
            <a:endParaRPr b="0" i="0" sz="22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p:txBody>
      </p:sp>
      <p:grpSp>
        <p:nvGrpSpPr>
          <p:cNvPr id="702" name="Google Shape;702;p29"/>
          <p:cNvGrpSpPr/>
          <p:nvPr/>
        </p:nvGrpSpPr>
        <p:grpSpPr>
          <a:xfrm>
            <a:off x="6427690" y="1350335"/>
            <a:ext cx="5555203" cy="4446843"/>
            <a:chOff x="615233" y="1086"/>
            <a:chExt cx="3232006" cy="3329362"/>
          </a:xfrm>
        </p:grpSpPr>
        <p:sp>
          <p:nvSpPr>
            <p:cNvPr id="703" name="Google Shape;703;p29"/>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704" name="Google Shape;704;p29"/>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05" name="Google Shape;705;p29"/>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06" name="Google Shape;706;p29"/>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07" name="Google Shape;707;p29"/>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708" name="Google Shape;708;p29"/>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09" name="Google Shape;709;p29"/>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10" name="Google Shape;710;p29"/>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11" name="Google Shape;711;p29"/>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712" name="Google Shape;712;p29"/>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13" name="Google Shape;713;p29"/>
            <p:cNvSpPr txBox="1"/>
            <p:nvPr/>
          </p:nvSpPr>
          <p:spPr>
            <a:xfrm>
              <a:off x="31977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100"/>
                <a:buFont typeface="Cabin"/>
                <a:buNone/>
              </a:pPr>
              <a:r>
                <a:rPr b="0" i="0" lang="en-US" sz="1100" u="none" cap="none" strike="noStrike">
                  <a:solidFill>
                    <a:schemeClr val="dk1"/>
                  </a:solidFill>
                  <a:latin typeface="Cabin"/>
                  <a:ea typeface="Cabin"/>
                  <a:cs typeface="Cabin"/>
                  <a:sym typeface="Cabin"/>
                </a:rPr>
                <a:t>President</a:t>
              </a:r>
              <a:endParaRPr b="0" i="0" sz="1100" u="none" cap="none" strike="noStrike">
                <a:solidFill>
                  <a:schemeClr val="dk1"/>
                </a:solidFill>
                <a:latin typeface="Cabin"/>
                <a:ea typeface="Cabin"/>
                <a:cs typeface="Cabin"/>
                <a:sym typeface="Cabin"/>
              </a:endParaRPr>
            </a:p>
          </p:txBody>
        </p:sp>
        <p:sp>
          <p:nvSpPr>
            <p:cNvPr id="714" name="Google Shape;714;p29"/>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15" name="Google Shape;715;p29"/>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716" name="Google Shape;716;p29"/>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17" name="Google Shape;717;p29"/>
            <p:cNvSpPr txBox="1"/>
            <p:nvPr/>
          </p:nvSpPr>
          <p:spPr>
            <a:xfrm>
              <a:off x="615233" y="1086"/>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Budget Committee</a:t>
              </a:r>
              <a:endParaRPr b="0" i="0" sz="1050" u="none" cap="none" strike="noStrike">
                <a:solidFill>
                  <a:schemeClr val="lt1"/>
                </a:solidFill>
                <a:latin typeface="Cabin"/>
                <a:ea typeface="Cabin"/>
                <a:cs typeface="Cabin"/>
                <a:sym typeface="Cabin"/>
              </a:endParaRPr>
            </a:p>
          </p:txBody>
        </p:sp>
        <p:sp>
          <p:nvSpPr>
            <p:cNvPr id="718" name="Google Shape;718;p29"/>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19" name="Google Shape;719;p29"/>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Facilities Committee</a:t>
              </a:r>
              <a:endParaRPr b="0" i="0" sz="1050" u="none" cap="none" strike="noStrike">
                <a:solidFill>
                  <a:schemeClr val="lt1"/>
                </a:solidFill>
                <a:latin typeface="Cabin"/>
                <a:ea typeface="Cabin"/>
                <a:cs typeface="Cabin"/>
                <a:sym typeface="Cabin"/>
              </a:endParaRPr>
            </a:p>
          </p:txBody>
        </p:sp>
        <p:sp>
          <p:nvSpPr>
            <p:cNvPr id="720" name="Google Shape;720;p29"/>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21" name="Google Shape;721;p29"/>
            <p:cNvSpPr txBox="1"/>
            <p:nvPr/>
          </p:nvSpPr>
          <p:spPr>
            <a:xfrm>
              <a:off x="615233" y="975573"/>
              <a:ext cx="893400" cy="405900"/>
            </a:xfrm>
            <a:prstGeom prst="rect">
              <a:avLst/>
            </a:prstGeom>
            <a:solidFill>
              <a:schemeClr val="accent1"/>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800"/>
                <a:buFont typeface="Cabin"/>
                <a:buNone/>
              </a:pPr>
              <a:r>
                <a:rPr b="0" i="0" lang="en-US" sz="800" u="none" cap="none" strike="noStrike">
                  <a:solidFill>
                    <a:schemeClr val="lt1"/>
                  </a:solidFill>
                  <a:latin typeface="Cabin"/>
                  <a:ea typeface="Cabin"/>
                  <a:cs typeface="Cabin"/>
                  <a:sym typeface="Cabin"/>
                </a:rPr>
                <a:t>Planning &amp; Institutional Effectiveness Committee</a:t>
              </a:r>
              <a:endParaRPr b="0" i="0" sz="800" u="none" cap="none" strike="noStrike">
                <a:solidFill>
                  <a:schemeClr val="lt1"/>
                </a:solidFill>
                <a:latin typeface="Cabin"/>
                <a:ea typeface="Cabin"/>
                <a:cs typeface="Cabin"/>
                <a:sym typeface="Cabin"/>
              </a:endParaRPr>
            </a:p>
          </p:txBody>
        </p:sp>
        <p:sp>
          <p:nvSpPr>
            <p:cNvPr id="722" name="Google Shape;722;p29"/>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23" name="Google Shape;723;p29"/>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724" name="Google Shape;724;p29"/>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25" name="Google Shape;725;p29"/>
            <p:cNvSpPr txBox="1"/>
            <p:nvPr/>
          </p:nvSpPr>
          <p:spPr>
            <a:xfrm>
              <a:off x="615333" y="19500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Staffing Committee</a:t>
              </a:r>
              <a:endParaRPr b="0" i="0" sz="1050" u="none" cap="none" strike="noStrike">
                <a:solidFill>
                  <a:schemeClr val="lt1"/>
                </a:solidFill>
                <a:latin typeface="Cabin"/>
                <a:ea typeface="Cabin"/>
                <a:cs typeface="Cabin"/>
                <a:sym typeface="Cabin"/>
              </a:endParaRPr>
            </a:p>
          </p:txBody>
        </p:sp>
        <p:sp>
          <p:nvSpPr>
            <p:cNvPr id="726" name="Google Shape;726;p29"/>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27" name="Google Shape;727;p29"/>
            <p:cNvSpPr txBox="1"/>
            <p:nvPr/>
          </p:nvSpPr>
          <p:spPr>
            <a:xfrm>
              <a:off x="615233" y="2437304"/>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Student Success &amp; Equity Committee</a:t>
              </a:r>
              <a:endParaRPr b="0" i="0" sz="1000" u="none" cap="none" strike="noStrike">
                <a:solidFill>
                  <a:schemeClr val="lt1"/>
                </a:solidFill>
                <a:latin typeface="Cabin"/>
                <a:ea typeface="Cabin"/>
                <a:cs typeface="Cabin"/>
                <a:sym typeface="Cabin"/>
              </a:endParaRPr>
            </a:p>
          </p:txBody>
        </p:sp>
        <p:sp>
          <p:nvSpPr>
            <p:cNvPr id="728" name="Google Shape;728;p29"/>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29" name="Google Shape;729;p29"/>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100"/>
                <a:buFont typeface="Cabin"/>
                <a:buNone/>
              </a:pPr>
              <a:r>
                <a:rPr b="0" i="0" lang="en-US" sz="1100" u="none" cap="none" strike="noStrike">
                  <a:solidFill>
                    <a:schemeClr val="lt1"/>
                  </a:solidFill>
                  <a:latin typeface="Cabin"/>
                  <a:ea typeface="Cabin"/>
                  <a:cs typeface="Cabin"/>
                  <a:sym typeface="Cabin"/>
                </a:rPr>
                <a:t>Technology Committee</a:t>
              </a:r>
              <a:endParaRPr b="0" i="0" sz="1100" u="none" cap="none" strike="noStrike">
                <a:solidFill>
                  <a:schemeClr val="lt1"/>
                </a:solidFill>
                <a:latin typeface="Cabin"/>
                <a:ea typeface="Cabin"/>
                <a:cs typeface="Cabin"/>
                <a:sym typeface="Cabin"/>
              </a:endParaRPr>
            </a:p>
          </p:txBody>
        </p:sp>
        <p:sp>
          <p:nvSpPr>
            <p:cNvPr id="730" name="Google Shape;730;p29"/>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31" name="Google Shape;731;p29"/>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sp>
        <p:nvSpPr>
          <p:cNvPr id="732" name="Google Shape;732;p29"/>
          <p:cNvSpPr/>
          <p:nvPr/>
        </p:nvSpPr>
        <p:spPr>
          <a:xfrm rot="-2157971">
            <a:off x="9143516" y="1352398"/>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36" name="Shape 736"/>
        <p:cNvGrpSpPr/>
        <p:nvPr/>
      </p:nvGrpSpPr>
      <p:grpSpPr>
        <a:xfrm>
          <a:off x="0" y="0"/>
          <a:ext cx="0" cy="0"/>
          <a:chOff x="0" y="0"/>
          <a:chExt cx="0" cy="0"/>
        </a:xfrm>
      </p:grpSpPr>
      <p:sp>
        <p:nvSpPr>
          <p:cNvPr id="737" name="Google Shape;737;p30"/>
          <p:cNvSpPr txBox="1"/>
          <p:nvPr>
            <p:ph type="title"/>
          </p:nvPr>
        </p:nvSpPr>
        <p:spPr>
          <a:xfrm>
            <a:off x="1427952" y="113773"/>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APEX GOVERNANCE COUNCIL </a:t>
            </a:r>
            <a:endParaRPr b="0" i="0" sz="3200" u="none" cap="none" strike="noStrike">
              <a:solidFill>
                <a:schemeClr val="dk1"/>
              </a:solidFill>
              <a:latin typeface="Cabin"/>
              <a:ea typeface="Cabin"/>
              <a:cs typeface="Cabin"/>
              <a:sym typeface="Cabin"/>
            </a:endParaRPr>
          </a:p>
        </p:txBody>
      </p:sp>
      <p:sp>
        <p:nvSpPr>
          <p:cNvPr id="738" name="Google Shape;738;p30"/>
          <p:cNvSpPr txBox="1"/>
          <p:nvPr>
            <p:ph idx="1" type="body"/>
          </p:nvPr>
        </p:nvSpPr>
        <p:spPr>
          <a:xfrm>
            <a:off x="173421" y="1329070"/>
            <a:ext cx="6162192" cy="5103628"/>
          </a:xfrm>
          <a:prstGeom prst="rect">
            <a:avLst/>
          </a:prstGeom>
          <a:noFill/>
          <a:ln>
            <a:noFill/>
          </a:ln>
        </p:spPr>
        <p:txBody>
          <a:bodyPr anchorCtr="0" anchor="t" bIns="45700" lIns="91425" spcFirstLastPara="1" rIns="91425" wrap="square" tIns="45700">
            <a:noAutofit/>
          </a:bodyPr>
          <a:lstStyle/>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Council will make formal recommendations to the president.  These represent the input of the college-wide committees and the broad perspective of the body itself  </a:t>
            </a:r>
            <a:endParaRPr/>
          </a:p>
          <a:p>
            <a:pPr indent="0" lvl="0" marL="38100" marR="0" rtl="0" algn="l">
              <a:lnSpc>
                <a:spcPct val="100000"/>
              </a:lnSpc>
              <a:spcBef>
                <a:spcPts val="0"/>
              </a:spcBef>
              <a:spcAft>
                <a:spcPts val="0"/>
              </a:spcAft>
              <a:buClr>
                <a:schemeClr val="accent1"/>
              </a:buClr>
              <a:buSzPts val="14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The Council’s focus will no longer include budget as a primary focus </a:t>
            </a:r>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be constituent-based (4 members from each constituent group</a:t>
            </a:r>
            <a:r>
              <a:rPr lang="en-US" sz="2200"/>
              <a:t>, </a:t>
            </a:r>
            <a:r>
              <a:rPr b="0" i="0" lang="en-US" sz="2200" u="none" cap="none" strike="noStrike">
                <a:solidFill>
                  <a:schemeClr val="dk1"/>
                </a:solidFill>
                <a:latin typeface="Cabin"/>
                <a:ea typeface="Cabin"/>
                <a:cs typeface="Cabin"/>
                <a:sym typeface="Cabin"/>
              </a:rPr>
              <a:t>includ</a:t>
            </a:r>
            <a:r>
              <a:rPr lang="en-US" sz="2200"/>
              <a:t>ing presidents</a:t>
            </a:r>
            <a:r>
              <a:rPr b="0" i="0" lang="en-US" sz="2200" u="none" cap="none" strike="noStrike">
                <a:solidFill>
                  <a:schemeClr val="dk1"/>
                </a:solidFill>
                <a:latin typeface="Cabin"/>
                <a:ea typeface="Cabin"/>
                <a:cs typeface="Cabin"/>
                <a:sym typeface="Cabin"/>
              </a:rPr>
              <a:t> - chosen by </a:t>
            </a:r>
            <a:r>
              <a:rPr lang="en-US" sz="2200"/>
              <a:t>each constituency)  </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Members will do substantial reading and be present in a broad range of college-wide planning</a:t>
            </a:r>
            <a:r>
              <a:rPr lang="en-US" sz="2200"/>
              <a:t> - this is written into the charge</a:t>
            </a:r>
            <a:endParaRPr b="0" i="0" sz="2200" u="none" cap="none" strike="noStrike">
              <a:solidFill>
                <a:schemeClr val="dk1"/>
              </a:solidFill>
              <a:latin typeface="Cabin"/>
              <a:ea typeface="Cabin"/>
              <a:cs typeface="Cabin"/>
              <a:sym typeface="Cabin"/>
            </a:endParaRPr>
          </a:p>
        </p:txBody>
      </p:sp>
      <p:grpSp>
        <p:nvGrpSpPr>
          <p:cNvPr id="739" name="Google Shape;739;p30"/>
          <p:cNvGrpSpPr/>
          <p:nvPr/>
        </p:nvGrpSpPr>
        <p:grpSpPr>
          <a:xfrm>
            <a:off x="6517758" y="1329070"/>
            <a:ext cx="5528929" cy="4833852"/>
            <a:chOff x="1875" y="414450"/>
            <a:chExt cx="4458835" cy="2502775"/>
          </a:xfrm>
        </p:grpSpPr>
        <p:sp>
          <p:nvSpPr>
            <p:cNvPr id="740" name="Google Shape;740;p30"/>
            <p:cNvSpPr/>
            <p:nvPr/>
          </p:nvSpPr>
          <p:spPr>
            <a:xfrm>
              <a:off x="2985938" y="1565898"/>
              <a:ext cx="607259" cy="91440"/>
            </a:xfrm>
            <a:custGeom>
              <a:rect b="b" l="l" r="r" t="t"/>
              <a:pathLst>
                <a:path extrusionOk="0" h="120000" w="120000">
                  <a:moveTo>
                    <a:pt x="120000" y="131154"/>
                  </a:moveTo>
                  <a:lnTo>
                    <a:pt x="0" y="131154"/>
                  </a:lnTo>
                  <a:lnTo>
                    <a:pt x="0" y="60000"/>
                  </a:lnTo>
                </a:path>
              </a:pathLst>
            </a:custGeom>
            <a:noFill/>
            <a:ln cap="flat" cmpd="sng" w="15875">
              <a:solidFill>
                <a:srgbClr val="911432"/>
              </a:solidFill>
              <a:prstDash val="solid"/>
              <a:round/>
              <a:headEnd len="sm" w="sm" type="none"/>
              <a:tailEnd len="sm" w="sm" type="none"/>
            </a:ln>
          </p:spPr>
        </p:sp>
        <p:sp>
          <p:nvSpPr>
            <p:cNvPr id="741" name="Google Shape;741;p30"/>
            <p:cNvSpPr/>
            <p:nvPr/>
          </p:nvSpPr>
          <p:spPr>
            <a:xfrm>
              <a:off x="869388" y="1665838"/>
              <a:ext cx="173502" cy="1119092"/>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42" name="Google Shape;742;p30"/>
            <p:cNvSpPr/>
            <p:nvPr/>
          </p:nvSpPr>
          <p:spPr>
            <a:xfrm>
              <a:off x="869388" y="1665838"/>
              <a:ext cx="173502" cy="746061"/>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43" name="Google Shape;743;p30"/>
            <p:cNvSpPr/>
            <p:nvPr/>
          </p:nvSpPr>
          <p:spPr>
            <a:xfrm>
              <a:off x="869388" y="1665838"/>
              <a:ext cx="173502" cy="37303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44" name="Google Shape;744;p30"/>
            <p:cNvSpPr/>
            <p:nvPr/>
          </p:nvSpPr>
          <p:spPr>
            <a:xfrm>
              <a:off x="869388" y="1620118"/>
              <a:ext cx="173502" cy="9144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745" name="Google Shape;745;p30"/>
            <p:cNvSpPr/>
            <p:nvPr/>
          </p:nvSpPr>
          <p:spPr>
            <a:xfrm>
              <a:off x="869388" y="1292807"/>
              <a:ext cx="173502" cy="37303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46" name="Google Shape;746;p30"/>
            <p:cNvSpPr/>
            <p:nvPr/>
          </p:nvSpPr>
          <p:spPr>
            <a:xfrm>
              <a:off x="869388" y="919777"/>
              <a:ext cx="173502" cy="746061"/>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47" name="Google Shape;747;p30"/>
            <p:cNvSpPr/>
            <p:nvPr/>
          </p:nvSpPr>
          <p:spPr>
            <a:xfrm>
              <a:off x="869388" y="546746"/>
              <a:ext cx="173502" cy="1119092"/>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48" name="Google Shape;748;p30"/>
            <p:cNvSpPr/>
            <p:nvPr/>
          </p:nvSpPr>
          <p:spPr>
            <a:xfrm>
              <a:off x="2378679" y="1620118"/>
              <a:ext cx="1214518" cy="9144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749" name="Google Shape;749;p30"/>
            <p:cNvSpPr/>
            <p:nvPr/>
          </p:nvSpPr>
          <p:spPr>
            <a:xfrm>
              <a:off x="3593197" y="1533542"/>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50" name="Google Shape;750;p30"/>
            <p:cNvSpPr txBox="1"/>
            <p:nvPr/>
          </p:nvSpPr>
          <p:spPr>
            <a:xfrm>
              <a:off x="3593197" y="1533542"/>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1100"/>
                <a:buFont typeface="Cabin"/>
                <a:buNone/>
              </a:pPr>
              <a:r>
                <a:rPr b="0" i="0" lang="en-US" sz="1100" u="none" cap="none" strike="noStrike">
                  <a:solidFill>
                    <a:schemeClr val="dk1"/>
                  </a:solidFill>
                  <a:latin typeface="Cabin"/>
                  <a:ea typeface="Cabin"/>
                  <a:cs typeface="Cabin"/>
                  <a:sym typeface="Cabin"/>
                </a:rPr>
                <a:t>President</a:t>
              </a:r>
              <a:endParaRPr b="0" i="0" sz="1100" u="none" cap="none" strike="noStrike">
                <a:solidFill>
                  <a:schemeClr val="dk1"/>
                </a:solidFill>
                <a:latin typeface="Cabin"/>
                <a:ea typeface="Cabin"/>
                <a:cs typeface="Cabin"/>
                <a:sym typeface="Cabin"/>
              </a:endParaRPr>
            </a:p>
          </p:txBody>
        </p:sp>
        <p:sp>
          <p:nvSpPr>
            <p:cNvPr id="751" name="Google Shape;751;p30"/>
            <p:cNvSpPr/>
            <p:nvPr/>
          </p:nvSpPr>
          <p:spPr>
            <a:xfrm>
              <a:off x="1042890" y="1533542"/>
              <a:ext cx="1335788" cy="318811"/>
            </a:xfrm>
            <a:prstGeom prst="rect">
              <a:avLst/>
            </a:prstGeom>
            <a:solidFill>
              <a:schemeClr val="accent1"/>
            </a:solidFill>
            <a:ln cap="flat" cmpd="sng" w="15875">
              <a:solidFill>
                <a:srgbClr val="8515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52" name="Google Shape;752;p30"/>
            <p:cNvSpPr txBox="1"/>
            <p:nvPr/>
          </p:nvSpPr>
          <p:spPr>
            <a:xfrm>
              <a:off x="1042890" y="1533542"/>
              <a:ext cx="1335788" cy="318811"/>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College Council</a:t>
              </a:r>
              <a:endParaRPr b="0" i="0" sz="1400" u="none" cap="none" strike="noStrike">
                <a:solidFill>
                  <a:schemeClr val="lt1"/>
                </a:solidFill>
                <a:latin typeface="Cabin"/>
                <a:ea typeface="Cabin"/>
                <a:cs typeface="Cabin"/>
                <a:sym typeface="Cabin"/>
              </a:endParaRPr>
            </a:p>
          </p:txBody>
        </p:sp>
        <p:sp>
          <p:nvSpPr>
            <p:cNvPr id="753" name="Google Shape;753;p30"/>
            <p:cNvSpPr/>
            <p:nvPr/>
          </p:nvSpPr>
          <p:spPr>
            <a:xfrm>
              <a:off x="1875" y="414450"/>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54" name="Google Shape;754;p30"/>
            <p:cNvSpPr txBox="1"/>
            <p:nvPr/>
          </p:nvSpPr>
          <p:spPr>
            <a:xfrm>
              <a:off x="1875" y="414450"/>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1000"/>
                <a:buFont typeface="Cabin"/>
                <a:buNone/>
              </a:pPr>
              <a:r>
                <a:rPr b="0" i="0" lang="en-US" sz="1000" u="none" cap="none" strike="noStrike">
                  <a:solidFill>
                    <a:schemeClr val="dk1"/>
                  </a:solidFill>
                  <a:latin typeface="Cabin"/>
                  <a:ea typeface="Cabin"/>
                  <a:cs typeface="Cabin"/>
                  <a:sym typeface="Cabin"/>
                </a:rPr>
                <a:t>Budget Committee</a:t>
              </a:r>
              <a:endParaRPr b="0" i="0" sz="1000" u="none" cap="none" strike="noStrike">
                <a:solidFill>
                  <a:schemeClr val="dk1"/>
                </a:solidFill>
                <a:latin typeface="Cabin"/>
                <a:ea typeface="Cabin"/>
                <a:cs typeface="Cabin"/>
                <a:sym typeface="Cabin"/>
              </a:endParaRPr>
            </a:p>
          </p:txBody>
        </p:sp>
        <p:sp>
          <p:nvSpPr>
            <p:cNvPr id="755" name="Google Shape;755;p30"/>
            <p:cNvSpPr/>
            <p:nvPr/>
          </p:nvSpPr>
          <p:spPr>
            <a:xfrm>
              <a:off x="1875" y="787481"/>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56" name="Google Shape;756;p30"/>
            <p:cNvSpPr txBox="1"/>
            <p:nvPr/>
          </p:nvSpPr>
          <p:spPr>
            <a:xfrm>
              <a:off x="1875" y="787481"/>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Facilities Committee</a:t>
              </a:r>
              <a:endParaRPr b="0" i="0" sz="900" u="none" cap="none" strike="noStrike">
                <a:solidFill>
                  <a:schemeClr val="dk1"/>
                </a:solidFill>
                <a:latin typeface="Cabin"/>
                <a:ea typeface="Cabin"/>
                <a:cs typeface="Cabin"/>
                <a:sym typeface="Cabin"/>
              </a:endParaRPr>
            </a:p>
          </p:txBody>
        </p:sp>
        <p:sp>
          <p:nvSpPr>
            <p:cNvPr id="757" name="Google Shape;757;p30"/>
            <p:cNvSpPr/>
            <p:nvPr/>
          </p:nvSpPr>
          <p:spPr>
            <a:xfrm>
              <a:off x="1875" y="1160512"/>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58" name="Google Shape;758;p30"/>
            <p:cNvSpPr txBox="1"/>
            <p:nvPr/>
          </p:nvSpPr>
          <p:spPr>
            <a:xfrm>
              <a:off x="1875" y="1160512"/>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Planning &amp; Institutional Effectiveness Committee</a:t>
              </a:r>
              <a:endParaRPr b="0" i="0" sz="700" u="none" cap="none" strike="noStrike">
                <a:solidFill>
                  <a:schemeClr val="dk1"/>
                </a:solidFill>
                <a:latin typeface="Cabin"/>
                <a:ea typeface="Cabin"/>
                <a:cs typeface="Cabin"/>
                <a:sym typeface="Cabin"/>
              </a:endParaRPr>
            </a:p>
          </p:txBody>
        </p:sp>
        <p:sp>
          <p:nvSpPr>
            <p:cNvPr id="759" name="Google Shape;759;p30"/>
            <p:cNvSpPr/>
            <p:nvPr/>
          </p:nvSpPr>
          <p:spPr>
            <a:xfrm>
              <a:off x="1875" y="1533542"/>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60" name="Google Shape;760;p30"/>
            <p:cNvSpPr txBox="1"/>
            <p:nvPr/>
          </p:nvSpPr>
          <p:spPr>
            <a:xfrm>
              <a:off x="1875" y="1533542"/>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Professional Development Committee</a:t>
              </a:r>
              <a:endParaRPr b="0" i="0" sz="700" u="none" cap="none" strike="noStrike">
                <a:solidFill>
                  <a:schemeClr val="dk1"/>
                </a:solidFill>
                <a:latin typeface="Cabin"/>
                <a:ea typeface="Cabin"/>
                <a:cs typeface="Cabin"/>
                <a:sym typeface="Cabin"/>
              </a:endParaRPr>
            </a:p>
          </p:txBody>
        </p:sp>
        <p:sp>
          <p:nvSpPr>
            <p:cNvPr id="761" name="Google Shape;761;p30"/>
            <p:cNvSpPr/>
            <p:nvPr/>
          </p:nvSpPr>
          <p:spPr>
            <a:xfrm>
              <a:off x="1875" y="1906573"/>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62" name="Google Shape;762;p30"/>
            <p:cNvSpPr txBox="1"/>
            <p:nvPr/>
          </p:nvSpPr>
          <p:spPr>
            <a:xfrm>
              <a:off x="1875" y="1906573"/>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Staffing Committee</a:t>
              </a:r>
              <a:endParaRPr b="0" i="0" sz="700" u="none" cap="none" strike="noStrike">
                <a:solidFill>
                  <a:schemeClr val="dk1"/>
                </a:solidFill>
                <a:latin typeface="Cabin"/>
                <a:ea typeface="Cabin"/>
                <a:cs typeface="Cabin"/>
                <a:sym typeface="Cabin"/>
              </a:endParaRPr>
            </a:p>
          </p:txBody>
        </p:sp>
        <p:sp>
          <p:nvSpPr>
            <p:cNvPr id="763" name="Google Shape;763;p30"/>
            <p:cNvSpPr/>
            <p:nvPr/>
          </p:nvSpPr>
          <p:spPr>
            <a:xfrm>
              <a:off x="1875" y="2279604"/>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64" name="Google Shape;764;p30"/>
            <p:cNvSpPr txBox="1"/>
            <p:nvPr/>
          </p:nvSpPr>
          <p:spPr>
            <a:xfrm>
              <a:off x="1875" y="2279604"/>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800"/>
                <a:buFont typeface="Cabin"/>
                <a:buNone/>
              </a:pPr>
              <a:r>
                <a:rPr b="0" i="0" lang="en-US" sz="800" u="none" cap="none" strike="noStrike">
                  <a:solidFill>
                    <a:schemeClr val="dk1"/>
                  </a:solidFill>
                  <a:latin typeface="Cabin"/>
                  <a:ea typeface="Cabin"/>
                  <a:cs typeface="Cabin"/>
                  <a:sym typeface="Cabin"/>
                </a:rPr>
                <a:t>Student Success &amp; Equity Committee</a:t>
              </a:r>
              <a:endParaRPr b="0" i="0" sz="800" u="none" cap="none" strike="noStrike">
                <a:solidFill>
                  <a:schemeClr val="dk1"/>
                </a:solidFill>
                <a:latin typeface="Cabin"/>
                <a:ea typeface="Cabin"/>
                <a:cs typeface="Cabin"/>
                <a:sym typeface="Cabin"/>
              </a:endParaRPr>
            </a:p>
          </p:txBody>
        </p:sp>
        <p:sp>
          <p:nvSpPr>
            <p:cNvPr id="765" name="Google Shape;765;p30"/>
            <p:cNvSpPr/>
            <p:nvPr/>
          </p:nvSpPr>
          <p:spPr>
            <a:xfrm>
              <a:off x="1875" y="2652634"/>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66" name="Google Shape;766;p30"/>
            <p:cNvSpPr txBox="1"/>
            <p:nvPr/>
          </p:nvSpPr>
          <p:spPr>
            <a:xfrm>
              <a:off x="1875" y="2652634"/>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1000"/>
                <a:buFont typeface="Cabin"/>
                <a:buNone/>
              </a:pPr>
              <a:r>
                <a:rPr b="0" i="0" lang="en-US" sz="1000" u="none" cap="none" strike="noStrike">
                  <a:solidFill>
                    <a:schemeClr val="dk1"/>
                  </a:solidFill>
                  <a:latin typeface="Cabin"/>
                  <a:ea typeface="Cabin"/>
                  <a:cs typeface="Cabin"/>
                  <a:sym typeface="Cabin"/>
                </a:rPr>
                <a:t>Technology Committee</a:t>
              </a:r>
              <a:endParaRPr b="0" i="0" sz="1000" u="none" cap="none" strike="noStrike">
                <a:solidFill>
                  <a:schemeClr val="dk1"/>
                </a:solidFill>
                <a:latin typeface="Cabin"/>
                <a:ea typeface="Cabin"/>
                <a:cs typeface="Cabin"/>
                <a:sym typeface="Cabin"/>
              </a:endParaRPr>
            </a:p>
          </p:txBody>
        </p:sp>
        <p:sp>
          <p:nvSpPr>
            <p:cNvPr id="767" name="Google Shape;767;p30"/>
            <p:cNvSpPr/>
            <p:nvPr/>
          </p:nvSpPr>
          <p:spPr>
            <a:xfrm>
              <a:off x="2552181" y="1347027"/>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68" name="Google Shape;768;p30"/>
            <p:cNvSpPr txBox="1"/>
            <p:nvPr/>
          </p:nvSpPr>
          <p:spPr>
            <a:xfrm>
              <a:off x="2552181" y="1347027"/>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800"/>
                <a:buFont typeface="Cabin"/>
                <a:buNone/>
              </a:pPr>
              <a:r>
                <a:rPr b="0" i="0" lang="en-US" sz="800" u="none" cap="none" strike="noStrike">
                  <a:solidFill>
                    <a:schemeClr val="dk1"/>
                  </a:solidFill>
                  <a:latin typeface="Cabin"/>
                  <a:ea typeface="Cabin"/>
                  <a:cs typeface="Cabin"/>
                  <a:sym typeface="Cabin"/>
                </a:rPr>
                <a:t>President’s Cabinet</a:t>
              </a:r>
              <a:endParaRPr b="0" i="0" sz="800" u="none" cap="none" strike="noStrike">
                <a:solidFill>
                  <a:schemeClr val="dk1"/>
                </a:solidFill>
                <a:latin typeface="Cabin"/>
                <a:ea typeface="Cabin"/>
                <a:cs typeface="Cabin"/>
                <a:sym typeface="Cabin"/>
              </a:endParaRPr>
            </a:p>
          </p:txBody>
        </p:sp>
      </p:grpSp>
      <p:cxnSp>
        <p:nvCxnSpPr>
          <p:cNvPr id="769" name="Google Shape;769;p30"/>
          <p:cNvCxnSpPr/>
          <p:nvPr/>
        </p:nvCxnSpPr>
        <p:spPr>
          <a:xfrm>
            <a:off x="2753833" y="616688"/>
            <a:ext cx="6868632" cy="0"/>
          </a:xfrm>
          <a:prstGeom prst="straightConnector1">
            <a:avLst/>
          </a:prstGeom>
          <a:noFill/>
          <a:ln cap="flat" cmpd="sng" w="19050">
            <a:solidFill>
              <a:schemeClr val="accent1"/>
            </a:solidFill>
            <a:prstDash val="solid"/>
            <a:round/>
            <a:headEnd len="sm" w="sm" type="none"/>
            <a:tailEnd len="sm" w="sm" type="none"/>
          </a:ln>
        </p:spPr>
      </p:cxnSp>
      <p:sp>
        <p:nvSpPr>
          <p:cNvPr id="770" name="Google Shape;770;p30"/>
          <p:cNvSpPr/>
          <p:nvPr/>
        </p:nvSpPr>
        <p:spPr>
          <a:xfrm rot="-2157971">
            <a:off x="9143516" y="1352398"/>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74" name="Shape 774"/>
        <p:cNvGrpSpPr/>
        <p:nvPr/>
      </p:nvGrpSpPr>
      <p:grpSpPr>
        <a:xfrm>
          <a:off x="0" y="0"/>
          <a:ext cx="0" cy="0"/>
          <a:chOff x="0" y="0"/>
          <a:chExt cx="0" cy="0"/>
        </a:xfrm>
      </p:grpSpPr>
      <p:sp>
        <p:nvSpPr>
          <p:cNvPr id="775" name="Google Shape;775;p31"/>
          <p:cNvSpPr txBox="1"/>
          <p:nvPr>
            <p:ph type="title"/>
          </p:nvPr>
        </p:nvSpPr>
        <p:spPr>
          <a:xfrm>
            <a:off x="1436697" y="156303"/>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CHIEF EXECUTIVE OFFICER</a:t>
            </a:r>
            <a:endParaRPr b="0" i="0" sz="3200" u="none" cap="none" strike="noStrike">
              <a:solidFill>
                <a:schemeClr val="dk1"/>
              </a:solidFill>
              <a:latin typeface="Cabin"/>
              <a:ea typeface="Cabin"/>
              <a:cs typeface="Cabin"/>
              <a:sym typeface="Cabin"/>
            </a:endParaRPr>
          </a:p>
        </p:txBody>
      </p:sp>
      <p:sp>
        <p:nvSpPr>
          <p:cNvPr id="776" name="Google Shape;776;p31"/>
          <p:cNvSpPr txBox="1"/>
          <p:nvPr>
            <p:ph idx="1" type="body"/>
          </p:nvPr>
        </p:nvSpPr>
        <p:spPr>
          <a:xfrm>
            <a:off x="206175" y="1366525"/>
            <a:ext cx="5911200" cy="4959600"/>
          </a:xfrm>
          <a:prstGeom prst="rect">
            <a:avLst/>
          </a:prstGeom>
          <a:noFill/>
          <a:ln>
            <a:noFill/>
          </a:ln>
        </p:spPr>
        <p:txBody>
          <a:bodyPr anchorCtr="0" anchor="t" bIns="45700" lIns="91425" spcFirstLastPara="1" rIns="91425" wrap="square" tIns="45700">
            <a:noAutofit/>
          </a:bodyPr>
          <a:lstStyle/>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college president is responsible for the effective operation of the institution</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Participatory Governance Process is designed to deliver the most reliable and effective recommendations possible to the president</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President makes final decisions in participatory governance matters (th</a:t>
            </a:r>
            <a:r>
              <a:rPr lang="en-US"/>
              <a:t>ese matters are separate from the 10+1, for which mutual agreement is required and the Academic Senate has existing committees and structures)</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president is responsible to the district chancellor, and must report college actions and plans to her/him (wh</a:t>
            </a:r>
            <a:r>
              <a:rPr lang="en-US"/>
              <a:t>o, in turn, reports to the Governing Board)</a:t>
            </a:r>
            <a:endParaRPr b="0" i="0" sz="20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p:txBody>
      </p:sp>
      <p:grpSp>
        <p:nvGrpSpPr>
          <p:cNvPr id="777" name="Google Shape;777;p31"/>
          <p:cNvGrpSpPr/>
          <p:nvPr/>
        </p:nvGrpSpPr>
        <p:grpSpPr>
          <a:xfrm>
            <a:off x="6317750" y="1366522"/>
            <a:ext cx="5792733" cy="4731488"/>
            <a:chOff x="2927" y="302474"/>
            <a:chExt cx="4456731" cy="2726728"/>
          </a:xfrm>
        </p:grpSpPr>
        <p:sp>
          <p:nvSpPr>
            <p:cNvPr id="778" name="Google Shape;778;p31"/>
            <p:cNvSpPr/>
            <p:nvPr/>
          </p:nvSpPr>
          <p:spPr>
            <a:xfrm>
              <a:off x="2743832" y="1561047"/>
              <a:ext cx="661597" cy="91440"/>
            </a:xfrm>
            <a:custGeom>
              <a:rect b="b" l="l" r="r" t="t"/>
              <a:pathLst>
                <a:path extrusionOk="0" h="120000" w="120000">
                  <a:moveTo>
                    <a:pt x="120000" y="137521"/>
                  </a:moveTo>
                  <a:lnTo>
                    <a:pt x="0" y="137521"/>
                  </a:lnTo>
                  <a:lnTo>
                    <a:pt x="0" y="60000"/>
                  </a:lnTo>
                </a:path>
              </a:pathLst>
            </a:custGeom>
            <a:noFill/>
            <a:ln cap="flat" cmpd="sng" w="15875">
              <a:solidFill>
                <a:srgbClr val="911432"/>
              </a:solidFill>
              <a:prstDash val="solid"/>
              <a:round/>
              <a:headEnd len="sm" w="sm" type="none"/>
              <a:tailEnd len="sm" w="sm" type="none"/>
            </a:ln>
          </p:spPr>
        </p:sp>
        <p:sp>
          <p:nvSpPr>
            <p:cNvPr id="779" name="Google Shape;779;p31"/>
            <p:cNvSpPr/>
            <p:nvPr/>
          </p:nvSpPr>
          <p:spPr>
            <a:xfrm>
              <a:off x="948066" y="1665838"/>
              <a:ext cx="189027" cy="121923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80" name="Google Shape;780;p31"/>
            <p:cNvSpPr/>
            <p:nvPr/>
          </p:nvSpPr>
          <p:spPr>
            <a:xfrm>
              <a:off x="948066" y="1665838"/>
              <a:ext cx="189027" cy="81282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81" name="Google Shape;781;p31"/>
            <p:cNvSpPr/>
            <p:nvPr/>
          </p:nvSpPr>
          <p:spPr>
            <a:xfrm>
              <a:off x="948066" y="1665838"/>
              <a:ext cx="189027" cy="40641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82" name="Google Shape;782;p31"/>
            <p:cNvSpPr/>
            <p:nvPr/>
          </p:nvSpPr>
          <p:spPr>
            <a:xfrm>
              <a:off x="948066" y="1620118"/>
              <a:ext cx="189027" cy="9144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783" name="Google Shape;783;p31"/>
            <p:cNvSpPr/>
            <p:nvPr/>
          </p:nvSpPr>
          <p:spPr>
            <a:xfrm>
              <a:off x="948066" y="1259428"/>
              <a:ext cx="189027" cy="40641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84" name="Google Shape;784;p31"/>
            <p:cNvSpPr/>
            <p:nvPr/>
          </p:nvSpPr>
          <p:spPr>
            <a:xfrm>
              <a:off x="948066" y="853018"/>
              <a:ext cx="189027" cy="81282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85" name="Google Shape;785;p31"/>
            <p:cNvSpPr/>
            <p:nvPr/>
          </p:nvSpPr>
          <p:spPr>
            <a:xfrm>
              <a:off x="948066" y="446607"/>
              <a:ext cx="189027" cy="121923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86" name="Google Shape;786;p31"/>
            <p:cNvSpPr/>
            <p:nvPr/>
          </p:nvSpPr>
          <p:spPr>
            <a:xfrm>
              <a:off x="2082234" y="1620118"/>
              <a:ext cx="1323195" cy="9144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787" name="Google Shape;787;p31"/>
            <p:cNvSpPr/>
            <p:nvPr/>
          </p:nvSpPr>
          <p:spPr>
            <a:xfrm>
              <a:off x="3405430" y="1508355"/>
              <a:ext cx="1054228" cy="360689"/>
            </a:xfrm>
            <a:prstGeom prst="rect">
              <a:avLst/>
            </a:prstGeom>
            <a:solidFill>
              <a:schemeClr val="accent1"/>
            </a:solidFill>
            <a:ln cap="flat" cmpd="sng" w="15875">
              <a:solidFill>
                <a:srgbClr val="8515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88" name="Google Shape;788;p31"/>
            <p:cNvSpPr txBox="1"/>
            <p:nvPr/>
          </p:nvSpPr>
          <p:spPr>
            <a:xfrm>
              <a:off x="3405430" y="1508354"/>
              <a:ext cx="1054228" cy="36068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President</a:t>
              </a:r>
              <a:endParaRPr b="0" i="0" sz="1400" u="none" cap="none" strike="noStrike">
                <a:solidFill>
                  <a:schemeClr val="lt1"/>
                </a:solidFill>
                <a:latin typeface="Cabin"/>
                <a:ea typeface="Cabin"/>
                <a:cs typeface="Cabin"/>
                <a:sym typeface="Cabin"/>
              </a:endParaRPr>
            </a:p>
          </p:txBody>
        </p:sp>
        <p:sp>
          <p:nvSpPr>
            <p:cNvPr id="789" name="Google Shape;789;p31"/>
            <p:cNvSpPr/>
            <p:nvPr/>
          </p:nvSpPr>
          <p:spPr>
            <a:xfrm>
              <a:off x="1137094" y="152170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90" name="Google Shape;790;p31"/>
            <p:cNvSpPr txBox="1"/>
            <p:nvPr/>
          </p:nvSpPr>
          <p:spPr>
            <a:xfrm>
              <a:off x="1137094" y="152170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50"/>
                <a:buFont typeface="Cabin"/>
                <a:buNone/>
              </a:pPr>
              <a:r>
                <a:rPr b="0" i="0" lang="en-US" sz="1050" u="none" cap="none" strike="noStrike">
                  <a:solidFill>
                    <a:schemeClr val="dk1"/>
                  </a:solidFill>
                  <a:latin typeface="Cabin"/>
                  <a:ea typeface="Cabin"/>
                  <a:cs typeface="Cabin"/>
                  <a:sym typeface="Cabin"/>
                </a:rPr>
                <a:t>College Council</a:t>
              </a:r>
              <a:endParaRPr b="0" i="0" sz="1050" u="none" cap="none" strike="noStrike">
                <a:solidFill>
                  <a:schemeClr val="dk1"/>
                </a:solidFill>
                <a:latin typeface="Cabin"/>
                <a:ea typeface="Cabin"/>
                <a:cs typeface="Cabin"/>
                <a:sym typeface="Cabin"/>
              </a:endParaRPr>
            </a:p>
          </p:txBody>
        </p:sp>
        <p:sp>
          <p:nvSpPr>
            <p:cNvPr id="791" name="Google Shape;791;p31"/>
            <p:cNvSpPr/>
            <p:nvPr/>
          </p:nvSpPr>
          <p:spPr>
            <a:xfrm>
              <a:off x="2927" y="30247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92" name="Google Shape;792;p31"/>
            <p:cNvSpPr txBox="1"/>
            <p:nvPr/>
          </p:nvSpPr>
          <p:spPr>
            <a:xfrm>
              <a:off x="2927" y="30247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Budget Committee</a:t>
              </a:r>
              <a:endParaRPr b="0" i="0" sz="900" u="none" cap="none" strike="noStrike">
                <a:solidFill>
                  <a:schemeClr val="dk1"/>
                </a:solidFill>
                <a:latin typeface="Cabin"/>
                <a:ea typeface="Cabin"/>
                <a:cs typeface="Cabin"/>
                <a:sym typeface="Cabin"/>
              </a:endParaRPr>
            </a:p>
          </p:txBody>
        </p:sp>
        <p:sp>
          <p:nvSpPr>
            <p:cNvPr id="793" name="Google Shape;793;p31"/>
            <p:cNvSpPr/>
            <p:nvPr/>
          </p:nvSpPr>
          <p:spPr>
            <a:xfrm>
              <a:off x="2927" y="70888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94" name="Google Shape;794;p31"/>
            <p:cNvSpPr txBox="1"/>
            <p:nvPr/>
          </p:nvSpPr>
          <p:spPr>
            <a:xfrm>
              <a:off x="2927" y="70888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Facilities Committee</a:t>
              </a:r>
              <a:endParaRPr b="0" i="0" sz="900" u="none" cap="none" strike="noStrike">
                <a:solidFill>
                  <a:schemeClr val="dk1"/>
                </a:solidFill>
                <a:latin typeface="Cabin"/>
                <a:ea typeface="Cabin"/>
                <a:cs typeface="Cabin"/>
                <a:sym typeface="Cabin"/>
              </a:endParaRPr>
            </a:p>
          </p:txBody>
        </p:sp>
        <p:sp>
          <p:nvSpPr>
            <p:cNvPr id="795" name="Google Shape;795;p31"/>
            <p:cNvSpPr/>
            <p:nvPr/>
          </p:nvSpPr>
          <p:spPr>
            <a:xfrm>
              <a:off x="2927" y="111529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96" name="Google Shape;796;p31"/>
            <p:cNvSpPr txBox="1"/>
            <p:nvPr/>
          </p:nvSpPr>
          <p:spPr>
            <a:xfrm>
              <a:off x="2927" y="111529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Planning &amp; Institutional Effectiveness Committee</a:t>
              </a:r>
              <a:endParaRPr b="0" i="0" sz="700" u="none" cap="none" strike="noStrike">
                <a:solidFill>
                  <a:schemeClr val="dk1"/>
                </a:solidFill>
                <a:latin typeface="Cabin"/>
                <a:ea typeface="Cabin"/>
                <a:cs typeface="Cabin"/>
                <a:sym typeface="Cabin"/>
              </a:endParaRPr>
            </a:p>
          </p:txBody>
        </p:sp>
        <p:sp>
          <p:nvSpPr>
            <p:cNvPr id="797" name="Google Shape;797;p31"/>
            <p:cNvSpPr/>
            <p:nvPr/>
          </p:nvSpPr>
          <p:spPr>
            <a:xfrm>
              <a:off x="2927" y="152170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98" name="Google Shape;798;p31"/>
            <p:cNvSpPr txBox="1"/>
            <p:nvPr/>
          </p:nvSpPr>
          <p:spPr>
            <a:xfrm>
              <a:off x="2927" y="152170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Professional Development Committee</a:t>
              </a:r>
              <a:endParaRPr b="0" i="0" sz="700" u="none" cap="none" strike="noStrike">
                <a:solidFill>
                  <a:schemeClr val="dk1"/>
                </a:solidFill>
                <a:latin typeface="Cabin"/>
                <a:ea typeface="Cabin"/>
                <a:cs typeface="Cabin"/>
                <a:sym typeface="Cabin"/>
              </a:endParaRPr>
            </a:p>
          </p:txBody>
        </p:sp>
        <p:sp>
          <p:nvSpPr>
            <p:cNvPr id="799" name="Google Shape;799;p31"/>
            <p:cNvSpPr/>
            <p:nvPr/>
          </p:nvSpPr>
          <p:spPr>
            <a:xfrm>
              <a:off x="2927" y="192811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00" name="Google Shape;800;p31"/>
            <p:cNvSpPr txBox="1"/>
            <p:nvPr/>
          </p:nvSpPr>
          <p:spPr>
            <a:xfrm>
              <a:off x="2927" y="192811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Staffing Committee</a:t>
              </a:r>
              <a:endParaRPr b="0" i="0" sz="900" u="none" cap="none" strike="noStrike">
                <a:solidFill>
                  <a:schemeClr val="dk1"/>
                </a:solidFill>
                <a:latin typeface="Cabin"/>
                <a:ea typeface="Cabin"/>
                <a:cs typeface="Cabin"/>
                <a:sym typeface="Cabin"/>
              </a:endParaRPr>
            </a:p>
          </p:txBody>
        </p:sp>
        <p:sp>
          <p:nvSpPr>
            <p:cNvPr id="801" name="Google Shape;801;p31"/>
            <p:cNvSpPr/>
            <p:nvPr/>
          </p:nvSpPr>
          <p:spPr>
            <a:xfrm>
              <a:off x="2927" y="2334525"/>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02" name="Google Shape;802;p31"/>
            <p:cNvSpPr txBox="1"/>
            <p:nvPr/>
          </p:nvSpPr>
          <p:spPr>
            <a:xfrm>
              <a:off x="2927" y="2334525"/>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Student Success &amp; Equity Committee</a:t>
              </a:r>
              <a:endParaRPr b="0" i="0" sz="900" u="none" cap="none" strike="noStrike">
                <a:solidFill>
                  <a:schemeClr val="dk1"/>
                </a:solidFill>
                <a:latin typeface="Cabin"/>
                <a:ea typeface="Cabin"/>
                <a:cs typeface="Cabin"/>
                <a:sym typeface="Cabin"/>
              </a:endParaRPr>
            </a:p>
          </p:txBody>
        </p:sp>
        <p:sp>
          <p:nvSpPr>
            <p:cNvPr id="803" name="Google Shape;803;p31"/>
            <p:cNvSpPr/>
            <p:nvPr/>
          </p:nvSpPr>
          <p:spPr>
            <a:xfrm>
              <a:off x="2927" y="2740935"/>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04" name="Google Shape;804;p31"/>
            <p:cNvSpPr txBox="1"/>
            <p:nvPr/>
          </p:nvSpPr>
          <p:spPr>
            <a:xfrm>
              <a:off x="2927" y="2740935"/>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00"/>
                <a:buFont typeface="Cabin"/>
                <a:buNone/>
              </a:pPr>
              <a:r>
                <a:rPr b="0" i="0" lang="en-US" sz="1000" u="none" cap="none" strike="noStrike">
                  <a:solidFill>
                    <a:schemeClr val="dk1"/>
                  </a:solidFill>
                  <a:latin typeface="Cabin"/>
                  <a:ea typeface="Cabin"/>
                  <a:cs typeface="Cabin"/>
                  <a:sym typeface="Cabin"/>
                </a:rPr>
                <a:t>Technology Committee</a:t>
              </a:r>
              <a:endParaRPr b="0" i="0" sz="1000" u="none" cap="none" strike="noStrike">
                <a:solidFill>
                  <a:schemeClr val="dk1"/>
                </a:solidFill>
                <a:latin typeface="Cabin"/>
                <a:ea typeface="Cabin"/>
                <a:cs typeface="Cabin"/>
                <a:sym typeface="Cabin"/>
              </a:endParaRPr>
            </a:p>
          </p:txBody>
        </p:sp>
        <p:sp>
          <p:nvSpPr>
            <p:cNvPr id="805" name="Google Shape;805;p31"/>
            <p:cNvSpPr/>
            <p:nvPr/>
          </p:nvSpPr>
          <p:spPr>
            <a:xfrm>
              <a:off x="2271262" y="1318499"/>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06" name="Google Shape;806;p31"/>
            <p:cNvSpPr txBox="1"/>
            <p:nvPr/>
          </p:nvSpPr>
          <p:spPr>
            <a:xfrm>
              <a:off x="2271262" y="1318499"/>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807" name="Google Shape;807;p31"/>
          <p:cNvCxnSpPr/>
          <p:nvPr/>
        </p:nvCxnSpPr>
        <p:spPr>
          <a:xfrm>
            <a:off x="2902688" y="712381"/>
            <a:ext cx="6411433" cy="0"/>
          </a:xfrm>
          <a:prstGeom prst="straightConnector1">
            <a:avLst/>
          </a:prstGeom>
          <a:noFill/>
          <a:ln cap="flat" cmpd="sng" w="19050">
            <a:solidFill>
              <a:schemeClr val="accent1"/>
            </a:solidFill>
            <a:prstDash val="solid"/>
            <a:round/>
            <a:headEnd len="sm" w="sm" type="none"/>
            <a:tailEnd len="sm" w="sm" type="none"/>
          </a:ln>
        </p:spPr>
      </p:cxnSp>
      <p:sp>
        <p:nvSpPr>
          <p:cNvPr id="808" name="Google Shape;808;p31"/>
          <p:cNvSpPr/>
          <p:nvPr/>
        </p:nvSpPr>
        <p:spPr>
          <a:xfrm rot="-2157971">
            <a:off x="9143516" y="1352398"/>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3" name="Shape 123"/>
        <p:cNvGrpSpPr/>
        <p:nvPr/>
      </p:nvGrpSpPr>
      <p:grpSpPr>
        <a:xfrm>
          <a:off x="0" y="0"/>
          <a:ext cx="0" cy="0"/>
          <a:chOff x="0" y="0"/>
          <a:chExt cx="0" cy="0"/>
        </a:xfrm>
      </p:grpSpPr>
      <p:sp>
        <p:nvSpPr>
          <p:cNvPr id="124" name="Google Shape;124;p14"/>
          <p:cNvSpPr txBox="1"/>
          <p:nvPr>
            <p:ph type="title"/>
          </p:nvPr>
        </p:nvSpPr>
        <p:spPr>
          <a:xfrm>
            <a:off x="1454239" y="250715"/>
            <a:ext cx="8643154" cy="108743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abin"/>
              <a:buNone/>
            </a:pPr>
            <a:r>
              <a:rPr b="0" i="0" lang="en-US" sz="3600" u="none" cap="none" strike="noStrike">
                <a:solidFill>
                  <a:schemeClr val="dk1"/>
                </a:solidFill>
                <a:latin typeface="Cabin"/>
                <a:ea typeface="Cabin"/>
                <a:cs typeface="Cabin"/>
                <a:sym typeface="Cabin"/>
              </a:rPr>
              <a:t>GOVERNANCE ORGANIZATION STEERING COMMITTEE</a:t>
            </a:r>
            <a:endParaRPr b="0" i="0" sz="3600" u="none" cap="none" strike="noStrike">
              <a:solidFill>
                <a:schemeClr val="dk1"/>
              </a:solidFill>
              <a:latin typeface="Cabin"/>
              <a:ea typeface="Cabin"/>
              <a:cs typeface="Cabin"/>
              <a:sym typeface="Cabin"/>
            </a:endParaRPr>
          </a:p>
        </p:txBody>
      </p:sp>
      <p:sp>
        <p:nvSpPr>
          <p:cNvPr id="125" name="Google Shape;125;p14"/>
          <p:cNvSpPr txBox="1"/>
          <p:nvPr>
            <p:ph idx="1" type="body"/>
          </p:nvPr>
        </p:nvSpPr>
        <p:spPr>
          <a:xfrm>
            <a:off x="1292772" y="1360836"/>
            <a:ext cx="4824248" cy="5021278"/>
          </a:xfrm>
          <a:prstGeom prst="rect">
            <a:avLst/>
          </a:prstGeom>
          <a:noFill/>
          <a:ln>
            <a:noFill/>
          </a:ln>
        </p:spPr>
        <p:txBody>
          <a:bodyPr anchorCtr="0" anchor="t" bIns="45700" lIns="91425" spcFirstLastPara="1" rIns="91425" wrap="square" tIns="91425">
            <a:noAutofit/>
          </a:bodyPr>
          <a:lstStyle/>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Aaron Burnham</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Aaron Starck</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Barbara Gallego</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Bernadette Black</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Beth Kelley</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Bonnie Ripley</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Bryan Lam</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Cindy Emerson</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Elaine Adlam</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Jordan Arechiga</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Katrina VanderWoude</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Lida Rafia</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t/>
            </a:r>
            <a:endParaRPr b="0" i="0" sz="28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800"/>
              <a:buFont typeface="Arial"/>
              <a:buNone/>
            </a:pPr>
            <a:r>
              <a:t/>
            </a:r>
            <a:endParaRPr b="0" i="0" sz="2800" u="none" cap="none" strike="noStrike">
              <a:solidFill>
                <a:schemeClr val="dk1"/>
              </a:solidFill>
              <a:latin typeface="Cabin"/>
              <a:ea typeface="Cabin"/>
              <a:cs typeface="Cabin"/>
              <a:sym typeface="Cabin"/>
            </a:endParaRPr>
          </a:p>
        </p:txBody>
      </p:sp>
      <p:sp>
        <p:nvSpPr>
          <p:cNvPr id="126" name="Google Shape;126;p14"/>
          <p:cNvSpPr txBox="1"/>
          <p:nvPr/>
        </p:nvSpPr>
        <p:spPr>
          <a:xfrm>
            <a:off x="6159062" y="1360835"/>
            <a:ext cx="4785410" cy="52629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Liz Barrow</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Lorena Ruggero</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Lorenze Legaspi</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Marsha Gable</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Mike Reese</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Monica Blando</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Nabil Abu-Ghazaleh</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Pearl Lopez</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Richard Unis</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Rochelle Weiser</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Steve Davis</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Tate Hurvitz</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Google Shape;814;p32"/>
          <p:cNvSpPr txBox="1"/>
          <p:nvPr>
            <p:ph type="title"/>
          </p:nvPr>
        </p:nvSpPr>
        <p:spPr>
          <a:xfrm>
            <a:off x="1449217" y="804889"/>
            <a:ext cx="9605700" cy="10593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Defining Consensus</a:t>
            </a:r>
            <a:endParaRPr/>
          </a:p>
        </p:txBody>
      </p:sp>
      <p:sp>
        <p:nvSpPr>
          <p:cNvPr id="815" name="Google Shape;815;p32"/>
          <p:cNvSpPr txBox="1"/>
          <p:nvPr>
            <p:ph idx="1" type="body"/>
          </p:nvPr>
        </p:nvSpPr>
        <p:spPr>
          <a:xfrm>
            <a:off x="1447331" y="2010878"/>
            <a:ext cx="4645200" cy="34485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None/>
            </a:pPr>
            <a:r>
              <a:rPr lang="en-US"/>
              <a:t>Currently:</a:t>
            </a:r>
            <a:endParaRPr/>
          </a:p>
          <a:p>
            <a:pPr indent="-355600" lvl="0" marL="457200" rtl="0">
              <a:spcBef>
                <a:spcPts val="1000"/>
              </a:spcBef>
              <a:spcAft>
                <a:spcPts val="0"/>
              </a:spcAft>
              <a:buSzPts val="2000"/>
              <a:buChar char="●"/>
            </a:pPr>
            <a:r>
              <a:rPr lang="en-US"/>
              <a:t>no formal definition</a:t>
            </a:r>
            <a:endParaRPr/>
          </a:p>
          <a:p>
            <a:pPr indent="-355600" lvl="0" marL="457200" rtl="0">
              <a:spcBef>
                <a:spcPts val="0"/>
              </a:spcBef>
              <a:spcAft>
                <a:spcPts val="0"/>
              </a:spcAft>
              <a:buSzPts val="2000"/>
              <a:buChar char="●"/>
            </a:pPr>
            <a:r>
              <a:rPr lang="en-US"/>
              <a:t>no formal process </a:t>
            </a:r>
            <a:endParaRPr/>
          </a:p>
          <a:p>
            <a:pPr indent="-355600" lvl="0" marL="457200" rtl="0">
              <a:spcBef>
                <a:spcPts val="0"/>
              </a:spcBef>
              <a:spcAft>
                <a:spcPts val="0"/>
              </a:spcAft>
              <a:buSzPts val="2000"/>
              <a:buChar char="●"/>
            </a:pPr>
            <a:r>
              <a:rPr lang="en-US"/>
              <a:t>defaults to one of the following: </a:t>
            </a:r>
            <a:endParaRPr/>
          </a:p>
          <a:p>
            <a:pPr indent="-342900" lvl="1" marL="914400" rtl="0">
              <a:spcBef>
                <a:spcPts val="0"/>
              </a:spcBef>
              <a:spcAft>
                <a:spcPts val="0"/>
              </a:spcAft>
              <a:buSzPts val="1800"/>
              <a:buChar char="○"/>
            </a:pPr>
            <a:r>
              <a:rPr lang="en-US"/>
              <a:t>voting (51%) </a:t>
            </a:r>
            <a:endParaRPr/>
          </a:p>
          <a:p>
            <a:pPr indent="-342900" lvl="1" marL="914400" rtl="0">
              <a:spcBef>
                <a:spcPts val="0"/>
              </a:spcBef>
              <a:spcAft>
                <a:spcPts val="0"/>
              </a:spcAft>
              <a:buSzPts val="1800"/>
              <a:buChar char="○"/>
            </a:pPr>
            <a:r>
              <a:rPr lang="en-US"/>
              <a:t>stalemate</a:t>
            </a:r>
            <a:endParaRPr/>
          </a:p>
          <a:p>
            <a:pPr indent="-342900" lvl="1" marL="914400">
              <a:spcBef>
                <a:spcPts val="0"/>
              </a:spcBef>
              <a:spcAft>
                <a:spcPts val="0"/>
              </a:spcAft>
              <a:buSzPts val="1800"/>
              <a:buChar char="○"/>
            </a:pPr>
            <a:r>
              <a:rPr lang="en-US"/>
              <a:t>feelings of not being heard</a:t>
            </a:r>
            <a:endParaRPr/>
          </a:p>
        </p:txBody>
      </p:sp>
      <p:sp>
        <p:nvSpPr>
          <p:cNvPr id="816" name="Google Shape;816;p32"/>
          <p:cNvSpPr txBox="1"/>
          <p:nvPr>
            <p:ph idx="2" type="body"/>
          </p:nvPr>
        </p:nvSpPr>
        <p:spPr>
          <a:xfrm>
            <a:off x="6413771" y="2017343"/>
            <a:ext cx="4645200" cy="34416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None/>
            </a:pPr>
            <a:r>
              <a:rPr lang="en-US"/>
              <a:t>Proposed:</a:t>
            </a:r>
            <a:endParaRPr/>
          </a:p>
          <a:p>
            <a:pPr indent="-355600" lvl="0" marL="457200" rtl="0">
              <a:spcBef>
                <a:spcPts val="1000"/>
              </a:spcBef>
              <a:spcAft>
                <a:spcPts val="0"/>
              </a:spcAft>
              <a:buSzPts val="2000"/>
              <a:buChar char="●"/>
            </a:pPr>
            <a:r>
              <a:rPr lang="en-US"/>
              <a:t>75% agreement constitutes consensus</a:t>
            </a:r>
            <a:endParaRPr/>
          </a:p>
          <a:p>
            <a:pPr indent="-355600" lvl="0" marL="457200" rtl="0">
              <a:spcBef>
                <a:spcPts val="0"/>
              </a:spcBef>
              <a:spcAft>
                <a:spcPts val="0"/>
              </a:spcAft>
              <a:buSzPts val="2000"/>
              <a:buChar char="●"/>
            </a:pPr>
            <a:r>
              <a:rPr lang="en-US"/>
              <a:t>formal process for listening and working through disagreement - towards consensus</a:t>
            </a:r>
            <a:endParaRPr/>
          </a:p>
          <a:p>
            <a:pPr indent="0" lvl="0" marL="457200" rtl="0">
              <a:spcBef>
                <a:spcPts val="1000"/>
              </a:spcBef>
              <a:spcAft>
                <a:spcPts val="0"/>
              </a:spcAft>
              <a:buNone/>
            </a:pPr>
            <a:r>
              <a:t/>
            </a:r>
            <a:endParaRPr/>
          </a:p>
          <a:p>
            <a:pPr indent="0" lvl="0" marL="457200">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33"/>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Defining Consensus:</a:t>
            </a:r>
            <a:endParaRPr/>
          </a:p>
          <a:p>
            <a:pPr indent="0" lvl="0" marL="0">
              <a:spcBef>
                <a:spcPts val="0"/>
              </a:spcBef>
              <a:spcAft>
                <a:spcPts val="0"/>
              </a:spcAft>
              <a:buNone/>
            </a:pPr>
            <a:r>
              <a:rPr lang="en-US"/>
              <a:t>The Special Case!</a:t>
            </a:r>
            <a:endParaRPr/>
          </a:p>
        </p:txBody>
      </p:sp>
      <p:sp>
        <p:nvSpPr>
          <p:cNvPr id="823" name="Google Shape;823;p33"/>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None/>
            </a:pPr>
            <a:r>
              <a:rPr lang="en-US"/>
              <a:t>In College Council:</a:t>
            </a:r>
            <a:endParaRPr/>
          </a:p>
          <a:p>
            <a:pPr indent="0" lvl="0" marL="0" rtl="0">
              <a:spcBef>
                <a:spcPts val="1000"/>
              </a:spcBef>
              <a:spcAft>
                <a:spcPts val="0"/>
              </a:spcAft>
              <a:buNone/>
            </a:pPr>
            <a:r>
              <a:rPr lang="en-US"/>
              <a:t>Because College Council has 16 voting members- in theory, a 75% agreement </a:t>
            </a:r>
            <a:r>
              <a:rPr lang="en-US"/>
              <a:t>threshold</a:t>
            </a:r>
            <a:r>
              <a:rPr lang="en-US"/>
              <a:t> could be reached (and therefore become formal recommendation to the president) without the consent of a single member from a constituent group.</a:t>
            </a:r>
            <a:endParaRPr/>
          </a:p>
          <a:p>
            <a:pPr indent="0" lvl="0" marL="0" rtl="0">
              <a:spcBef>
                <a:spcPts val="1000"/>
              </a:spcBef>
              <a:spcAft>
                <a:spcPts val="0"/>
              </a:spcAft>
              <a:buNone/>
            </a:pPr>
            <a:r>
              <a:rPr lang="en-US"/>
              <a:t>To ensure this is not the case, for College Counsil, there must be 75% agreement AND no more than two from any constituent group who register dissenting positions.</a:t>
            </a:r>
            <a:endParaRPr/>
          </a:p>
          <a:p>
            <a:pPr indent="0" lvl="0" marL="0">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34"/>
          <p:cNvSpPr txBox="1"/>
          <p:nvPr>
            <p:ph idx="4294967295" type="title"/>
          </p:nvPr>
        </p:nvSpPr>
        <p:spPr>
          <a:xfrm>
            <a:off x="209535" y="1298272"/>
            <a:ext cx="3378365" cy="42973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lang="en-US"/>
              <a:t>ALSO </a:t>
            </a:r>
            <a:endParaRPr/>
          </a:p>
          <a:p>
            <a:pPr indent="0" lvl="0" marL="0" marR="0" rtl="0" algn="l">
              <a:lnSpc>
                <a:spcPct val="90000"/>
              </a:lnSpc>
              <a:spcBef>
                <a:spcPts val="0"/>
              </a:spcBef>
              <a:spcAft>
                <a:spcPts val="0"/>
              </a:spcAft>
              <a:buClr>
                <a:schemeClr val="dk1"/>
              </a:buClr>
              <a:buSzPts val="3200"/>
              <a:buFont typeface="Cabin"/>
              <a:buNone/>
            </a:pPr>
            <a:r>
              <a:rPr lang="en-US"/>
              <a:t>IN THE HANDBOOK</a:t>
            </a:r>
            <a:endParaRPr/>
          </a:p>
        </p:txBody>
      </p:sp>
      <p:sp>
        <p:nvSpPr>
          <p:cNvPr id="829" name="Google Shape;829;p34"/>
          <p:cNvSpPr txBox="1"/>
          <p:nvPr>
            <p:ph idx="4294967295" type="body"/>
          </p:nvPr>
        </p:nvSpPr>
        <p:spPr>
          <a:xfrm>
            <a:off x="3870252" y="118241"/>
            <a:ext cx="7963785" cy="5959366"/>
          </a:xfrm>
          <a:prstGeom prst="rect">
            <a:avLst/>
          </a:prstGeom>
          <a:noFill/>
          <a:ln>
            <a:noFill/>
          </a:ln>
        </p:spPr>
        <p:txBody>
          <a:bodyPr anchorCtr="0" anchor="ctr" bIns="45700" lIns="91425" spcFirstLastPara="1" rIns="91425" wrap="square" tIns="45700">
            <a:noAutofit/>
          </a:bodyPr>
          <a:lstStyle/>
          <a:p>
            <a:pPr indent="-355600" lvl="0" marL="457200" marR="0" rtl="0" algn="l">
              <a:lnSpc>
                <a:spcPct val="110000"/>
              </a:lnSpc>
              <a:spcBef>
                <a:spcPts val="0"/>
              </a:spcBef>
              <a:spcAft>
                <a:spcPts val="0"/>
              </a:spcAft>
              <a:buSzPts val="2000"/>
              <a:buChar char="●"/>
            </a:pPr>
            <a:r>
              <a:rPr lang="en-US"/>
              <a:t>Guiding principles and philosophy</a:t>
            </a:r>
            <a:endParaRPr/>
          </a:p>
          <a:p>
            <a:pPr indent="-355600" lvl="0" marL="457200" marR="0" rtl="0" algn="l">
              <a:lnSpc>
                <a:spcPct val="110000"/>
              </a:lnSpc>
              <a:spcBef>
                <a:spcPts val="0"/>
              </a:spcBef>
              <a:spcAft>
                <a:spcPts val="0"/>
              </a:spcAft>
              <a:buSzPts val="2000"/>
              <a:buChar char="●"/>
            </a:pPr>
            <a:r>
              <a:rPr lang="en-US"/>
              <a:t>Best practices for running a meeting</a:t>
            </a:r>
            <a:endParaRPr/>
          </a:p>
          <a:p>
            <a:pPr indent="-355600" lvl="0" marL="457200" marR="0" rtl="0" algn="l">
              <a:lnSpc>
                <a:spcPct val="110000"/>
              </a:lnSpc>
              <a:spcBef>
                <a:spcPts val="0"/>
              </a:spcBef>
              <a:spcAft>
                <a:spcPts val="0"/>
              </a:spcAft>
              <a:buSzPts val="2000"/>
              <a:buChar char="●"/>
            </a:pPr>
            <a:r>
              <a:rPr lang="en-US"/>
              <a:t>Member roles (by category; ie chairs, constituency members, ex-officio members, advisory members . . . )</a:t>
            </a:r>
            <a:endParaRPr/>
          </a:p>
          <a:p>
            <a:pPr indent="-355600" lvl="0" marL="457200" marR="0" rtl="0" algn="l">
              <a:lnSpc>
                <a:spcPct val="110000"/>
              </a:lnSpc>
              <a:spcBef>
                <a:spcPts val="0"/>
              </a:spcBef>
              <a:spcAft>
                <a:spcPts val="0"/>
              </a:spcAft>
              <a:buSzPts val="2000"/>
              <a:buChar char="●"/>
            </a:pPr>
            <a:r>
              <a:rPr lang="en-US"/>
              <a:t>Best Practices for communication (within meetings and to the college community)</a:t>
            </a:r>
            <a:endParaRPr/>
          </a:p>
          <a:p>
            <a:pPr indent="-355600" lvl="0" marL="457200" marR="0" rtl="0" algn="l">
              <a:lnSpc>
                <a:spcPct val="110000"/>
              </a:lnSpc>
              <a:spcBef>
                <a:spcPts val="0"/>
              </a:spcBef>
              <a:spcAft>
                <a:spcPts val="0"/>
              </a:spcAft>
              <a:buSzPts val="2000"/>
              <a:buChar char="●"/>
            </a:pPr>
            <a:r>
              <a:rPr lang="en-US"/>
              <a:t>Roles and Relationships of constituent groups (Students, Staff, Faculty, Administrators)</a:t>
            </a:r>
            <a:endParaRPr/>
          </a:p>
          <a:p>
            <a:pPr indent="-355600" lvl="0" marL="457200" marR="0" rtl="0" algn="l">
              <a:lnSpc>
                <a:spcPct val="110000"/>
              </a:lnSpc>
              <a:spcBef>
                <a:spcPts val="0"/>
              </a:spcBef>
              <a:spcAft>
                <a:spcPts val="0"/>
              </a:spcAft>
              <a:buSzPts val="2000"/>
              <a:buChar char="●"/>
            </a:pPr>
            <a:r>
              <a:rPr lang="en-US"/>
              <a:t>List of current operational committees</a:t>
            </a:r>
            <a:endParaRPr/>
          </a:p>
          <a:p>
            <a:pPr indent="-88900" lvl="0" marL="228600" marR="0" rtl="0" algn="l">
              <a:lnSpc>
                <a:spcPct val="110000"/>
              </a:lnSpc>
              <a:spcBef>
                <a:spcPts val="100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p:txBody>
      </p:sp>
      <p:cxnSp>
        <p:nvCxnSpPr>
          <p:cNvPr id="830" name="Google Shape;830;p34"/>
          <p:cNvCxnSpPr/>
          <p:nvPr/>
        </p:nvCxnSpPr>
        <p:spPr>
          <a:xfrm>
            <a:off x="223284" y="2635640"/>
            <a:ext cx="3104707"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5" name="Shape 835"/>
        <p:cNvGrpSpPr/>
        <p:nvPr/>
      </p:nvGrpSpPr>
      <p:grpSpPr>
        <a:xfrm>
          <a:off x="0" y="0"/>
          <a:ext cx="0" cy="0"/>
          <a:chOff x="0" y="0"/>
          <a:chExt cx="0" cy="0"/>
        </a:xfrm>
      </p:grpSpPr>
      <p:sp>
        <p:nvSpPr>
          <p:cNvPr id="836" name="Google Shape;836;p35"/>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Constituent Group Representation</a:t>
            </a:r>
            <a:endParaRPr/>
          </a:p>
        </p:txBody>
      </p:sp>
      <p:sp>
        <p:nvSpPr>
          <p:cNvPr id="837" name="Google Shape;837;p35"/>
          <p:cNvSpPr txBox="1"/>
          <p:nvPr>
            <p:ph idx="1" type="body"/>
          </p:nvPr>
        </p:nvSpPr>
        <p:spPr>
          <a:xfrm>
            <a:off x="1451575" y="2015725"/>
            <a:ext cx="9603300" cy="36930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US"/>
              <a:t>Participatory Governance requires ALL groups to participate (not just faculty!)</a:t>
            </a:r>
            <a:endParaRPr/>
          </a:p>
          <a:p>
            <a:pPr indent="-355600" lvl="0" marL="457200" rtl="0">
              <a:spcBef>
                <a:spcPts val="0"/>
              </a:spcBef>
              <a:spcAft>
                <a:spcPts val="0"/>
              </a:spcAft>
              <a:buSzPts val="2000"/>
              <a:buChar char="●"/>
            </a:pPr>
            <a:r>
              <a:rPr lang="en-US"/>
              <a:t>The representatives of each group are:  </a:t>
            </a:r>
            <a:endParaRPr/>
          </a:p>
          <a:p>
            <a:pPr indent="-342900" lvl="1" marL="914400" rtl="0">
              <a:spcBef>
                <a:spcPts val="0"/>
              </a:spcBef>
              <a:spcAft>
                <a:spcPts val="0"/>
              </a:spcAft>
              <a:buSzPts val="1800"/>
              <a:buChar char="○"/>
            </a:pPr>
            <a:r>
              <a:rPr lang="en-US"/>
              <a:t>Academic Senate</a:t>
            </a:r>
            <a:endParaRPr/>
          </a:p>
          <a:p>
            <a:pPr indent="-342900" lvl="1" marL="914400" rtl="0">
              <a:spcBef>
                <a:spcPts val="0"/>
              </a:spcBef>
              <a:spcAft>
                <a:spcPts val="0"/>
              </a:spcAft>
              <a:buSzPts val="1800"/>
              <a:buChar char="○"/>
            </a:pPr>
            <a:r>
              <a:rPr lang="en-US"/>
              <a:t>Classified Senate</a:t>
            </a:r>
            <a:endParaRPr/>
          </a:p>
          <a:p>
            <a:pPr indent="-342900" lvl="1" marL="914400" rtl="0">
              <a:spcBef>
                <a:spcPts val="0"/>
              </a:spcBef>
              <a:spcAft>
                <a:spcPts val="0"/>
              </a:spcAft>
              <a:buSzPts val="1800"/>
              <a:buChar char="○"/>
            </a:pPr>
            <a:r>
              <a:rPr lang="en-US"/>
              <a:t>Associated Students of Grossmont College</a:t>
            </a:r>
            <a:endParaRPr/>
          </a:p>
          <a:p>
            <a:pPr indent="-342900" lvl="1" marL="914400" rtl="0">
              <a:spcBef>
                <a:spcPts val="0"/>
              </a:spcBef>
              <a:spcAft>
                <a:spcPts val="0"/>
              </a:spcAft>
              <a:buSzPts val="1800"/>
              <a:buChar char="○"/>
            </a:pPr>
            <a:r>
              <a:rPr lang="en-US"/>
              <a:t>Administrators’ Association (does not include President’s Cabinet)</a:t>
            </a:r>
            <a:endParaRPr/>
          </a:p>
          <a:p>
            <a:pPr indent="-355600" lvl="0" marL="457200" rtl="0">
              <a:spcBef>
                <a:spcPts val="0"/>
              </a:spcBef>
              <a:spcAft>
                <a:spcPts val="0"/>
              </a:spcAft>
              <a:buSzPts val="2000"/>
              <a:buChar char="●"/>
            </a:pPr>
            <a:r>
              <a:rPr lang="en-US"/>
              <a:t>Single bodies for representation make communication MUCH simpler and more reliable</a:t>
            </a:r>
            <a:endParaRPr/>
          </a:p>
          <a:p>
            <a:pPr indent="-355600" lvl="0" marL="457200" rtl="0">
              <a:spcBef>
                <a:spcPts val="0"/>
              </a:spcBef>
              <a:spcAft>
                <a:spcPts val="0"/>
              </a:spcAft>
              <a:buSzPts val="2000"/>
              <a:buChar char="●"/>
            </a:pPr>
            <a:r>
              <a:rPr lang="en-US"/>
              <a:t>It is the responsibility of each body to appoint its members to committees as it sees fit.  This is an important conversation for the Academic Senate!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Google Shape;843;p36"/>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SUPPORTING MATERIALS:</a:t>
            </a:r>
            <a:endParaRPr/>
          </a:p>
          <a:p>
            <a:pPr indent="0" lvl="0" marL="0">
              <a:spcBef>
                <a:spcPts val="0"/>
              </a:spcBef>
              <a:spcAft>
                <a:spcPts val="0"/>
              </a:spcAft>
              <a:buNone/>
            </a:pPr>
            <a:r>
              <a:rPr lang="en-US"/>
              <a:t>Not Included in the Handbook</a:t>
            </a:r>
            <a:endParaRPr/>
          </a:p>
        </p:txBody>
      </p:sp>
      <p:sp>
        <p:nvSpPr>
          <p:cNvPr id="844" name="Google Shape;844;p36"/>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US"/>
              <a:t>Meeting Agenda and Notes Templates</a:t>
            </a:r>
            <a:endParaRPr/>
          </a:p>
          <a:p>
            <a:pPr indent="-355600" lvl="0" marL="457200" rtl="0">
              <a:spcBef>
                <a:spcPts val="0"/>
              </a:spcBef>
              <a:spcAft>
                <a:spcPts val="0"/>
              </a:spcAft>
              <a:buSzPts val="2000"/>
              <a:buChar char="●"/>
            </a:pPr>
            <a:r>
              <a:rPr lang="en-US"/>
              <a:t>Committee Chair Training Module</a:t>
            </a:r>
            <a:endParaRPr/>
          </a:p>
          <a:p>
            <a:pPr indent="-355600" lvl="0" marL="457200" rtl="0">
              <a:spcBef>
                <a:spcPts val="0"/>
              </a:spcBef>
              <a:spcAft>
                <a:spcPts val="0"/>
              </a:spcAft>
              <a:buSzPts val="2000"/>
              <a:buChar char="●"/>
            </a:pPr>
            <a:r>
              <a:rPr lang="en-US"/>
              <a:t>Committee Member Training Module</a:t>
            </a:r>
            <a:endParaRPr/>
          </a:p>
          <a:p>
            <a:pPr indent="-355600" lvl="0" marL="457200" rtl="0">
              <a:spcBef>
                <a:spcPts val="0"/>
              </a:spcBef>
              <a:spcAft>
                <a:spcPts val="0"/>
              </a:spcAft>
              <a:buSzPts val="2000"/>
              <a:buChar char="●"/>
            </a:pPr>
            <a:r>
              <a:rPr lang="en-US"/>
              <a:t>Annual Evaluation Materials and Process </a:t>
            </a:r>
            <a:endParaRPr/>
          </a:p>
          <a:p>
            <a:pPr indent="0" lvl="0" marL="457200">
              <a:spcBef>
                <a:spcPts val="10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Google Shape;850;p37"/>
          <p:cNvSpPr txBox="1"/>
          <p:nvPr>
            <p:ph idx="4294967295" type="title"/>
          </p:nvPr>
        </p:nvSpPr>
        <p:spPr>
          <a:xfrm>
            <a:off x="1499191" y="213752"/>
            <a:ext cx="9643730" cy="14555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…FALL ACTION ITEMS</a:t>
            </a:r>
            <a:endParaRPr b="0" i="0" sz="3200" u="none" cap="none" strike="noStrike">
              <a:solidFill>
                <a:schemeClr val="dk1"/>
              </a:solidFill>
              <a:latin typeface="Cabin"/>
              <a:ea typeface="Cabin"/>
              <a:cs typeface="Cabin"/>
              <a:sym typeface="Cabin"/>
            </a:endParaRPr>
          </a:p>
        </p:txBody>
      </p:sp>
      <p:sp>
        <p:nvSpPr>
          <p:cNvPr id="851" name="Google Shape;851;p37"/>
          <p:cNvSpPr txBox="1"/>
          <p:nvPr>
            <p:ph idx="4294967295" type="body"/>
          </p:nvPr>
        </p:nvSpPr>
        <p:spPr>
          <a:xfrm>
            <a:off x="1158949" y="1481959"/>
            <a:ext cx="10345479" cy="4424061"/>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110000"/>
              </a:lnSpc>
              <a:spcBef>
                <a:spcPts val="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August 2018 – Fall Convocation – Participatory Governance </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Governance structure review update to college community </a:t>
            </a:r>
            <a:r>
              <a:rPr lang="en-US" sz="2040"/>
              <a:t>at FLEX week - </a:t>
            </a:r>
            <a:r>
              <a:rPr b="0" i="0" lang="en-US" sz="2040" u="none" cap="none" strike="noStrike">
                <a:solidFill>
                  <a:schemeClr val="dk1"/>
                </a:solidFill>
                <a:latin typeface="Cabin"/>
                <a:ea typeface="Cabin"/>
                <a:cs typeface="Cabin"/>
                <a:sym typeface="Cabin"/>
              </a:rPr>
              <a:t>August</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Constituency leaders share draft governance process with constituents and receive input - S</a:t>
            </a:r>
            <a:r>
              <a:rPr lang="en-US" sz="2040"/>
              <a:t>eptember</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Steering Committee meets to discuss input and determine changes to be incorporated into document</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Final Governance Process Draft is </a:t>
            </a:r>
            <a:r>
              <a:rPr lang="en-US" sz="2040"/>
              <a:t>voted on</a:t>
            </a:r>
            <a:r>
              <a:rPr b="0" i="0" lang="en-US" sz="2040" u="none" cap="none" strike="noStrike">
                <a:solidFill>
                  <a:schemeClr val="dk1"/>
                </a:solidFill>
                <a:latin typeface="Cabin"/>
                <a:ea typeface="Cabin"/>
                <a:cs typeface="Cabin"/>
                <a:sym typeface="Cabin"/>
              </a:rPr>
              <a:t> by the College</a:t>
            </a:r>
            <a:r>
              <a:rPr lang="en-US" sz="2040"/>
              <a:t> - October</a:t>
            </a:r>
            <a:endParaRPr/>
          </a:p>
          <a:p>
            <a:pPr indent="-228600" lvl="0" marL="228600" marR="0" rtl="0" algn="l">
              <a:lnSpc>
                <a:spcPct val="110000"/>
              </a:lnSpc>
              <a:spcBef>
                <a:spcPts val="1000"/>
              </a:spcBef>
              <a:spcAft>
                <a:spcPts val="0"/>
              </a:spcAft>
              <a:buClr>
                <a:schemeClr val="accent1"/>
              </a:buClr>
              <a:buSzPts val="2040"/>
              <a:buFont typeface="Arial"/>
              <a:buChar char="•"/>
            </a:pPr>
            <a:r>
              <a:rPr lang="en-US" sz="2040"/>
              <a:t>Appointments; t</a:t>
            </a:r>
            <a:r>
              <a:rPr b="0" i="0" lang="en-US" sz="2040" u="none" cap="none" strike="noStrike">
                <a:solidFill>
                  <a:schemeClr val="dk1"/>
                </a:solidFill>
                <a:latin typeface="Cabin"/>
                <a:ea typeface="Cabin"/>
                <a:cs typeface="Cabin"/>
                <a:sym typeface="Cabin"/>
              </a:rPr>
              <a:t>raining and orientation presentations: (1) orientation to participatory governance; (2) chairing a committee; (3) Brown Act training; - November- December 2018</a:t>
            </a:r>
            <a:endParaRPr b="0" i="0" sz="2040" u="none" cap="none" strike="noStrike">
              <a:solidFill>
                <a:schemeClr val="dk1"/>
              </a:solidFill>
              <a:latin typeface="Cabin"/>
              <a:ea typeface="Cabin"/>
              <a:cs typeface="Cabin"/>
              <a:sym typeface="Cabin"/>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January 2019 - Implementation of New Governance Structure</a:t>
            </a:r>
            <a:endParaRPr/>
          </a:p>
          <a:p>
            <a:pPr indent="-109854" lvl="0" marL="228600" marR="0" rtl="0" algn="l">
              <a:lnSpc>
                <a:spcPct val="100000"/>
              </a:lnSpc>
              <a:spcBef>
                <a:spcPts val="1000"/>
              </a:spcBef>
              <a:spcAft>
                <a:spcPts val="0"/>
              </a:spcAft>
              <a:buClr>
                <a:schemeClr val="accent1"/>
              </a:buClr>
              <a:buSzPts val="1870"/>
              <a:buFont typeface="Arial"/>
              <a:buNone/>
            </a:pPr>
            <a:r>
              <a:t/>
            </a:r>
            <a:endParaRPr b="0" i="0" sz="1870" u="none" cap="none" strike="noStrike">
              <a:solidFill>
                <a:schemeClr val="dk1"/>
              </a:solidFill>
              <a:latin typeface="Cabin"/>
              <a:ea typeface="Cabin"/>
              <a:cs typeface="Cabin"/>
              <a:sym typeface="Cabin"/>
            </a:endParaRPr>
          </a:p>
        </p:txBody>
      </p:sp>
      <p:cxnSp>
        <p:nvCxnSpPr>
          <p:cNvPr id="852" name="Google Shape;852;p37"/>
          <p:cNvCxnSpPr/>
          <p:nvPr/>
        </p:nvCxnSpPr>
        <p:spPr>
          <a:xfrm>
            <a:off x="1318437" y="1209644"/>
            <a:ext cx="590107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3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bin"/>
              <a:buNone/>
            </a:pPr>
            <a:r>
              <a:rPr b="0" i="0" lang="en-US" sz="4000" u="none" cap="none" strike="noStrike">
                <a:solidFill>
                  <a:schemeClr val="dk1"/>
                </a:solidFill>
                <a:latin typeface="Cabin"/>
                <a:ea typeface="Cabin"/>
                <a:cs typeface="Cabin"/>
                <a:sym typeface="Cabin"/>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5"/>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Cabin"/>
              <a:buNone/>
            </a:pPr>
            <a:r>
              <a:rPr b="0" i="0" lang="en-US" sz="5400" u="none" cap="none" strike="noStrike">
                <a:solidFill>
                  <a:schemeClr val="dk1"/>
                </a:solidFill>
                <a:latin typeface="Cabin"/>
                <a:ea typeface="Cabin"/>
                <a:cs typeface="Cabin"/>
                <a:sym typeface="Cabin"/>
              </a:rPr>
              <a:t>HOW WE GOT HERE</a:t>
            </a:r>
            <a:endParaRPr/>
          </a:p>
        </p:txBody>
      </p:sp>
      <p:sp>
        <p:nvSpPr>
          <p:cNvPr id="132" name="Google Shape;132;p15"/>
          <p:cNvSpPr txBox="1"/>
          <p:nvPr>
            <p:ph idx="1" type="body"/>
          </p:nvPr>
        </p:nvSpPr>
        <p:spPr>
          <a:xfrm>
            <a:off x="370490" y="2010878"/>
            <a:ext cx="10747276" cy="394060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Internal Dissatisfaction</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Institutional Effectiveness Partnership Initiative (IEPI) Recommendation</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Accreditation Requirements</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Concerns Buttressed by College Survey</a:t>
            </a:r>
            <a:endParaRPr/>
          </a:p>
          <a:p>
            <a:pPr indent="-76200" lvl="0" marL="228600" marR="0" rtl="0" algn="l">
              <a:lnSpc>
                <a:spcPct val="120000"/>
              </a:lnSpc>
              <a:spcBef>
                <a:spcPts val="1000"/>
              </a:spcBef>
              <a:spcAft>
                <a:spcPts val="0"/>
              </a:spcAft>
              <a:buClr>
                <a:schemeClr val="accent1"/>
              </a:buClr>
              <a:buSzPts val="2400"/>
              <a:buFont typeface="Arial"/>
              <a:buNone/>
            </a:pPr>
            <a:r>
              <a:t/>
            </a:r>
            <a:endParaRPr b="1" i="0" sz="2400" u="none" cap="none" strike="noStrike">
              <a:solidFill>
                <a:schemeClr val="dk1"/>
              </a:solidFill>
              <a:latin typeface="Cabin"/>
              <a:ea typeface="Cabin"/>
              <a:cs typeface="Cabin"/>
              <a:sym typeface="Cabin"/>
            </a:endParaRPr>
          </a:p>
          <a:p>
            <a:pPr indent="-76200" lvl="0" marL="228600" marR="0" rtl="0" algn="ctr">
              <a:lnSpc>
                <a:spcPct val="120000"/>
              </a:lnSpc>
              <a:spcBef>
                <a:spcPts val="1000"/>
              </a:spcBef>
              <a:spcAft>
                <a:spcPts val="0"/>
              </a:spcAft>
              <a:buClr>
                <a:schemeClr val="accent1"/>
              </a:buClr>
              <a:buSzPts val="2400"/>
              <a:buFont typeface="Arial"/>
              <a:buNone/>
            </a:pPr>
            <a:r>
              <a:t/>
            </a:r>
            <a:endParaRPr b="1" i="0" sz="2400" u="none" cap="none" strike="noStrike">
              <a:solidFill>
                <a:schemeClr val="dk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6"/>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138" name="Google Shape;138;p1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139" name="Google Shape;139;p16"/>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40" name="Google Shape;140;p16"/>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41" name="Google Shape;141;p16"/>
          <p:cNvCxnSpPr/>
          <p:nvPr/>
        </p:nvCxnSpPr>
        <p:spPr>
          <a:xfrm>
            <a:off x="1451579" y="2146542"/>
            <a:ext cx="3272094" cy="0"/>
          </a:xfrm>
          <a:prstGeom prst="straightConnector1">
            <a:avLst/>
          </a:prstGeom>
          <a:noFill/>
          <a:ln>
            <a:noFill/>
          </a:ln>
        </p:spPr>
      </p:cxnSp>
      <p:sp>
        <p:nvSpPr>
          <p:cNvPr id="142" name="Google Shape;142;p16"/>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143" name="Google Shape;143;p16"/>
          <p:cNvSpPr txBox="1"/>
          <p:nvPr>
            <p:ph type="title"/>
          </p:nvPr>
        </p:nvSpPr>
        <p:spPr>
          <a:xfrm>
            <a:off x="368391"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WEAKNESSES OF </a:t>
            </a:r>
            <a:br>
              <a:rPr b="0" i="0" lang="en-US" sz="3200" u="none" cap="none" strike="noStrike">
                <a:solidFill>
                  <a:schemeClr val="dk1"/>
                </a:solidFill>
                <a:latin typeface="Cabin"/>
                <a:ea typeface="Cabin"/>
                <a:cs typeface="Cabin"/>
                <a:sym typeface="Cabin"/>
              </a:rPr>
            </a:br>
            <a:r>
              <a:rPr b="0" i="0" lang="en-US" sz="3200" u="none" cap="none" strike="noStrike">
                <a:solidFill>
                  <a:schemeClr val="dk1"/>
                </a:solidFill>
                <a:latin typeface="Cabin"/>
                <a:ea typeface="Cabin"/>
                <a:cs typeface="Cabin"/>
                <a:sym typeface="Cabin"/>
              </a:rPr>
              <a:t>CURRENT GOVERNANCE STRUCTURE </a:t>
            </a:r>
            <a:endParaRPr/>
          </a:p>
        </p:txBody>
      </p:sp>
      <p:grpSp>
        <p:nvGrpSpPr>
          <p:cNvPr id="144" name="Google Shape;144;p16"/>
          <p:cNvGrpSpPr/>
          <p:nvPr/>
        </p:nvGrpSpPr>
        <p:grpSpPr>
          <a:xfrm>
            <a:off x="4032111" y="111903"/>
            <a:ext cx="8081332" cy="6013514"/>
            <a:chOff x="0" y="0"/>
            <a:chExt cx="8081332" cy="6013514"/>
          </a:xfrm>
        </p:grpSpPr>
        <p:cxnSp>
          <p:nvCxnSpPr>
            <p:cNvPr id="145" name="Google Shape;145;p16"/>
            <p:cNvCxnSpPr/>
            <p:nvPr/>
          </p:nvCxnSpPr>
          <p:spPr>
            <a:xfrm>
              <a:off x="0" y="0"/>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46" name="Google Shape;146;p16"/>
            <p:cNvSpPr/>
            <p:nvPr/>
          </p:nvSpPr>
          <p:spPr>
            <a:xfrm>
              <a:off x="55533" y="0"/>
              <a:ext cx="2053597" cy="1503378"/>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Google Shape;147;p16"/>
            <p:cNvSpPr txBox="1"/>
            <p:nvPr/>
          </p:nvSpPr>
          <p:spPr>
            <a:xfrm>
              <a:off x="55533" y="0"/>
              <a:ext cx="2053597" cy="150337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1" lang="en-US" sz="1800">
                  <a:solidFill>
                    <a:schemeClr val="dk1"/>
                  </a:solidFill>
                  <a:latin typeface="Cabin"/>
                  <a:ea typeface="Cabin"/>
                  <a:cs typeface="Cabin"/>
                  <a:sym typeface="Cabin"/>
                </a:rPr>
                <a:t>Communication</a:t>
              </a:r>
              <a:endParaRPr/>
            </a:p>
          </p:txBody>
        </p:sp>
        <p:sp>
          <p:nvSpPr>
            <p:cNvPr id="148" name="Google Shape;148;p16"/>
            <p:cNvSpPr/>
            <p:nvPr/>
          </p:nvSpPr>
          <p:spPr>
            <a:xfrm>
              <a:off x="2166530" y="16333"/>
              <a:ext cx="5910184" cy="355117"/>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Google Shape;149;p16"/>
            <p:cNvSpPr txBox="1"/>
            <p:nvPr/>
          </p:nvSpPr>
          <p:spPr>
            <a:xfrm>
              <a:off x="2166530" y="1633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trust in processes/inability to get things done</a:t>
              </a:r>
              <a:endParaRPr/>
            </a:p>
          </p:txBody>
        </p:sp>
        <p:cxnSp>
          <p:nvCxnSpPr>
            <p:cNvPr id="150" name="Google Shape;150;p16"/>
            <p:cNvCxnSpPr/>
            <p:nvPr/>
          </p:nvCxnSpPr>
          <p:spPr>
            <a:xfrm>
              <a:off x="2053597" y="371450"/>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51" name="Google Shape;151;p16"/>
            <p:cNvSpPr/>
            <p:nvPr/>
          </p:nvSpPr>
          <p:spPr>
            <a:xfrm>
              <a:off x="2166530" y="387783"/>
              <a:ext cx="5910184" cy="355117"/>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Google Shape;152;p16"/>
            <p:cNvSpPr txBox="1"/>
            <p:nvPr/>
          </p:nvSpPr>
          <p:spPr>
            <a:xfrm>
              <a:off x="2166530" y="38778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regular reporting processes (minutes, agendas)</a:t>
              </a:r>
              <a:endParaRPr/>
            </a:p>
          </p:txBody>
        </p:sp>
        <p:cxnSp>
          <p:nvCxnSpPr>
            <p:cNvPr id="153" name="Google Shape;153;p16"/>
            <p:cNvCxnSpPr/>
            <p:nvPr/>
          </p:nvCxnSpPr>
          <p:spPr>
            <a:xfrm>
              <a:off x="2053597" y="742900"/>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54" name="Google Shape;154;p16"/>
            <p:cNvSpPr/>
            <p:nvPr/>
          </p:nvSpPr>
          <p:spPr>
            <a:xfrm>
              <a:off x="2166530" y="759233"/>
              <a:ext cx="5910184" cy="355117"/>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Google Shape;155;p16"/>
            <p:cNvSpPr txBox="1"/>
            <p:nvPr/>
          </p:nvSpPr>
          <p:spPr>
            <a:xfrm>
              <a:off x="2166530" y="75923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No central information hub on website</a:t>
              </a:r>
              <a:endParaRPr/>
            </a:p>
          </p:txBody>
        </p:sp>
        <p:cxnSp>
          <p:nvCxnSpPr>
            <p:cNvPr id="156" name="Google Shape;156;p16"/>
            <p:cNvCxnSpPr/>
            <p:nvPr/>
          </p:nvCxnSpPr>
          <p:spPr>
            <a:xfrm>
              <a:off x="2053597" y="1114351"/>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57" name="Google Shape;157;p16"/>
            <p:cNvSpPr/>
            <p:nvPr/>
          </p:nvSpPr>
          <p:spPr>
            <a:xfrm>
              <a:off x="2166530" y="1130684"/>
              <a:ext cx="5910184" cy="355117"/>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Google Shape;158;p16"/>
            <p:cNvSpPr txBox="1"/>
            <p:nvPr/>
          </p:nvSpPr>
          <p:spPr>
            <a:xfrm>
              <a:off x="2166530" y="1130684"/>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Unclear reporting structures between committees</a:t>
              </a:r>
              <a:endParaRPr/>
            </a:p>
          </p:txBody>
        </p:sp>
        <p:cxnSp>
          <p:nvCxnSpPr>
            <p:cNvPr id="159" name="Google Shape;159;p16"/>
            <p:cNvCxnSpPr/>
            <p:nvPr/>
          </p:nvCxnSpPr>
          <p:spPr>
            <a:xfrm>
              <a:off x="2053597" y="1485801"/>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60" name="Google Shape;160;p16"/>
            <p:cNvCxnSpPr/>
            <p:nvPr/>
          </p:nvCxnSpPr>
          <p:spPr>
            <a:xfrm>
              <a:off x="0" y="1503378"/>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61" name="Google Shape;161;p16"/>
            <p:cNvSpPr/>
            <p:nvPr/>
          </p:nvSpPr>
          <p:spPr>
            <a:xfrm>
              <a:off x="0" y="1503378"/>
              <a:ext cx="2025221" cy="1503378"/>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Google Shape;162;p16"/>
            <p:cNvSpPr txBox="1"/>
            <p:nvPr/>
          </p:nvSpPr>
          <p:spPr>
            <a:xfrm>
              <a:off x="0" y="1503378"/>
              <a:ext cx="2025221"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Roles and Responsibilities</a:t>
              </a:r>
              <a:endParaRPr/>
            </a:p>
          </p:txBody>
        </p:sp>
        <p:sp>
          <p:nvSpPr>
            <p:cNvPr id="163" name="Google Shape;163;p16"/>
            <p:cNvSpPr/>
            <p:nvPr/>
          </p:nvSpPr>
          <p:spPr>
            <a:xfrm>
              <a:off x="2138628" y="1526868"/>
              <a:ext cx="5934964" cy="46980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Google Shape;164;p16"/>
            <p:cNvSpPr txBox="1"/>
            <p:nvPr/>
          </p:nvSpPr>
          <p:spPr>
            <a:xfrm>
              <a:off x="2138628" y="1526868"/>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With reps, sometimes “me” competes with “we”</a:t>
              </a:r>
              <a:endParaRPr/>
            </a:p>
          </p:txBody>
        </p:sp>
        <p:cxnSp>
          <p:nvCxnSpPr>
            <p:cNvPr id="165" name="Google Shape;165;p16"/>
            <p:cNvCxnSpPr/>
            <p:nvPr/>
          </p:nvCxnSpPr>
          <p:spPr>
            <a:xfrm>
              <a:off x="2025221" y="1996674"/>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66" name="Google Shape;166;p16"/>
            <p:cNvSpPr/>
            <p:nvPr/>
          </p:nvSpPr>
          <p:spPr>
            <a:xfrm>
              <a:off x="2138628" y="2020164"/>
              <a:ext cx="5934964" cy="46980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Google Shape;167;p16"/>
            <p:cNvSpPr txBox="1"/>
            <p:nvPr/>
          </p:nvSpPr>
          <p:spPr>
            <a:xfrm>
              <a:off x="2138628" y="2020164"/>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Unclear where Classified Senate fits in the structure</a:t>
              </a:r>
              <a:endParaRPr/>
            </a:p>
          </p:txBody>
        </p:sp>
        <p:cxnSp>
          <p:nvCxnSpPr>
            <p:cNvPr id="168" name="Google Shape;168;p16"/>
            <p:cNvCxnSpPr/>
            <p:nvPr/>
          </p:nvCxnSpPr>
          <p:spPr>
            <a:xfrm>
              <a:off x="2025221" y="2489970"/>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69" name="Google Shape;169;p16"/>
            <p:cNvSpPr/>
            <p:nvPr/>
          </p:nvSpPr>
          <p:spPr>
            <a:xfrm>
              <a:off x="2141952" y="2449055"/>
              <a:ext cx="5934964" cy="46980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Google Shape;170;p16"/>
            <p:cNvSpPr txBox="1"/>
            <p:nvPr/>
          </p:nvSpPr>
          <p:spPr>
            <a:xfrm>
              <a:off x="2141952" y="2449055"/>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representation/consideration for part-time faculty</a:t>
              </a:r>
              <a:endParaRPr/>
            </a:p>
          </p:txBody>
        </p:sp>
        <p:cxnSp>
          <p:nvCxnSpPr>
            <p:cNvPr id="171" name="Google Shape;171;p16"/>
            <p:cNvCxnSpPr/>
            <p:nvPr/>
          </p:nvCxnSpPr>
          <p:spPr>
            <a:xfrm>
              <a:off x="2025221" y="2983266"/>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72" name="Google Shape;172;p16"/>
            <p:cNvCxnSpPr/>
            <p:nvPr/>
          </p:nvCxnSpPr>
          <p:spPr>
            <a:xfrm>
              <a:off x="0" y="3006756"/>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73" name="Google Shape;173;p16"/>
            <p:cNvSpPr/>
            <p:nvPr/>
          </p:nvSpPr>
          <p:spPr>
            <a:xfrm>
              <a:off x="0" y="3006756"/>
              <a:ext cx="2036490" cy="1503378"/>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Google Shape;174;p16"/>
            <p:cNvSpPr txBox="1"/>
            <p:nvPr/>
          </p:nvSpPr>
          <p:spPr>
            <a:xfrm>
              <a:off x="0" y="3006756"/>
              <a:ext cx="2036490"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Efficacy  of Structure</a:t>
              </a:r>
              <a:endParaRPr/>
            </a:p>
          </p:txBody>
        </p:sp>
        <p:sp>
          <p:nvSpPr>
            <p:cNvPr id="175" name="Google Shape;175;p16"/>
            <p:cNvSpPr/>
            <p:nvPr/>
          </p:nvSpPr>
          <p:spPr>
            <a:xfrm>
              <a:off x="2149779" y="3041698"/>
              <a:ext cx="5928769" cy="69883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Google Shape;176;p16"/>
            <p:cNvSpPr txBox="1"/>
            <p:nvPr/>
          </p:nvSpPr>
          <p:spPr>
            <a:xfrm>
              <a:off x="2149779" y="3041698"/>
              <a:ext cx="5928769"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In absence of adhered to structure, unauthorized committees are formed</a:t>
              </a:r>
              <a:endParaRPr/>
            </a:p>
          </p:txBody>
        </p:sp>
        <p:cxnSp>
          <p:nvCxnSpPr>
            <p:cNvPr id="177" name="Google Shape;177;p16"/>
            <p:cNvCxnSpPr/>
            <p:nvPr/>
          </p:nvCxnSpPr>
          <p:spPr>
            <a:xfrm>
              <a:off x="2036490" y="3740534"/>
              <a:ext cx="6042058"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78" name="Google Shape;178;p16"/>
            <p:cNvSpPr/>
            <p:nvPr/>
          </p:nvSpPr>
          <p:spPr>
            <a:xfrm>
              <a:off x="2149779" y="3775476"/>
              <a:ext cx="5928769" cy="69883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Google Shape;179;p16"/>
            <p:cNvSpPr txBox="1"/>
            <p:nvPr/>
          </p:nvSpPr>
          <p:spPr>
            <a:xfrm>
              <a:off x="2149779" y="3775476"/>
              <a:ext cx="5928769"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Distinction needs to be made between governance and operational bodies</a:t>
              </a:r>
              <a:endParaRPr/>
            </a:p>
          </p:txBody>
        </p:sp>
        <p:cxnSp>
          <p:nvCxnSpPr>
            <p:cNvPr id="180" name="Google Shape;180;p16"/>
            <p:cNvCxnSpPr/>
            <p:nvPr/>
          </p:nvCxnSpPr>
          <p:spPr>
            <a:xfrm>
              <a:off x="2036490" y="4474312"/>
              <a:ext cx="6042058"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81" name="Google Shape;181;p16"/>
            <p:cNvCxnSpPr/>
            <p:nvPr/>
          </p:nvCxnSpPr>
          <p:spPr>
            <a:xfrm>
              <a:off x="0" y="4510135"/>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82" name="Google Shape;182;p16"/>
            <p:cNvSpPr/>
            <p:nvPr/>
          </p:nvSpPr>
          <p:spPr>
            <a:xfrm>
              <a:off x="0" y="4510135"/>
              <a:ext cx="2135923" cy="1503378"/>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Google Shape;183;p16"/>
            <p:cNvSpPr txBox="1"/>
            <p:nvPr/>
          </p:nvSpPr>
          <p:spPr>
            <a:xfrm>
              <a:off x="0" y="4510135"/>
              <a:ext cx="2135923"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Participants’ Understanding</a:t>
              </a:r>
              <a:endParaRPr/>
            </a:p>
          </p:txBody>
        </p:sp>
        <p:sp>
          <p:nvSpPr>
            <p:cNvPr id="184" name="Google Shape;184;p16"/>
            <p:cNvSpPr/>
            <p:nvPr/>
          </p:nvSpPr>
          <p:spPr>
            <a:xfrm>
              <a:off x="2179402" y="4496773"/>
              <a:ext cx="5829647" cy="69883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Google Shape;185;p16"/>
            <p:cNvSpPr txBox="1"/>
            <p:nvPr/>
          </p:nvSpPr>
          <p:spPr>
            <a:xfrm>
              <a:off x="2179402" y="4496773"/>
              <a:ext cx="5829647"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clarity on distinction between participatory governance and other processes and constituent roles</a:t>
              </a:r>
              <a:endParaRPr/>
            </a:p>
          </p:txBody>
        </p:sp>
        <p:cxnSp>
          <p:nvCxnSpPr>
            <p:cNvPr id="186" name="Google Shape;186;p16"/>
            <p:cNvCxnSpPr/>
            <p:nvPr/>
          </p:nvCxnSpPr>
          <p:spPr>
            <a:xfrm>
              <a:off x="2135923" y="5243913"/>
              <a:ext cx="594104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87" name="Google Shape;187;p16"/>
            <p:cNvSpPr/>
            <p:nvPr/>
          </p:nvSpPr>
          <p:spPr>
            <a:xfrm>
              <a:off x="2186398" y="5258309"/>
              <a:ext cx="5829647" cy="69883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Google Shape;188;p16"/>
            <p:cNvSpPr txBox="1"/>
            <p:nvPr/>
          </p:nvSpPr>
          <p:spPr>
            <a:xfrm>
              <a:off x="2186398" y="5258309"/>
              <a:ext cx="5829647"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Confusion as to whether bodies are decision-making or recommending</a:t>
              </a:r>
              <a:endParaRPr/>
            </a:p>
          </p:txBody>
        </p:sp>
        <p:cxnSp>
          <p:nvCxnSpPr>
            <p:cNvPr id="189" name="Google Shape;189;p16"/>
            <p:cNvCxnSpPr/>
            <p:nvPr/>
          </p:nvCxnSpPr>
          <p:spPr>
            <a:xfrm>
              <a:off x="2136101" y="6013514"/>
              <a:ext cx="5941041" cy="0"/>
            </a:xfrm>
            <a:prstGeom prst="straightConnector1">
              <a:avLst/>
            </a:prstGeom>
            <a:solidFill>
              <a:srgbClr val="B71B42"/>
            </a:solidFill>
            <a:ln cap="flat" cmpd="sng" w="15875">
              <a:solidFill>
                <a:srgbClr val="DFBBBE"/>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7"/>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195" name="Google Shape;195;p17"/>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196" name="Google Shape;196;p17"/>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97" name="Google Shape;197;p17"/>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198" name="Google Shape;198;p17"/>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199" name="Google Shape;199;p17"/>
          <p:cNvSpPr txBox="1"/>
          <p:nvPr>
            <p:ph type="title"/>
          </p:nvPr>
        </p:nvSpPr>
        <p:spPr>
          <a:xfrm>
            <a:off x="717932"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OPPORTUNITIES</a:t>
            </a:r>
            <a:endParaRPr/>
          </a:p>
        </p:txBody>
      </p:sp>
      <p:grpSp>
        <p:nvGrpSpPr>
          <p:cNvPr id="200" name="Google Shape;200;p17"/>
          <p:cNvGrpSpPr/>
          <p:nvPr/>
        </p:nvGrpSpPr>
        <p:grpSpPr>
          <a:xfrm>
            <a:off x="4222775" y="133910"/>
            <a:ext cx="7845178" cy="5977171"/>
            <a:chOff x="0" y="2921"/>
            <a:chExt cx="7845178" cy="5977171"/>
          </a:xfrm>
        </p:grpSpPr>
        <p:cxnSp>
          <p:nvCxnSpPr>
            <p:cNvPr id="201" name="Google Shape;201;p17"/>
            <p:cNvCxnSpPr/>
            <p:nvPr/>
          </p:nvCxnSpPr>
          <p:spPr>
            <a:xfrm>
              <a:off x="0" y="2921"/>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02" name="Google Shape;202;p17"/>
            <p:cNvSpPr/>
            <p:nvPr/>
          </p:nvSpPr>
          <p:spPr>
            <a:xfrm>
              <a:off x="0" y="2921"/>
              <a:ext cx="7845178" cy="99619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Google Shape;203;p17"/>
            <p:cNvSpPr txBox="1"/>
            <p:nvPr/>
          </p:nvSpPr>
          <p:spPr>
            <a:xfrm>
              <a:off x="0" y="2921"/>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Be able to better serve students</a:t>
              </a:r>
              <a:endParaRPr/>
            </a:p>
          </p:txBody>
        </p:sp>
        <p:cxnSp>
          <p:nvCxnSpPr>
            <p:cNvPr id="204" name="Google Shape;204;p17"/>
            <p:cNvCxnSpPr/>
            <p:nvPr/>
          </p:nvCxnSpPr>
          <p:spPr>
            <a:xfrm>
              <a:off x="0" y="999116"/>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05" name="Google Shape;205;p17"/>
            <p:cNvSpPr/>
            <p:nvPr/>
          </p:nvSpPr>
          <p:spPr>
            <a:xfrm>
              <a:off x="0" y="999116"/>
              <a:ext cx="7845178" cy="99619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Google Shape;206;p17"/>
            <p:cNvSpPr txBox="1"/>
            <p:nvPr/>
          </p:nvSpPr>
          <p:spPr>
            <a:xfrm>
              <a:off x="0" y="999116"/>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Recapture time, energy, creativity</a:t>
              </a:r>
              <a:endParaRPr/>
            </a:p>
          </p:txBody>
        </p:sp>
        <p:cxnSp>
          <p:nvCxnSpPr>
            <p:cNvPr id="207" name="Google Shape;207;p17"/>
            <p:cNvCxnSpPr/>
            <p:nvPr/>
          </p:nvCxnSpPr>
          <p:spPr>
            <a:xfrm>
              <a:off x="0" y="1995311"/>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08" name="Google Shape;208;p17"/>
            <p:cNvSpPr/>
            <p:nvPr/>
          </p:nvSpPr>
          <p:spPr>
            <a:xfrm>
              <a:off x="0" y="1995311"/>
              <a:ext cx="7845178" cy="99619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Google Shape;209;p17"/>
            <p:cNvSpPr txBox="1"/>
            <p:nvPr/>
          </p:nvSpPr>
          <p:spPr>
            <a:xfrm>
              <a:off x="0" y="1995311"/>
              <a:ext cx="7845178" cy="99619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Cabin"/>
                  <a:ea typeface="Cabin"/>
                  <a:cs typeface="Cabin"/>
                  <a:sym typeface="Cabin"/>
                </a:rPr>
                <a:t>A standard set of solid, fair, transparent, well known, streamlined processes and corresponding structure</a:t>
              </a:r>
              <a:endParaRPr/>
            </a:p>
          </p:txBody>
        </p:sp>
        <p:cxnSp>
          <p:nvCxnSpPr>
            <p:cNvPr id="210" name="Google Shape;210;p17"/>
            <p:cNvCxnSpPr/>
            <p:nvPr/>
          </p:nvCxnSpPr>
          <p:spPr>
            <a:xfrm>
              <a:off x="0" y="2991507"/>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11" name="Google Shape;211;p17"/>
            <p:cNvSpPr/>
            <p:nvPr/>
          </p:nvSpPr>
          <p:spPr>
            <a:xfrm>
              <a:off x="0" y="2991506"/>
              <a:ext cx="7845178" cy="99619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Google Shape;212;p17"/>
            <p:cNvSpPr txBox="1"/>
            <p:nvPr/>
          </p:nvSpPr>
          <p:spPr>
            <a:xfrm>
              <a:off x="0" y="2991506"/>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Increase in morale and trust</a:t>
              </a:r>
              <a:endParaRPr/>
            </a:p>
          </p:txBody>
        </p:sp>
        <p:cxnSp>
          <p:nvCxnSpPr>
            <p:cNvPr id="213" name="Google Shape;213;p17"/>
            <p:cNvCxnSpPr/>
            <p:nvPr/>
          </p:nvCxnSpPr>
          <p:spPr>
            <a:xfrm>
              <a:off x="0" y="3987702"/>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14" name="Google Shape;214;p17"/>
            <p:cNvSpPr/>
            <p:nvPr/>
          </p:nvSpPr>
          <p:spPr>
            <a:xfrm>
              <a:off x="0" y="3987702"/>
              <a:ext cx="7845178" cy="99619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Google Shape;215;p17"/>
            <p:cNvSpPr txBox="1"/>
            <p:nvPr/>
          </p:nvSpPr>
          <p:spPr>
            <a:xfrm>
              <a:off x="0" y="3987702"/>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To institutionalize collegial consultation and formalize decision-making processes</a:t>
              </a:r>
              <a:endParaRPr/>
            </a:p>
          </p:txBody>
        </p:sp>
        <p:cxnSp>
          <p:nvCxnSpPr>
            <p:cNvPr id="216" name="Google Shape;216;p17"/>
            <p:cNvCxnSpPr/>
            <p:nvPr/>
          </p:nvCxnSpPr>
          <p:spPr>
            <a:xfrm>
              <a:off x="0" y="4983897"/>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17" name="Google Shape;217;p17"/>
            <p:cNvSpPr/>
            <p:nvPr/>
          </p:nvSpPr>
          <p:spPr>
            <a:xfrm>
              <a:off x="0" y="4983897"/>
              <a:ext cx="7845178" cy="99619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Google Shape;218;p17"/>
            <p:cNvSpPr txBox="1"/>
            <p:nvPr/>
          </p:nvSpPr>
          <p:spPr>
            <a:xfrm>
              <a:off x="0" y="4983897"/>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Reduce redundancies at meetings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8"/>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224" name="Google Shape;224;p18"/>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225" name="Google Shape;225;p18"/>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26" name="Google Shape;226;p18"/>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227" name="Google Shape;227;p18"/>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228" name="Google Shape;228;p18"/>
          <p:cNvSpPr txBox="1"/>
          <p:nvPr>
            <p:ph type="title"/>
          </p:nvPr>
        </p:nvSpPr>
        <p:spPr>
          <a:xfrm>
            <a:off x="1026277"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THREATS</a:t>
            </a:r>
            <a:endParaRPr/>
          </a:p>
        </p:txBody>
      </p:sp>
      <p:grpSp>
        <p:nvGrpSpPr>
          <p:cNvPr id="229" name="Google Shape;229;p18"/>
          <p:cNvGrpSpPr/>
          <p:nvPr/>
        </p:nvGrpSpPr>
        <p:grpSpPr>
          <a:xfrm>
            <a:off x="4051005" y="71671"/>
            <a:ext cx="8140692" cy="5957910"/>
            <a:chOff x="0" y="727"/>
            <a:chExt cx="8140692" cy="5957910"/>
          </a:xfrm>
        </p:grpSpPr>
        <p:cxnSp>
          <p:nvCxnSpPr>
            <p:cNvPr id="230" name="Google Shape;230;p18"/>
            <p:cNvCxnSpPr/>
            <p:nvPr/>
          </p:nvCxnSpPr>
          <p:spPr>
            <a:xfrm>
              <a:off x="0" y="727"/>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1" name="Google Shape;231;p18"/>
            <p:cNvSpPr/>
            <p:nvPr/>
          </p:nvSpPr>
          <p:spPr>
            <a:xfrm>
              <a:off x="0" y="727"/>
              <a:ext cx="8140692" cy="119158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Google Shape;232;p18"/>
            <p:cNvSpPr txBox="1"/>
            <p:nvPr/>
          </p:nvSpPr>
          <p:spPr>
            <a:xfrm>
              <a:off x="0" y="727"/>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Resistance to change</a:t>
              </a:r>
              <a:endParaRPr/>
            </a:p>
          </p:txBody>
        </p:sp>
        <p:cxnSp>
          <p:nvCxnSpPr>
            <p:cNvPr id="233" name="Google Shape;233;p18"/>
            <p:cNvCxnSpPr/>
            <p:nvPr/>
          </p:nvCxnSpPr>
          <p:spPr>
            <a:xfrm>
              <a:off x="0" y="1192309"/>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4" name="Google Shape;234;p18"/>
            <p:cNvSpPr/>
            <p:nvPr/>
          </p:nvSpPr>
          <p:spPr>
            <a:xfrm>
              <a:off x="0" y="1192309"/>
              <a:ext cx="8140692" cy="119158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Google Shape;235;p18"/>
            <p:cNvSpPr txBox="1"/>
            <p:nvPr/>
          </p:nvSpPr>
          <p:spPr>
            <a:xfrm>
              <a:off x="0" y="1192309"/>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attention to/value of inclusion of all constituents</a:t>
              </a:r>
              <a:endParaRPr/>
            </a:p>
          </p:txBody>
        </p:sp>
        <p:cxnSp>
          <p:nvCxnSpPr>
            <p:cNvPr id="236" name="Google Shape;236;p18"/>
            <p:cNvCxnSpPr/>
            <p:nvPr/>
          </p:nvCxnSpPr>
          <p:spPr>
            <a:xfrm>
              <a:off x="0" y="2383891"/>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7" name="Google Shape;237;p18"/>
            <p:cNvSpPr/>
            <p:nvPr/>
          </p:nvSpPr>
          <p:spPr>
            <a:xfrm>
              <a:off x="0" y="2383891"/>
              <a:ext cx="8140692" cy="119158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Google Shape;238;p18"/>
            <p:cNvSpPr txBox="1"/>
            <p:nvPr/>
          </p:nvSpPr>
          <p:spPr>
            <a:xfrm>
              <a:off x="0" y="2383891"/>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knowledge of the participatory governance system; misconceptions</a:t>
              </a:r>
              <a:endParaRPr/>
            </a:p>
          </p:txBody>
        </p:sp>
        <p:cxnSp>
          <p:nvCxnSpPr>
            <p:cNvPr id="239" name="Google Shape;239;p18"/>
            <p:cNvCxnSpPr/>
            <p:nvPr/>
          </p:nvCxnSpPr>
          <p:spPr>
            <a:xfrm>
              <a:off x="0" y="3575473"/>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40" name="Google Shape;240;p18"/>
            <p:cNvSpPr/>
            <p:nvPr/>
          </p:nvSpPr>
          <p:spPr>
            <a:xfrm>
              <a:off x="0" y="3575473"/>
              <a:ext cx="8140692" cy="119158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Google Shape;241;p18"/>
            <p:cNvSpPr txBox="1"/>
            <p:nvPr/>
          </p:nvSpPr>
          <p:spPr>
            <a:xfrm>
              <a:off x="0" y="3575473"/>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trust in process “what’s the real agenda” across constituents groups</a:t>
              </a:r>
              <a:endParaRPr/>
            </a:p>
          </p:txBody>
        </p:sp>
        <p:cxnSp>
          <p:nvCxnSpPr>
            <p:cNvPr id="242" name="Google Shape;242;p18"/>
            <p:cNvCxnSpPr/>
            <p:nvPr/>
          </p:nvCxnSpPr>
          <p:spPr>
            <a:xfrm>
              <a:off x="0" y="4767055"/>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43" name="Google Shape;243;p18"/>
            <p:cNvSpPr/>
            <p:nvPr/>
          </p:nvSpPr>
          <p:spPr>
            <a:xfrm>
              <a:off x="0" y="4767055"/>
              <a:ext cx="8140692" cy="119158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Google Shape;244;p18"/>
            <p:cNvSpPr txBox="1"/>
            <p:nvPr/>
          </p:nvSpPr>
          <p:spPr>
            <a:xfrm>
              <a:off x="0" y="4767055"/>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A lot going on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9"/>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pic>
        <p:nvPicPr>
          <p:cNvPr id="250" name="Google Shape;250;p19"/>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51" name="Google Shape;251;p19"/>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252" name="Google Shape;252;p19"/>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
        <p:nvSpPr>
          <p:cNvPr id="253" name="Google Shape;253;p19"/>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sp>
        <p:nvSpPr>
          <p:cNvPr id="254" name="Google Shape;254;p19"/>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grpSp>
        <p:nvGrpSpPr>
          <p:cNvPr id="255" name="Google Shape;255;p19"/>
          <p:cNvGrpSpPr/>
          <p:nvPr/>
        </p:nvGrpSpPr>
        <p:grpSpPr>
          <a:xfrm>
            <a:off x="1445670" y="644327"/>
            <a:ext cx="9299963" cy="4811366"/>
            <a:chOff x="7639235" y="600024"/>
            <a:chExt cx="3898557" cy="6878929"/>
          </a:xfrm>
        </p:grpSpPr>
        <p:sp>
          <p:nvSpPr>
            <p:cNvPr id="256" name="Google Shape;256;p19"/>
            <p:cNvSpPr/>
            <p:nvPr/>
          </p:nvSpPr>
          <p:spPr>
            <a:xfrm>
              <a:off x="7639235" y="600024"/>
              <a:ext cx="3898557" cy="6878929"/>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33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sp>
          <p:nvSpPr>
            <p:cNvPr id="257" name="Google Shape;257;p19"/>
            <p:cNvSpPr/>
            <p:nvPr/>
          </p:nvSpPr>
          <p:spPr>
            <a:xfrm>
              <a:off x="7770263" y="1062693"/>
              <a:ext cx="3635738" cy="59547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grpSp>
      <p:pic>
        <p:nvPicPr>
          <p:cNvPr id="258" name="Google Shape;258;p19"/>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59" name="Google Shape;259;p19"/>
          <p:cNvCxnSpPr/>
          <p:nvPr/>
        </p:nvCxnSpPr>
        <p:spPr>
          <a:xfrm>
            <a:off x="2391407" y="1416139"/>
            <a:ext cx="7405874" cy="0"/>
          </a:xfrm>
          <a:prstGeom prst="straightConnector1">
            <a:avLst/>
          </a:prstGeom>
          <a:noFill/>
          <a:ln cap="flat" cmpd="sng" w="31750">
            <a:solidFill>
              <a:schemeClr val="accent1"/>
            </a:solidFill>
            <a:prstDash val="solid"/>
            <a:round/>
            <a:headEnd len="sm" w="sm" type="none"/>
            <a:tailEnd len="sm" w="sm" type="none"/>
          </a:ln>
        </p:spPr>
      </p:cxnSp>
      <p:sp>
        <p:nvSpPr>
          <p:cNvPr id="260" name="Google Shape;260;p19"/>
          <p:cNvSpPr txBox="1"/>
          <p:nvPr>
            <p:ph type="title"/>
          </p:nvPr>
        </p:nvSpPr>
        <p:spPr>
          <a:xfrm>
            <a:off x="2391408" y="1534439"/>
            <a:ext cx="7405874" cy="2463404"/>
          </a:xfrm>
          <a:prstGeom prst="rect">
            <a:avLst/>
          </a:prstGeom>
          <a:noFill/>
          <a:ln>
            <a:noFill/>
          </a:ln>
        </p:spPr>
        <p:txBody>
          <a:bodyPr anchorCtr="0" anchor="ctr" bIns="0" lIns="91425" spcFirstLastPara="1" rIns="91425" wrap="square" tIns="45700">
            <a:noAutofit/>
          </a:bodyPr>
          <a:lstStyle/>
          <a:p>
            <a:pPr indent="0" lvl="0" marL="0" marR="0" rtl="0" algn="l">
              <a:lnSpc>
                <a:spcPct val="90000"/>
              </a:lnSpc>
              <a:spcBef>
                <a:spcPts val="0"/>
              </a:spcBef>
              <a:spcAft>
                <a:spcPts val="0"/>
              </a:spcAft>
              <a:buClr>
                <a:srgbClr val="000000"/>
              </a:buClr>
              <a:buSzPts val="4800"/>
              <a:buFont typeface="Cabin"/>
              <a:buNone/>
            </a:pPr>
            <a:r>
              <a:rPr b="0" i="0" lang="en-US" sz="4800" u="none" cap="none" strike="noStrike">
                <a:solidFill>
                  <a:srgbClr val="000000"/>
                </a:solidFill>
                <a:latin typeface="Cabin"/>
                <a:ea typeface="Cabin"/>
                <a:cs typeface="Cabin"/>
                <a:sym typeface="Cabin"/>
              </a:rPr>
              <a:t>SAMPLE NEW STRUCTURE</a:t>
            </a:r>
            <a:endParaRPr b="0" i="0" sz="3200" u="none" cap="none" strike="noStrike">
              <a:solidFill>
                <a:schemeClr val="dk1"/>
              </a:solidFill>
              <a:latin typeface="Cabin"/>
              <a:ea typeface="Cabin"/>
              <a:cs typeface="Cabin"/>
              <a:sym typeface="Cabin"/>
            </a:endParaRPr>
          </a:p>
        </p:txBody>
      </p:sp>
      <p:cxnSp>
        <p:nvCxnSpPr>
          <p:cNvPr id="261" name="Google Shape;261;p19"/>
          <p:cNvCxnSpPr/>
          <p:nvPr/>
        </p:nvCxnSpPr>
        <p:spPr>
          <a:xfrm>
            <a:off x="2391407" y="4084767"/>
            <a:ext cx="740587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6" name="Shape 266"/>
        <p:cNvGrpSpPr/>
        <p:nvPr/>
      </p:nvGrpSpPr>
      <p:grpSpPr>
        <a:xfrm>
          <a:off x="0" y="0"/>
          <a:ext cx="0" cy="0"/>
          <a:chOff x="0" y="0"/>
          <a:chExt cx="0" cy="0"/>
        </a:xfrm>
      </p:grpSpPr>
      <p:sp>
        <p:nvSpPr>
          <p:cNvPr id="267" name="Google Shape;267;p20"/>
          <p:cNvSpPr txBox="1"/>
          <p:nvPr>
            <p:ph type="title"/>
          </p:nvPr>
        </p:nvSpPr>
        <p:spPr>
          <a:xfrm>
            <a:off x="1400298" y="234868"/>
            <a:ext cx="9603275" cy="12016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GROSSMONT PARTICIPATORY </a:t>
            </a:r>
            <a:br>
              <a:rPr b="0" i="0" lang="en-US" sz="3200" u="none" cap="none" strike="noStrike">
                <a:solidFill>
                  <a:schemeClr val="dk1"/>
                </a:solidFill>
                <a:latin typeface="Cabin"/>
                <a:ea typeface="Cabin"/>
                <a:cs typeface="Cabin"/>
                <a:sym typeface="Cabin"/>
              </a:rPr>
            </a:br>
            <a:r>
              <a:rPr b="0" i="0" lang="en-US" sz="3200" u="none" cap="none" strike="noStrike">
                <a:solidFill>
                  <a:schemeClr val="dk1"/>
                </a:solidFill>
                <a:latin typeface="Cabin"/>
                <a:ea typeface="Cabin"/>
                <a:cs typeface="Cabin"/>
                <a:sym typeface="Cabin"/>
              </a:rPr>
              <a:t>GOVERNANCE OVERVIEW</a:t>
            </a:r>
            <a:endParaRPr/>
          </a:p>
        </p:txBody>
      </p:sp>
      <p:grpSp>
        <p:nvGrpSpPr>
          <p:cNvPr id="268" name="Google Shape;268;p20"/>
          <p:cNvGrpSpPr/>
          <p:nvPr/>
        </p:nvGrpSpPr>
        <p:grpSpPr>
          <a:xfrm>
            <a:off x="760899" y="1398120"/>
            <a:ext cx="10661651" cy="4455289"/>
            <a:chOff x="227499" y="3737"/>
            <a:chExt cx="10661651" cy="4455289"/>
          </a:xfrm>
        </p:grpSpPr>
        <p:sp>
          <p:nvSpPr>
            <p:cNvPr id="269" name="Google Shape;269;p20"/>
            <p:cNvSpPr/>
            <p:nvPr/>
          </p:nvSpPr>
          <p:spPr>
            <a:xfrm>
              <a:off x="5114056" y="2654198"/>
              <a:ext cx="5068095"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0" name="Google Shape;270;p20"/>
            <p:cNvSpPr/>
            <p:nvPr/>
          </p:nvSpPr>
          <p:spPr>
            <a:xfrm>
              <a:off x="5114056" y="2654198"/>
              <a:ext cx="3621004"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1" name="Google Shape;271;p20"/>
            <p:cNvSpPr/>
            <p:nvPr/>
          </p:nvSpPr>
          <p:spPr>
            <a:xfrm>
              <a:off x="5114056" y="2654198"/>
              <a:ext cx="2173920"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2" name="Google Shape;272;p20"/>
            <p:cNvSpPr/>
            <p:nvPr/>
          </p:nvSpPr>
          <p:spPr>
            <a:xfrm>
              <a:off x="5114056" y="2654198"/>
              <a:ext cx="803001"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3" name="Google Shape;273;p20"/>
            <p:cNvSpPr/>
            <p:nvPr/>
          </p:nvSpPr>
          <p:spPr>
            <a:xfrm>
              <a:off x="2327948" y="3426323"/>
              <a:ext cx="5428968"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74" name="Google Shape;274;p20"/>
            <p:cNvSpPr/>
            <p:nvPr/>
          </p:nvSpPr>
          <p:spPr>
            <a:xfrm>
              <a:off x="2327948" y="3426323"/>
              <a:ext cx="4258125"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75" name="Google Shape;275;p20"/>
            <p:cNvSpPr/>
            <p:nvPr/>
          </p:nvSpPr>
          <p:spPr>
            <a:xfrm>
              <a:off x="2327948" y="3426323"/>
              <a:ext cx="3087282"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76" name="Google Shape;276;p20"/>
            <p:cNvSpPr/>
            <p:nvPr/>
          </p:nvSpPr>
          <p:spPr>
            <a:xfrm>
              <a:off x="2327948" y="3426323"/>
              <a:ext cx="1916439"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77" name="Google Shape;277;p20"/>
            <p:cNvSpPr/>
            <p:nvPr/>
          </p:nvSpPr>
          <p:spPr>
            <a:xfrm>
              <a:off x="2327948" y="3426323"/>
              <a:ext cx="745597"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78" name="Google Shape;278;p20"/>
            <p:cNvSpPr/>
            <p:nvPr/>
          </p:nvSpPr>
          <p:spPr>
            <a:xfrm>
              <a:off x="1902703" y="3426323"/>
              <a:ext cx="425245" cy="205689"/>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279" name="Google Shape;279;p20"/>
            <p:cNvSpPr/>
            <p:nvPr/>
          </p:nvSpPr>
          <p:spPr>
            <a:xfrm>
              <a:off x="731860" y="3426323"/>
              <a:ext cx="1596088" cy="205689"/>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280" name="Google Shape;280;p20"/>
            <p:cNvSpPr/>
            <p:nvPr/>
          </p:nvSpPr>
          <p:spPr>
            <a:xfrm>
              <a:off x="2327948" y="2654198"/>
              <a:ext cx="2786107" cy="241073"/>
            </a:xfrm>
            <a:custGeom>
              <a:rect b="b" l="l" r="r" t="t"/>
              <a:pathLst>
                <a:path extrusionOk="0" h="120000" w="120000">
                  <a:moveTo>
                    <a:pt x="120000" y="0"/>
                  </a:moveTo>
                  <a:lnTo>
                    <a:pt x="120000" y="86358"/>
                  </a:lnTo>
                  <a:lnTo>
                    <a:pt x="0" y="86358"/>
                  </a:lnTo>
                  <a:lnTo>
                    <a:pt x="0" y="120000"/>
                  </a:lnTo>
                </a:path>
              </a:pathLst>
            </a:custGeom>
            <a:noFill/>
            <a:ln cap="flat" cmpd="sng" w="15875">
              <a:solidFill>
                <a:srgbClr val="A4193A"/>
              </a:solidFill>
              <a:prstDash val="solid"/>
              <a:round/>
              <a:headEnd len="sm" w="sm" type="none"/>
              <a:tailEnd len="sm" w="sm" type="none"/>
            </a:ln>
          </p:spPr>
        </p:sp>
        <p:sp>
          <p:nvSpPr>
            <p:cNvPr id="281" name="Google Shape;281;p20"/>
            <p:cNvSpPr/>
            <p:nvPr/>
          </p:nvSpPr>
          <p:spPr>
            <a:xfrm>
              <a:off x="5068336" y="1715925"/>
              <a:ext cx="91440" cy="188266"/>
            </a:xfrm>
            <a:custGeom>
              <a:rect b="b" l="l" r="r" t="t"/>
              <a:pathLst>
                <a:path extrusionOk="0" h="120000" w="120000">
                  <a:moveTo>
                    <a:pt x="71297" y="0"/>
                  </a:moveTo>
                  <a:lnTo>
                    <a:pt x="71297" y="76922"/>
                  </a:lnTo>
                  <a:lnTo>
                    <a:pt x="60000" y="76922"/>
                  </a:lnTo>
                  <a:lnTo>
                    <a:pt x="60000" y="120000"/>
                  </a:lnTo>
                </a:path>
              </a:pathLst>
            </a:custGeom>
            <a:noFill/>
            <a:ln cap="flat" cmpd="sng" w="15875">
              <a:solidFill>
                <a:srgbClr val="A4193A"/>
              </a:solidFill>
              <a:prstDash val="solid"/>
              <a:round/>
              <a:headEnd len="sm" w="sm" type="none"/>
              <a:tailEnd len="sm" w="sm" type="none"/>
            </a:ln>
          </p:spPr>
        </p:sp>
        <p:sp>
          <p:nvSpPr>
            <p:cNvPr id="282" name="Google Shape;282;p20"/>
            <p:cNvSpPr/>
            <p:nvPr/>
          </p:nvSpPr>
          <p:spPr>
            <a:xfrm>
              <a:off x="5076945" y="753743"/>
              <a:ext cx="91440" cy="212174"/>
            </a:xfrm>
            <a:custGeom>
              <a:rect b="b" l="l" r="r" t="t"/>
              <a:pathLst>
                <a:path extrusionOk="0" h="120000" w="120000">
                  <a:moveTo>
                    <a:pt x="60000" y="0"/>
                  </a:moveTo>
                  <a:lnTo>
                    <a:pt x="60000" y="120000"/>
                  </a:lnTo>
                </a:path>
              </a:pathLst>
            </a:custGeom>
            <a:noFill/>
            <a:ln cap="flat" cmpd="sng" w="15875">
              <a:solidFill>
                <a:srgbClr val="911432"/>
              </a:solidFill>
              <a:prstDash val="solid"/>
              <a:round/>
              <a:headEnd len="sm" w="sm" type="none"/>
              <a:tailEnd len="sm" w="sm" type="none"/>
            </a:ln>
          </p:spPr>
        </p:sp>
        <p:sp>
          <p:nvSpPr>
            <p:cNvPr id="283" name="Google Shape;283;p20"/>
            <p:cNvSpPr/>
            <p:nvPr/>
          </p:nvSpPr>
          <p:spPr>
            <a:xfrm>
              <a:off x="4618303" y="3737"/>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Google Shape;284;p20"/>
            <p:cNvSpPr/>
            <p:nvPr/>
          </p:nvSpPr>
          <p:spPr>
            <a:xfrm>
              <a:off x="4699364" y="80744"/>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Google Shape;285;p20"/>
            <p:cNvSpPr txBox="1"/>
            <p:nvPr/>
          </p:nvSpPr>
          <p:spPr>
            <a:xfrm>
              <a:off x="4721331" y="102711"/>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Governing Board</a:t>
              </a:r>
              <a:endParaRPr sz="1000">
                <a:solidFill>
                  <a:schemeClr val="dk1"/>
                </a:solidFill>
                <a:latin typeface="Cabin"/>
                <a:ea typeface="Cabin"/>
                <a:cs typeface="Cabin"/>
                <a:sym typeface="Cabin"/>
              </a:endParaRPr>
            </a:p>
          </p:txBody>
        </p:sp>
        <p:sp>
          <p:nvSpPr>
            <p:cNvPr id="286" name="Google Shape;286;p20"/>
            <p:cNvSpPr/>
            <p:nvPr/>
          </p:nvSpPr>
          <p:spPr>
            <a:xfrm>
              <a:off x="4618303" y="965918"/>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 name="Google Shape;287;p20"/>
            <p:cNvSpPr/>
            <p:nvPr/>
          </p:nvSpPr>
          <p:spPr>
            <a:xfrm>
              <a:off x="4699364" y="1042925"/>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Google Shape;288;p20"/>
            <p:cNvSpPr txBox="1"/>
            <p:nvPr/>
          </p:nvSpPr>
          <p:spPr>
            <a:xfrm>
              <a:off x="4721331" y="1064892"/>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Chancellor </a:t>
              </a:r>
              <a:endParaRPr sz="1000">
                <a:solidFill>
                  <a:schemeClr val="dk1"/>
                </a:solidFill>
                <a:latin typeface="Cabin"/>
                <a:ea typeface="Cabin"/>
                <a:cs typeface="Cabin"/>
                <a:sym typeface="Cabin"/>
              </a:endParaRPr>
            </a:p>
          </p:txBody>
        </p:sp>
        <p:sp>
          <p:nvSpPr>
            <p:cNvPr id="289" name="Google Shape;289;p20"/>
            <p:cNvSpPr/>
            <p:nvPr/>
          </p:nvSpPr>
          <p:spPr>
            <a:xfrm>
              <a:off x="4609695" y="1904191"/>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Google Shape;290;p20"/>
            <p:cNvSpPr/>
            <p:nvPr/>
          </p:nvSpPr>
          <p:spPr>
            <a:xfrm>
              <a:off x="4690755" y="1981199"/>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Google Shape;291;p20"/>
            <p:cNvSpPr txBox="1"/>
            <p:nvPr/>
          </p:nvSpPr>
          <p:spPr>
            <a:xfrm>
              <a:off x="4712722" y="2003166"/>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President</a:t>
              </a:r>
              <a:endParaRPr sz="1000">
                <a:solidFill>
                  <a:schemeClr val="dk1"/>
                </a:solidFill>
                <a:latin typeface="Cabin"/>
                <a:ea typeface="Cabin"/>
                <a:cs typeface="Cabin"/>
                <a:sym typeface="Cabin"/>
              </a:endParaRPr>
            </a:p>
          </p:txBody>
        </p:sp>
        <p:sp>
          <p:nvSpPr>
            <p:cNvPr id="292" name="Google Shape;292;p20"/>
            <p:cNvSpPr/>
            <p:nvPr/>
          </p:nvSpPr>
          <p:spPr>
            <a:xfrm>
              <a:off x="1487892" y="2895271"/>
              <a:ext cx="1680112" cy="531052"/>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Google Shape;293;p20"/>
            <p:cNvSpPr/>
            <p:nvPr/>
          </p:nvSpPr>
          <p:spPr>
            <a:xfrm>
              <a:off x="1568952" y="2972278"/>
              <a:ext cx="1680112" cy="531052"/>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Google Shape;294;p20"/>
            <p:cNvSpPr txBox="1"/>
            <p:nvPr/>
          </p:nvSpPr>
          <p:spPr>
            <a:xfrm>
              <a:off x="1584506" y="2987832"/>
              <a:ext cx="1649004" cy="49994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College Council</a:t>
              </a:r>
              <a:endParaRPr sz="1000">
                <a:solidFill>
                  <a:schemeClr val="dk1"/>
                </a:solidFill>
                <a:latin typeface="Cabin"/>
                <a:ea typeface="Cabin"/>
                <a:cs typeface="Cabin"/>
                <a:sym typeface="Cabin"/>
              </a:endParaRPr>
            </a:p>
          </p:txBody>
        </p:sp>
        <p:sp>
          <p:nvSpPr>
            <p:cNvPr id="295" name="Google Shape;295;p20"/>
            <p:cNvSpPr/>
            <p:nvPr/>
          </p:nvSpPr>
          <p:spPr>
            <a:xfrm>
              <a:off x="227499"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Google Shape;296;p20"/>
            <p:cNvSpPr/>
            <p:nvPr/>
          </p:nvSpPr>
          <p:spPr>
            <a:xfrm>
              <a:off x="308559"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 name="Google Shape;297;p20"/>
            <p:cNvSpPr txBox="1"/>
            <p:nvPr/>
          </p:nvSpPr>
          <p:spPr>
            <a:xfrm>
              <a:off x="330526"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298" name="Google Shape;298;p20"/>
            <p:cNvSpPr/>
            <p:nvPr/>
          </p:nvSpPr>
          <p:spPr>
            <a:xfrm>
              <a:off x="1398341"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 name="Google Shape;299;p20"/>
            <p:cNvSpPr/>
            <p:nvPr/>
          </p:nvSpPr>
          <p:spPr>
            <a:xfrm>
              <a:off x="1479402"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Google Shape;300;p20"/>
            <p:cNvSpPr txBox="1"/>
            <p:nvPr/>
          </p:nvSpPr>
          <p:spPr>
            <a:xfrm>
              <a:off x="1501369"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01" name="Google Shape;301;p20"/>
            <p:cNvSpPr/>
            <p:nvPr/>
          </p:nvSpPr>
          <p:spPr>
            <a:xfrm>
              <a:off x="2569184"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 name="Google Shape;302;p20"/>
            <p:cNvSpPr/>
            <p:nvPr/>
          </p:nvSpPr>
          <p:spPr>
            <a:xfrm>
              <a:off x="2650244"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Google Shape;303;p20"/>
            <p:cNvSpPr txBox="1"/>
            <p:nvPr/>
          </p:nvSpPr>
          <p:spPr>
            <a:xfrm>
              <a:off x="2672211"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04" name="Google Shape;304;p20"/>
            <p:cNvSpPr/>
            <p:nvPr/>
          </p:nvSpPr>
          <p:spPr>
            <a:xfrm>
              <a:off x="3740027"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 name="Google Shape;305;p20"/>
            <p:cNvSpPr/>
            <p:nvPr/>
          </p:nvSpPr>
          <p:spPr>
            <a:xfrm>
              <a:off x="3821087"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 name="Google Shape;306;p20"/>
            <p:cNvSpPr txBox="1"/>
            <p:nvPr/>
          </p:nvSpPr>
          <p:spPr>
            <a:xfrm>
              <a:off x="3843054"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07" name="Google Shape;307;p20"/>
            <p:cNvSpPr/>
            <p:nvPr/>
          </p:nvSpPr>
          <p:spPr>
            <a:xfrm>
              <a:off x="4910870"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Google Shape;308;p20"/>
            <p:cNvSpPr/>
            <p:nvPr/>
          </p:nvSpPr>
          <p:spPr>
            <a:xfrm>
              <a:off x="4991930"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 name="Google Shape;309;p20"/>
            <p:cNvSpPr txBox="1"/>
            <p:nvPr/>
          </p:nvSpPr>
          <p:spPr>
            <a:xfrm>
              <a:off x="5013897"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10" name="Google Shape;310;p20"/>
            <p:cNvSpPr/>
            <p:nvPr/>
          </p:nvSpPr>
          <p:spPr>
            <a:xfrm>
              <a:off x="6081713"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Google Shape;311;p20"/>
            <p:cNvSpPr/>
            <p:nvPr/>
          </p:nvSpPr>
          <p:spPr>
            <a:xfrm>
              <a:off x="6162773"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 name="Google Shape;312;p20"/>
            <p:cNvSpPr txBox="1"/>
            <p:nvPr/>
          </p:nvSpPr>
          <p:spPr>
            <a:xfrm>
              <a:off x="6184740"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13" name="Google Shape;313;p20"/>
            <p:cNvSpPr/>
            <p:nvPr/>
          </p:nvSpPr>
          <p:spPr>
            <a:xfrm>
              <a:off x="7252555"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 name="Google Shape;314;p20"/>
            <p:cNvSpPr/>
            <p:nvPr/>
          </p:nvSpPr>
          <p:spPr>
            <a:xfrm>
              <a:off x="7333616"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Google Shape;315;p20"/>
            <p:cNvSpPr txBox="1"/>
            <p:nvPr/>
          </p:nvSpPr>
          <p:spPr>
            <a:xfrm>
              <a:off x="7355583"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16" name="Google Shape;316;p20"/>
            <p:cNvSpPr/>
            <p:nvPr/>
          </p:nvSpPr>
          <p:spPr>
            <a:xfrm>
              <a:off x="5291118"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Google Shape;317;p20"/>
            <p:cNvSpPr/>
            <p:nvPr/>
          </p:nvSpPr>
          <p:spPr>
            <a:xfrm>
              <a:off x="5372178"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 name="Google Shape;318;p20"/>
            <p:cNvSpPr txBox="1"/>
            <p:nvPr/>
          </p:nvSpPr>
          <p:spPr>
            <a:xfrm>
              <a:off x="5386156"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Associated Students, Grossmont College</a:t>
              </a:r>
              <a:endParaRPr sz="1000">
                <a:solidFill>
                  <a:schemeClr val="dk1"/>
                </a:solidFill>
                <a:latin typeface="Cabin"/>
                <a:ea typeface="Cabin"/>
                <a:cs typeface="Cabin"/>
                <a:sym typeface="Cabin"/>
              </a:endParaRPr>
            </a:p>
          </p:txBody>
        </p:sp>
        <p:sp>
          <p:nvSpPr>
            <p:cNvPr id="319" name="Google Shape;319;p20"/>
            <p:cNvSpPr/>
            <p:nvPr/>
          </p:nvSpPr>
          <p:spPr>
            <a:xfrm>
              <a:off x="6662037"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Google Shape;320;p20"/>
            <p:cNvSpPr/>
            <p:nvPr/>
          </p:nvSpPr>
          <p:spPr>
            <a:xfrm>
              <a:off x="6743097"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 name="Google Shape;321;p20"/>
            <p:cNvSpPr txBox="1"/>
            <p:nvPr/>
          </p:nvSpPr>
          <p:spPr>
            <a:xfrm>
              <a:off x="6757075"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Classified Senate</a:t>
              </a:r>
              <a:endParaRPr sz="1000">
                <a:solidFill>
                  <a:schemeClr val="dk1"/>
                </a:solidFill>
                <a:latin typeface="Cabin"/>
                <a:ea typeface="Cabin"/>
                <a:cs typeface="Cabin"/>
                <a:sym typeface="Cabin"/>
              </a:endParaRPr>
            </a:p>
          </p:txBody>
        </p:sp>
        <p:sp>
          <p:nvSpPr>
            <p:cNvPr id="322" name="Google Shape;322;p20"/>
            <p:cNvSpPr/>
            <p:nvPr/>
          </p:nvSpPr>
          <p:spPr>
            <a:xfrm>
              <a:off x="8109121"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Google Shape;323;p20"/>
            <p:cNvSpPr/>
            <p:nvPr/>
          </p:nvSpPr>
          <p:spPr>
            <a:xfrm>
              <a:off x="8190181"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 name="Google Shape;324;p20"/>
            <p:cNvSpPr txBox="1"/>
            <p:nvPr/>
          </p:nvSpPr>
          <p:spPr>
            <a:xfrm>
              <a:off x="8204159"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Academic Senate</a:t>
              </a:r>
              <a:endParaRPr sz="1000">
                <a:solidFill>
                  <a:schemeClr val="dk1"/>
                </a:solidFill>
                <a:latin typeface="Cabin"/>
                <a:ea typeface="Cabin"/>
                <a:cs typeface="Cabin"/>
                <a:sym typeface="Cabin"/>
              </a:endParaRPr>
            </a:p>
          </p:txBody>
        </p:sp>
        <p:sp>
          <p:nvSpPr>
            <p:cNvPr id="325" name="Google Shape;325;p20"/>
            <p:cNvSpPr/>
            <p:nvPr/>
          </p:nvSpPr>
          <p:spPr>
            <a:xfrm>
              <a:off x="9556212"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 name="Google Shape;326;p20"/>
            <p:cNvSpPr/>
            <p:nvPr/>
          </p:nvSpPr>
          <p:spPr>
            <a:xfrm>
              <a:off x="9637272"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Google Shape;327;p20"/>
            <p:cNvSpPr txBox="1"/>
            <p:nvPr/>
          </p:nvSpPr>
          <p:spPr>
            <a:xfrm>
              <a:off x="9651250"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Administrators Association</a:t>
              </a:r>
              <a:endParaRPr sz="1000">
                <a:solidFill>
                  <a:schemeClr val="dk1"/>
                </a:solidFill>
                <a:latin typeface="Cabin"/>
                <a:ea typeface="Cabin"/>
                <a:cs typeface="Cabin"/>
                <a:sym typeface="Cabin"/>
              </a:endParaRPr>
            </a:p>
          </p:txBody>
        </p:sp>
      </p:grpSp>
      <p:sp>
        <p:nvSpPr>
          <p:cNvPr id="328" name="Google Shape;328;p20"/>
          <p:cNvSpPr txBox="1"/>
          <p:nvPr/>
        </p:nvSpPr>
        <p:spPr>
          <a:xfrm>
            <a:off x="211873" y="6043966"/>
            <a:ext cx="11980127" cy="12926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bin"/>
                <a:ea typeface="Cabin"/>
                <a:cs typeface="Cabin"/>
                <a:sym typeface="Cabin"/>
              </a:rPr>
              <a:t>There are four constituent groups that make recommendations directly to the president - and even the chancellor.  They each have their own structure and committees.  The focus of this presentation and of the governance re-org work is on the college wide, “participatory governance” structure.</a:t>
            </a:r>
            <a:endParaRPr sz="1600">
              <a:solidFill>
                <a:schemeClr val="dk1"/>
              </a:solidFill>
              <a:latin typeface="Cabin"/>
              <a:ea typeface="Cabin"/>
              <a:cs typeface="Cabin"/>
              <a:sym typeface="Cabin"/>
            </a:endParaRPr>
          </a:p>
          <a:p>
            <a:pPr indent="0" lvl="0" marL="0" marR="0" rtl="0" algn="l">
              <a:spcBef>
                <a:spcPts val="0"/>
              </a:spcBef>
              <a:spcAft>
                <a:spcPts val="0"/>
              </a:spcAft>
              <a:buNone/>
            </a:pPr>
            <a:r>
              <a:t/>
            </a:r>
            <a:endParaRPr sz="1600">
              <a:solidFill>
                <a:schemeClr val="dk1"/>
              </a:solidFill>
              <a:latin typeface="Cabin"/>
              <a:ea typeface="Cabin"/>
              <a:cs typeface="Cabin"/>
              <a:sym typeface="Cabin"/>
            </a:endParaRPr>
          </a:p>
          <a:p>
            <a:pPr indent="0" lvl="0" marL="0" marR="0" rtl="0" algn="l">
              <a:spcBef>
                <a:spcPts val="0"/>
              </a:spcBef>
              <a:spcAft>
                <a:spcPts val="0"/>
              </a:spcAft>
              <a:buNone/>
            </a:pPr>
            <a:r>
              <a:t/>
            </a:r>
            <a:endParaRPr sz="1400">
              <a:solidFill>
                <a:schemeClr val="dk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21"/>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bin"/>
              <a:buNone/>
            </a:pPr>
            <a:r>
              <a:rPr b="0" i="0" lang="en-US" sz="3600" u="none" cap="none" strike="noStrike">
                <a:solidFill>
                  <a:schemeClr val="dk1"/>
                </a:solidFill>
                <a:latin typeface="Cabin"/>
                <a:ea typeface="Cabin"/>
                <a:cs typeface="Cabin"/>
                <a:sym typeface="Cabin"/>
              </a:rPr>
              <a:t>GROSSMONT COLLEGE’S CURRENT STRUCTURE…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