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922015-D8EE-4B28-A4FF-0D6A35B9D8B0}" type="datetimeFigureOut">
              <a:rPr lang="en-US" smtClean="0"/>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922015-D8EE-4B28-A4FF-0D6A35B9D8B0}" type="datetimeFigureOut">
              <a:rPr lang="en-US" smtClean="0"/>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922015-D8EE-4B28-A4FF-0D6A35B9D8B0}" type="datetimeFigureOut">
              <a:rPr lang="en-US" smtClean="0"/>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922015-D8EE-4B28-A4FF-0D6A35B9D8B0}" type="datetimeFigureOut">
              <a:rPr lang="en-US" smtClean="0"/>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922015-D8EE-4B28-A4FF-0D6A35B9D8B0}" type="datetimeFigureOut">
              <a:rPr lang="en-US" smtClean="0"/>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922015-D8EE-4B28-A4FF-0D6A35B9D8B0}" type="datetimeFigureOut">
              <a:rPr lang="en-US" smtClean="0"/>
              <a:t>1/21/2012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922015-D8EE-4B28-A4FF-0D6A35B9D8B0}" type="datetimeFigureOut">
              <a:rPr lang="en-US" smtClean="0"/>
              <a:t>1/21/2012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922015-D8EE-4B28-A4FF-0D6A35B9D8B0}" type="datetimeFigureOut">
              <a:rPr lang="en-US" smtClean="0"/>
              <a:t>1/21/2012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922015-D8EE-4B28-A4FF-0D6A35B9D8B0}" type="datetimeFigureOut">
              <a:rPr lang="en-US" smtClean="0"/>
              <a:t>1/21/2012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922015-D8EE-4B28-A4FF-0D6A35B9D8B0}" type="datetimeFigureOut">
              <a:rPr lang="en-US" smtClean="0"/>
              <a:t>1/21/2012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922015-D8EE-4B28-A4FF-0D6A35B9D8B0}" type="datetimeFigureOut">
              <a:rPr lang="en-US" smtClean="0"/>
              <a:t>1/21/2012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D2D528-2AD7-41C7-82CB-46551337509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922015-D8EE-4B28-A4FF-0D6A35B9D8B0}" type="datetimeFigureOut">
              <a:rPr lang="en-US" smtClean="0"/>
              <a:t>1/21/2012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D2D528-2AD7-41C7-82CB-46551337509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t>Science Reading</a:t>
            </a:r>
            <a:endParaRPr lang="en-US"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In-Depth look</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Do additional practice problems</a:t>
            </a:r>
          </a:p>
          <a:p>
            <a:pPr lvl="1"/>
            <a:r>
              <a:rPr lang="en-US" dirty="0" smtClean="0">
                <a:latin typeface="Times New Roman" pitchFamily="18" charset="0"/>
                <a:cs typeface="Times New Roman" pitchFamily="18" charset="0"/>
              </a:rPr>
              <a:t>This is to evaluate if you understand the basic concepts and patterns involved.</a:t>
            </a:r>
          </a:p>
          <a:p>
            <a:pPr lvl="1"/>
            <a:r>
              <a:rPr lang="en-US" b="1" dirty="0" smtClean="0">
                <a:latin typeface="Times New Roman" pitchFamily="18" charset="0"/>
                <a:cs typeface="Times New Roman" pitchFamily="18" charset="0"/>
              </a:rPr>
              <a:t>By doing this additional practice and asking questions about the problem you will </a:t>
            </a:r>
            <a:r>
              <a:rPr lang="en-US" b="1" dirty="0">
                <a:latin typeface="Times New Roman" pitchFamily="18" charset="0"/>
                <a:cs typeface="Times New Roman" pitchFamily="18" charset="0"/>
              </a:rPr>
              <a:t>l</a:t>
            </a:r>
            <a:r>
              <a:rPr lang="en-US" b="1" dirty="0" smtClean="0">
                <a:latin typeface="Times New Roman" pitchFamily="18" charset="0"/>
                <a:cs typeface="Times New Roman" pitchFamily="18" charset="0"/>
              </a:rPr>
              <a:t>earn </a:t>
            </a:r>
            <a:r>
              <a:rPr lang="en-US" b="1" dirty="0">
                <a:latin typeface="Times New Roman" pitchFamily="18" charset="0"/>
                <a:cs typeface="Times New Roman" pitchFamily="18" charset="0"/>
              </a:rPr>
              <a:t>concepts well enough so that if I ask a similar question on a test in a different way, you can still get the answer.  Don’t just memorize steps.</a:t>
            </a:r>
          </a:p>
          <a:p>
            <a:pPr lv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Kinds of Reading</a:t>
            </a:r>
            <a:endParaRPr lang="en-US" dirty="0"/>
          </a:p>
        </p:txBody>
      </p:sp>
      <p:sp>
        <p:nvSpPr>
          <p:cNvPr id="3" name="Content Placeholder 2"/>
          <p:cNvSpPr>
            <a:spLocks noGrp="1"/>
          </p:cNvSpPr>
          <p:nvPr>
            <p:ph idx="1"/>
          </p:nvPr>
        </p:nvSpPr>
        <p:spPr/>
        <p:txBody>
          <a:bodyPr>
            <a:normAutofit fontScale="77500" lnSpcReduction="20000"/>
          </a:bodyPr>
          <a:lstStyle/>
          <a:p>
            <a:pPr>
              <a:lnSpc>
                <a:spcPct val="90000"/>
              </a:lnSpc>
            </a:pPr>
            <a:r>
              <a:rPr lang="en-US" dirty="0" smtClean="0"/>
              <a:t>There is a significant difference between a science class and a literature class</a:t>
            </a:r>
          </a:p>
          <a:p>
            <a:pPr lvl="1">
              <a:lnSpc>
                <a:spcPct val="90000"/>
              </a:lnSpc>
            </a:pPr>
            <a:r>
              <a:rPr lang="en-US" dirty="0" smtClean="0"/>
              <a:t>Most students can recognize this</a:t>
            </a:r>
          </a:p>
          <a:p>
            <a:pPr lvl="1">
              <a:lnSpc>
                <a:spcPct val="90000"/>
              </a:lnSpc>
              <a:buNone/>
            </a:pPr>
            <a:endParaRPr lang="en-US" dirty="0" smtClean="0"/>
          </a:p>
          <a:p>
            <a:pPr>
              <a:lnSpc>
                <a:spcPct val="90000"/>
              </a:lnSpc>
            </a:pPr>
            <a:r>
              <a:rPr lang="en-US" b="1" dirty="0" smtClean="0"/>
              <a:t>Many students still do not alter their approach to reading textbooks for different classes.</a:t>
            </a:r>
          </a:p>
          <a:p>
            <a:endParaRPr lang="en-US" dirty="0"/>
          </a:p>
          <a:p>
            <a:r>
              <a:rPr lang="en-US" dirty="0"/>
              <a:t> Remember that reading 10 pages in a chemistry textbook is not the same as reading 10 pages of a history or psychology textbook. Scientific text is very dense because it contains formulas, graphs, illustrations, and difficult concepts. Hence, you will need to allot more time to read and think about your assignments. For example, it may take you 50 minutes to master 5 pages in a chemistry textbook. </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rPr>
              <a:t>How to Read a Science Textbook</a:t>
            </a:r>
            <a:endParaRPr lang="en-US" dirty="0"/>
          </a:p>
        </p:txBody>
      </p:sp>
      <p:sp>
        <p:nvSpPr>
          <p:cNvPr id="3" name="Content Placeholder 2"/>
          <p:cNvSpPr>
            <a:spLocks noGrp="1"/>
          </p:cNvSpPr>
          <p:nvPr>
            <p:ph idx="1"/>
          </p:nvPr>
        </p:nvSpPr>
        <p:spPr>
          <a:xfrm>
            <a:off x="457200" y="1295400"/>
            <a:ext cx="8229600" cy="4525963"/>
          </a:xfrm>
        </p:spPr>
        <p:txBody>
          <a:bodyPr>
            <a:normAutofit/>
          </a:bodyPr>
          <a:lstStyle/>
          <a:p>
            <a:r>
              <a:rPr lang="en-US" dirty="0" smtClean="0">
                <a:latin typeface="Times New Roman" pitchFamily="18" charset="0"/>
                <a:cs typeface="Times New Roman" pitchFamily="18" charset="0"/>
              </a:rPr>
              <a:t>When a students reads a chapter in there Chemistry 120 textbook they should read:</a:t>
            </a:r>
          </a:p>
          <a:p>
            <a:pPr lvl="1"/>
            <a:r>
              <a:rPr lang="en-US" dirty="0" smtClean="0">
                <a:latin typeface="Times New Roman" pitchFamily="18" charset="0"/>
                <a:cs typeface="Times New Roman" pitchFamily="18" charset="0"/>
              </a:rPr>
              <a:t>Objectives for the Chapter</a:t>
            </a:r>
          </a:p>
          <a:p>
            <a:pPr lvl="1"/>
            <a:r>
              <a:rPr lang="en-US" dirty="0" smtClean="0">
                <a:latin typeface="Times New Roman" pitchFamily="18" charset="0"/>
                <a:cs typeface="Times New Roman" pitchFamily="18" charset="0"/>
              </a:rPr>
              <a:t>Headings/Subheadings</a:t>
            </a:r>
          </a:p>
          <a:p>
            <a:pPr lvl="1"/>
            <a:r>
              <a:rPr lang="en-US" dirty="0" smtClean="0">
                <a:latin typeface="Times New Roman" pitchFamily="18" charset="0"/>
                <a:cs typeface="Times New Roman" pitchFamily="18" charset="0"/>
              </a:rPr>
              <a:t>Vocabulary</a:t>
            </a:r>
          </a:p>
          <a:p>
            <a:pPr lvl="1"/>
            <a:r>
              <a:rPr lang="en-US" dirty="0" smtClean="0">
                <a:latin typeface="Times New Roman" pitchFamily="18" charset="0"/>
                <a:cs typeface="Times New Roman" pitchFamily="18" charset="0"/>
              </a:rPr>
              <a:t>Pictures/Charts/Graphs</a:t>
            </a:r>
            <a:r>
              <a:rPr lang="en-US" dirty="0">
                <a:solidFill>
                  <a:srgbClr val="FFFF00"/>
                </a:solidFill>
                <a:latin typeface="Times New Roman" pitchFamily="18" charset="0"/>
                <a:cs typeface="Times New Roman" pitchFamily="18" charset="0"/>
              </a:rPr>
              <a:t> </a:t>
            </a:r>
            <a:r>
              <a:rPr lang="en-US" dirty="0" smtClean="0">
                <a:latin typeface="Times New Roman" pitchFamily="18" charset="0"/>
                <a:cs typeface="Times New Roman" pitchFamily="18" charset="0"/>
              </a:rPr>
              <a:t>(along </a:t>
            </a:r>
            <a:r>
              <a:rPr lang="en-US" dirty="0">
                <a:latin typeface="Times New Roman" pitchFamily="18" charset="0"/>
                <a:cs typeface="Times New Roman" pitchFamily="18" charset="0"/>
              </a:rPr>
              <a:t>with captions)</a:t>
            </a:r>
            <a:r>
              <a:rPr lang="en-US" dirty="0">
                <a:solidFill>
                  <a:srgbClr val="FFFF00"/>
                </a:solidFill>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lvl="1"/>
            <a:r>
              <a:rPr lang="en-US" dirty="0">
                <a:latin typeface="Times New Roman" pitchFamily="18" charset="0"/>
                <a:cs typeface="Times New Roman" pitchFamily="18" charset="0"/>
              </a:rPr>
              <a:t>Work through example </a:t>
            </a:r>
            <a:r>
              <a:rPr lang="en-US" dirty="0" smtClean="0">
                <a:latin typeface="Times New Roman" pitchFamily="18" charset="0"/>
                <a:cs typeface="Times New Roman" pitchFamily="18" charset="0"/>
              </a:rPr>
              <a:t>problems</a:t>
            </a:r>
          </a:p>
          <a:p>
            <a:pPr lvl="1"/>
            <a:r>
              <a:rPr lang="en-US" dirty="0" smtClean="0">
                <a:latin typeface="Times New Roman" pitchFamily="18" charset="0"/>
                <a:cs typeface="Times New Roman" pitchFamily="18" charset="0"/>
              </a:rPr>
              <a:t> Do additional practice </a:t>
            </a:r>
            <a:r>
              <a:rPr lang="en-US" dirty="0">
                <a:latin typeface="Times New Roman" pitchFamily="18" charset="0"/>
                <a:cs typeface="Times New Roman" pitchFamily="18" charset="0"/>
              </a:rPr>
              <a:t>problems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rPr>
              <a:t>How to Read a Science Textbook</a:t>
            </a:r>
            <a:endParaRPr lang="en-US" dirty="0"/>
          </a:p>
        </p:txBody>
      </p:sp>
      <p:sp>
        <p:nvSpPr>
          <p:cNvPr id="3" name="Content Placeholder 2"/>
          <p:cNvSpPr>
            <a:spLocks noGrp="1"/>
          </p:cNvSpPr>
          <p:nvPr>
            <p:ph idx="1"/>
          </p:nvPr>
        </p:nvSpPr>
        <p:spPr/>
        <p:txBody>
          <a:bodyPr/>
          <a:lstStyle/>
          <a:p>
            <a:r>
              <a:rPr lang="en-US" dirty="0"/>
              <a:t>Read the book with a pencil </a:t>
            </a:r>
            <a:r>
              <a:rPr lang="en-US" dirty="0" smtClean="0"/>
              <a:t>and paper in </a:t>
            </a:r>
            <a:r>
              <a:rPr lang="en-US" dirty="0"/>
              <a:t>your hand and make </a:t>
            </a:r>
            <a:r>
              <a:rPr lang="en-US" dirty="0" smtClean="0"/>
              <a:t>lots and lots of notes - </a:t>
            </a:r>
            <a:r>
              <a:rPr lang="en-US" dirty="0"/>
              <a:t>about things </a:t>
            </a:r>
            <a:r>
              <a:rPr lang="en-US" dirty="0" smtClean="0"/>
              <a:t>you </a:t>
            </a:r>
            <a:r>
              <a:rPr lang="en-US" dirty="0"/>
              <a:t>don’t understand. </a:t>
            </a:r>
            <a:endParaRPr lang="en-US" dirty="0" smtClean="0"/>
          </a:p>
          <a:p>
            <a:pPr lvl="1"/>
            <a:r>
              <a:rPr lang="en-US" dirty="0" smtClean="0">
                <a:latin typeface="Times New Roman" pitchFamily="18" charset="0"/>
              </a:rPr>
              <a:t>Take notes while reading including vocabulary</a:t>
            </a:r>
          </a:p>
          <a:p>
            <a:pPr lvl="1"/>
            <a:r>
              <a:rPr lang="en-US" dirty="0" smtClean="0">
                <a:latin typeface="Times New Roman" pitchFamily="18" charset="0"/>
              </a:rPr>
              <a:t>Develop and answer questions</a:t>
            </a:r>
          </a:p>
          <a:p>
            <a:r>
              <a:rPr lang="en-US" dirty="0" smtClean="0"/>
              <a:t>science textbooks are not supposed to be read from beginning to end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rPr>
              <a:t>How to Read a Science Textbook</a:t>
            </a:r>
            <a:endParaRPr lang="en-US" dirty="0"/>
          </a:p>
        </p:txBody>
      </p:sp>
      <p:sp>
        <p:nvSpPr>
          <p:cNvPr id="3" name="Content Placeholder 2"/>
          <p:cNvSpPr>
            <a:spLocks noGrp="1"/>
          </p:cNvSpPr>
          <p:nvPr>
            <p:ph idx="1"/>
          </p:nvPr>
        </p:nvSpPr>
        <p:spPr/>
        <p:txBody>
          <a:bodyPr/>
          <a:lstStyle/>
          <a:p>
            <a:r>
              <a:rPr lang="en-US" dirty="0" smtClean="0"/>
              <a:t>After doing the initial studying of the book described earlier, </a:t>
            </a:r>
            <a:r>
              <a:rPr lang="en-US" dirty="0"/>
              <a:t>s</a:t>
            </a:r>
            <a:r>
              <a:rPr lang="en-US" dirty="0" smtClean="0"/>
              <a:t>tudents should think of these texts as encyclopedias for the class.</a:t>
            </a:r>
          </a:p>
          <a:p>
            <a:r>
              <a:rPr lang="en-US" dirty="0" smtClean="0"/>
              <a:t>If a student has difficulty with a certain topic discussed in class they look up the information in the textbook for illustrations, examples, and sometimes different explanations for the subject.</a:t>
            </a: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In-Depth look</a:t>
            </a:r>
            <a:endParaRPr lang="en-US" dirty="0"/>
          </a:p>
        </p:txBody>
      </p:sp>
      <p:sp>
        <p:nvSpPr>
          <p:cNvPr id="3" name="Content Placeholder 2"/>
          <p:cNvSpPr>
            <a:spLocks noGrp="1"/>
          </p:cNvSpPr>
          <p:nvPr>
            <p:ph idx="1"/>
          </p:nvPr>
        </p:nvSpPr>
        <p:spPr>
          <a:xfrm>
            <a:off x="533400" y="1371600"/>
            <a:ext cx="8229600" cy="4525963"/>
          </a:xfrm>
        </p:spPr>
        <p:txBody>
          <a:bodyPr>
            <a:normAutofit fontScale="92500"/>
          </a:bodyPr>
          <a:lstStyle/>
          <a:p>
            <a:pPr marL="342900" lvl="1" indent="-342900">
              <a:buFont typeface="Arial" pitchFamily="34" charset="0"/>
              <a:buChar char="•"/>
            </a:pPr>
            <a:r>
              <a:rPr lang="en-US" sz="3600" dirty="0" smtClean="0">
                <a:latin typeface="Times New Roman" pitchFamily="18" charset="0"/>
                <a:cs typeface="Times New Roman" pitchFamily="18" charset="0"/>
              </a:rPr>
              <a:t>Objectives for the Chapter</a:t>
            </a:r>
          </a:p>
          <a:p>
            <a:pPr lvl="1"/>
            <a:r>
              <a:rPr lang="en-US" dirty="0" smtClean="0"/>
              <a:t>You must have a “Purpose” for reading the material.</a:t>
            </a:r>
          </a:p>
          <a:p>
            <a:pPr marL="342900" lvl="1" indent="-342900">
              <a:buFont typeface="Arial" pitchFamily="34" charset="0"/>
              <a:buChar char="•"/>
            </a:pPr>
            <a:r>
              <a:rPr lang="en-US" sz="3200" dirty="0" smtClean="0">
                <a:latin typeface="Times New Roman" pitchFamily="18" charset="0"/>
                <a:cs typeface="Times New Roman" pitchFamily="18" charset="0"/>
              </a:rPr>
              <a:t>Headings/Subheadings</a:t>
            </a:r>
          </a:p>
          <a:p>
            <a:pPr lvl="1" algn="just">
              <a:buClr>
                <a:schemeClr val="tx1"/>
              </a:buClr>
              <a:buSzPct val="75000"/>
            </a:pPr>
            <a:r>
              <a:rPr lang="en-US" dirty="0" smtClean="0">
                <a:cs typeface="Arial" charset="0"/>
              </a:rPr>
              <a:t>Look at the heading of each section and form as many questions as you can regarding what you think should be covered by the section</a:t>
            </a:r>
          </a:p>
          <a:p>
            <a:pPr lvl="1" algn="just">
              <a:buClr>
                <a:schemeClr val="tx1"/>
              </a:buClr>
              <a:buSzPct val="75000"/>
            </a:pPr>
            <a:r>
              <a:rPr lang="en-US" dirty="0" smtClean="0">
                <a:cs typeface="Arial" charset="0"/>
              </a:rPr>
              <a:t>Write the questions down</a:t>
            </a:r>
          </a:p>
          <a:p>
            <a:pPr lvl="1">
              <a:buClr>
                <a:schemeClr val="tx1"/>
              </a:buClr>
              <a:buSzPct val="75000"/>
            </a:pPr>
            <a:r>
              <a:rPr lang="en-US" dirty="0" smtClean="0">
                <a:cs typeface="Arial" charset="0"/>
              </a:rPr>
              <a:t>By having a set of written questions, you’ll automatically search for the answers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In-Depth look</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sz="3200" dirty="0" smtClean="0">
                <a:latin typeface="Times New Roman" pitchFamily="18" charset="0"/>
                <a:cs typeface="Times New Roman" pitchFamily="18" charset="0"/>
              </a:rPr>
              <a:t>Vocabulary</a:t>
            </a:r>
          </a:p>
          <a:p>
            <a:pPr lvl="1"/>
            <a:r>
              <a:rPr lang="en-US" dirty="0" smtClean="0"/>
              <a:t>A science textbook may have more new words in it than a foreign language text book</a:t>
            </a:r>
          </a:p>
          <a:p>
            <a:pPr lvl="1"/>
            <a:r>
              <a:rPr lang="en-US" dirty="0" smtClean="0"/>
              <a:t>It is difficult to understand a concept if you don’t understand the words being used.</a:t>
            </a:r>
          </a:p>
          <a:p>
            <a:pPr lvl="1"/>
            <a:r>
              <a:rPr lang="en-US" dirty="0" smtClean="0"/>
              <a:t>Write down the word, paraphrasing the definition in your own words</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In-Depth look</a:t>
            </a:r>
            <a:endParaRPr lang="en-US" dirty="0"/>
          </a:p>
        </p:txBody>
      </p:sp>
      <p:sp>
        <p:nvSpPr>
          <p:cNvPr id="3" name="Content Placeholder 2"/>
          <p:cNvSpPr>
            <a:spLocks noGrp="1"/>
          </p:cNvSpPr>
          <p:nvPr>
            <p:ph idx="1"/>
          </p:nvPr>
        </p:nvSpPr>
        <p:spPr>
          <a:xfrm>
            <a:off x="457200" y="1371600"/>
            <a:ext cx="8229600" cy="4525963"/>
          </a:xfrm>
        </p:spPr>
        <p:txBody>
          <a:bodyPr>
            <a:normAutofit/>
          </a:bodyPr>
          <a:lstStyle/>
          <a:p>
            <a:r>
              <a:rPr lang="en-US" dirty="0" smtClean="0">
                <a:latin typeface="Times New Roman" pitchFamily="18" charset="0"/>
                <a:cs typeface="Times New Roman" pitchFamily="18" charset="0"/>
              </a:rPr>
              <a:t>Pictures/Charts/Graphs</a:t>
            </a:r>
          </a:p>
          <a:p>
            <a:pPr lvl="1"/>
            <a:r>
              <a:rPr lang="en-US" dirty="0" smtClean="0">
                <a:latin typeface="Times New Roman" pitchFamily="18" charset="0"/>
                <a:cs typeface="Times New Roman" pitchFamily="18" charset="0"/>
              </a:rPr>
              <a:t>Read the descriptions of pictures, charts and graphs before reading.</a:t>
            </a:r>
          </a:p>
          <a:p>
            <a:pPr lvl="1"/>
            <a:r>
              <a:rPr lang="en-US" dirty="0" smtClean="0">
                <a:latin typeface="Times New Roman" pitchFamily="18" charset="0"/>
                <a:cs typeface="Times New Roman" pitchFamily="18" charset="0"/>
              </a:rPr>
              <a:t>This will give you a visual representation of what you will be reading about.</a:t>
            </a:r>
          </a:p>
          <a:p>
            <a:pPr>
              <a:buNone/>
            </a:pP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In-Depth look</a:t>
            </a:r>
            <a:endParaRPr lang="en-US" dirty="0"/>
          </a:p>
        </p:txBody>
      </p:sp>
      <p:sp>
        <p:nvSpPr>
          <p:cNvPr id="3" name="Content Placeholder 2"/>
          <p:cNvSpPr>
            <a:spLocks noGrp="1"/>
          </p:cNvSpPr>
          <p:nvPr>
            <p:ph idx="1"/>
          </p:nvPr>
        </p:nvSpPr>
        <p:spPr/>
        <p:txBody>
          <a:bodyPr>
            <a:normAutofit/>
          </a:bodyPr>
          <a:lstStyle/>
          <a:p>
            <a:pPr marL="342900" lvl="1" indent="-342900">
              <a:buFont typeface="Arial" pitchFamily="34" charset="0"/>
              <a:buChar char="•"/>
            </a:pPr>
            <a:r>
              <a:rPr lang="en-US" sz="3200" dirty="0" smtClean="0">
                <a:latin typeface="Times New Roman" pitchFamily="18" charset="0"/>
                <a:cs typeface="Times New Roman" pitchFamily="18" charset="0"/>
              </a:rPr>
              <a:t>Work through example problems</a:t>
            </a:r>
          </a:p>
          <a:p>
            <a:pPr lvl="1"/>
            <a:r>
              <a:rPr lang="en-US" dirty="0" smtClean="0">
                <a:latin typeface="Times New Roman" pitchFamily="18" charset="0"/>
                <a:cs typeface="Times New Roman" pitchFamily="18" charset="0"/>
              </a:rPr>
              <a:t>Students should use the example problems to understand basic procedures and concepts</a:t>
            </a:r>
          </a:p>
          <a:p>
            <a:pPr lvl="2"/>
            <a:r>
              <a:rPr lang="en-GB" dirty="0" smtClean="0">
                <a:latin typeface="Times New Roman" pitchFamily="18" charset="0"/>
                <a:cs typeface="Times New Roman" pitchFamily="18" charset="0"/>
              </a:rPr>
              <a:t>Look for and learn patterns</a:t>
            </a:r>
          </a:p>
          <a:p>
            <a:pPr lvl="1"/>
            <a:r>
              <a:rPr lang="en-GB" sz="2400" dirty="0" smtClean="0">
                <a:latin typeface="Times New Roman" pitchFamily="18" charset="0"/>
                <a:cs typeface="Times New Roman" pitchFamily="18" charset="0"/>
              </a:rPr>
              <a:t>put in new numbers and see how the answer is affected in the problem.  </a:t>
            </a:r>
          </a:p>
          <a:p>
            <a:pPr lvl="1"/>
            <a:r>
              <a:rPr lang="en-GB" sz="2400" dirty="0" smtClean="0">
                <a:latin typeface="Times New Roman" pitchFamily="18" charset="0"/>
                <a:cs typeface="Times New Roman" pitchFamily="18" charset="0"/>
              </a:rPr>
              <a:t>Try changing one small part of the problem or rearrange the problem with new numbers until you understand all perspectives and aspects of the problem.</a:t>
            </a:r>
            <a:endParaRPr lang="en-US"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525</Words>
  <Application>Microsoft Office PowerPoint</Application>
  <PresentationFormat>On-screen Show (4:3)</PresentationFormat>
  <Paragraphs>50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Science Reading</vt:lpstr>
      <vt:lpstr>Different Kinds of Reading</vt:lpstr>
      <vt:lpstr>How to Read a Science Textbook</vt:lpstr>
      <vt:lpstr>How to Read a Science Textbook</vt:lpstr>
      <vt:lpstr>How to Read a Science Textbook</vt:lpstr>
      <vt:lpstr>More In-Depth look</vt:lpstr>
      <vt:lpstr>More In-Depth look</vt:lpstr>
      <vt:lpstr>More In-Depth look</vt:lpstr>
      <vt:lpstr>More In-Depth look</vt:lpstr>
      <vt:lpstr>More In-Depth look</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Reading</dc:title>
  <dc:creator>Owner</dc:creator>
  <cp:lastModifiedBy>Owner</cp:lastModifiedBy>
  <cp:revision>12</cp:revision>
  <dcterms:created xsi:type="dcterms:W3CDTF">2012-01-22T03:09:31Z</dcterms:created>
  <dcterms:modified xsi:type="dcterms:W3CDTF">2012-01-22T05:03:18Z</dcterms:modified>
</cp:coreProperties>
</file>