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D4437-01E4-4757-AB56-44E99BAB5319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47946-22E0-4436-B558-3FD52939D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5A903-ACA1-49BA-984E-9A59887193A3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A99A9-2B93-4429-8844-982288CBE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74CEF-B22B-4D80-A7E7-CC7A84D0A1AC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09B92-2DD7-48F1-875D-AEB72F077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35DD-648D-44D1-809F-AD67907FF4A7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2D07F-1D04-4501-AC77-2748CED27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B409E-D07F-48EF-9C44-870408A4E58B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F5189-FC8D-45D9-A6D4-477D1E9A02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E61BB-3AB2-42E5-8C12-CF18199E9148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5723B-5AEA-47BB-868B-BFB4963E2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3B185-A360-49A1-8AAE-8C40B6198061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79ED9-80BF-4400-BDFF-FD2D3B4F5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5ADE7-3F81-4299-BA5E-125C7A5643C9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D9CA7-73FB-4E66-BAFF-75C90A5B6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FD37D-B7DD-4CA9-BD5E-0A54F6CA2B25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4F700-8458-4B91-8302-1A51C782A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7716C-96A0-4DDE-AC64-61457057C4ED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E2395-4897-41A6-931B-6A1CEFDE2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B6537-5AC4-4556-87E6-F9EE6F69CCE9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5157A-A454-42EA-AB11-FEC80D822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7F3145-07F3-4E68-B0ED-0C0B7D7CBCE1}" type="datetimeFigureOut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108E69-1C5D-4FF5-9A75-4C16B3B76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Estimating Avogadro’s Number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Chemistry 141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Lab Handout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Sample Calculations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41148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Trial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Volume of </a:t>
                      </a:r>
                      <a:r>
                        <a:rPr lang="en-US" b="0" dirty="0" err="1" smtClean="0"/>
                        <a:t>Stearic</a:t>
                      </a:r>
                      <a:r>
                        <a:rPr lang="en-US" b="0" dirty="0" smtClean="0"/>
                        <a:t> Acid in Monolayer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2.5</a:t>
                      </a:r>
                      <a:r>
                        <a:rPr lang="en-US" b="0" baseline="0" dirty="0" smtClean="0"/>
                        <a:t> x 10</a:t>
                      </a:r>
                      <a:r>
                        <a:rPr lang="en-US" b="0" baseline="30000" dirty="0" smtClean="0"/>
                        <a:t>-4 </a:t>
                      </a:r>
                      <a:r>
                        <a:rPr lang="en-US" b="0" baseline="0" dirty="0" err="1" smtClean="0"/>
                        <a:t>mL</a:t>
                      </a:r>
                      <a:r>
                        <a:rPr lang="en-US" b="0" baseline="0" dirty="0" smtClean="0"/>
                        <a:t> SA</a:t>
                      </a:r>
                      <a:endParaRPr lang="en-US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Area of water surface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184 cm</a:t>
                      </a:r>
                      <a:r>
                        <a:rPr lang="en-US" b="0" baseline="3000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Thickness of monolayer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1.4 x 10</a:t>
                      </a:r>
                      <a:r>
                        <a:rPr lang="en-US" b="1" baseline="30000" dirty="0" smtClean="0"/>
                        <a:t>-6</a:t>
                      </a:r>
                      <a:r>
                        <a:rPr lang="en-US" b="1" dirty="0" smtClean="0"/>
                        <a:t> cm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1752600" y="3962400"/>
            <a:ext cx="6934200" cy="2667000"/>
          </a:xfrm>
          <a:prstGeom prst="wedgeRoundRectCallout">
            <a:avLst>
              <a:gd name="adj1" fmla="val -20851"/>
              <a:gd name="adj2" fmla="val -7374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20765" y="3962400"/>
            <a:ext cx="5275385" cy="762000"/>
          </a:xfrm>
          <a:prstGeom prst="rect">
            <a:avLst/>
          </a:prstGeom>
          <a:noFill/>
        </p:spPr>
      </p:pic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5181600"/>
            <a:ext cx="5569866" cy="762001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Sample Calculations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41148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Trial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Thickness of monolayer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1.4 x 10</a:t>
                      </a:r>
                      <a:r>
                        <a:rPr lang="en-US" b="1" baseline="30000" dirty="0" smtClean="0"/>
                        <a:t>-6</a:t>
                      </a:r>
                      <a:r>
                        <a:rPr lang="en-US" b="1" dirty="0" smtClean="0"/>
                        <a:t> cm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Height of SA molecule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1.4 x 10</a:t>
                      </a:r>
                      <a:r>
                        <a:rPr lang="en-US" b="0" baseline="30000" dirty="0" smtClean="0"/>
                        <a:t>-6</a:t>
                      </a:r>
                      <a:r>
                        <a:rPr lang="en-US" b="0" dirty="0" smtClean="0"/>
                        <a:t> cm</a:t>
                      </a:r>
                    </a:p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Width of SA molecule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2.5 x 10</a:t>
                      </a:r>
                      <a:r>
                        <a:rPr lang="en-US" b="0" baseline="30000" dirty="0" smtClean="0"/>
                        <a:t>-7</a:t>
                      </a:r>
                      <a:r>
                        <a:rPr lang="en-US" b="0" dirty="0" smtClean="0"/>
                        <a:t> cm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Volume</a:t>
                      </a:r>
                      <a:r>
                        <a:rPr lang="en-US" b="1" baseline="0" dirty="0" smtClean="0"/>
                        <a:t> SA molecule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smtClean="0"/>
                        <a:t>8.7 x 10</a:t>
                      </a:r>
                      <a:r>
                        <a:rPr lang="en-US" b="1" baseline="30000" smtClean="0"/>
                        <a:t>-20</a:t>
                      </a:r>
                      <a:r>
                        <a:rPr lang="en-US" b="1" smtClean="0"/>
                        <a:t> cm</a:t>
                      </a:r>
                      <a:r>
                        <a:rPr lang="en-US" b="1" baseline="30000" smtClean="0"/>
                        <a:t>3</a:t>
                      </a:r>
                      <a:endParaRPr lang="en-US" b="1" smtClean="0"/>
                    </a:p>
                    <a:p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1752600" y="4495800"/>
            <a:ext cx="4953000" cy="2133600"/>
          </a:xfrm>
          <a:prstGeom prst="wedgeRoundRectCallout">
            <a:avLst>
              <a:gd name="adj1" fmla="val -20851"/>
              <a:gd name="adj2" fmla="val -7374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029200" y="1219200"/>
            <a:ext cx="3429000" cy="2667000"/>
          </a:xfrm>
          <a:prstGeom prst="wedgeRoundRectCallout">
            <a:avLst>
              <a:gd name="adj1" fmla="val -72607"/>
              <a:gd name="adj2" fmla="val 16269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1447799"/>
            <a:ext cx="2514600" cy="356681"/>
          </a:xfrm>
          <a:prstGeom prst="rect">
            <a:avLst/>
          </a:prstGeom>
          <a:noFill/>
        </p:spPr>
      </p:pic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1828800"/>
            <a:ext cx="2438400" cy="622570"/>
          </a:xfrm>
          <a:prstGeom prst="rect">
            <a:avLst/>
          </a:prstGeom>
          <a:noFill/>
        </p:spPr>
      </p:pic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514600"/>
            <a:ext cx="2286000" cy="827314"/>
          </a:xfrm>
          <a:prstGeom prst="rect">
            <a:avLst/>
          </a:prstGeom>
          <a:noFill/>
        </p:spPr>
      </p:pic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3428999"/>
            <a:ext cx="2438400" cy="482851"/>
          </a:xfrm>
          <a:prstGeom prst="rect">
            <a:avLst/>
          </a:prstGeom>
          <a:noFill/>
        </p:spPr>
      </p:pic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1352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36876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4724400"/>
            <a:ext cx="3581400" cy="381000"/>
          </a:xfrm>
          <a:prstGeom prst="rect">
            <a:avLst/>
          </a:prstGeom>
          <a:noFill/>
        </p:spPr>
      </p:pic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5181600"/>
            <a:ext cx="4038600" cy="368822"/>
          </a:xfrm>
          <a:prstGeom prst="rect">
            <a:avLst/>
          </a:prstGeom>
          <a:noFill/>
        </p:spPr>
      </p:pic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5791200"/>
            <a:ext cx="2606040" cy="457200"/>
          </a:xfrm>
          <a:prstGeom prst="rect">
            <a:avLst/>
          </a:prstGeom>
          <a:noFill/>
        </p:spPr>
      </p:pic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Sample Calculations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41148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Trial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Volume of </a:t>
                      </a:r>
                      <a:r>
                        <a:rPr lang="en-US" b="0" dirty="0" err="1" smtClean="0"/>
                        <a:t>Stearic</a:t>
                      </a:r>
                      <a:r>
                        <a:rPr lang="en-US" b="0" dirty="0" smtClean="0"/>
                        <a:t> Acid in Monolayer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2.5</a:t>
                      </a:r>
                      <a:r>
                        <a:rPr lang="en-US" b="0" baseline="0" dirty="0" smtClean="0"/>
                        <a:t> x 10</a:t>
                      </a:r>
                      <a:r>
                        <a:rPr lang="en-US" b="0" baseline="30000" dirty="0" smtClean="0"/>
                        <a:t>-4 </a:t>
                      </a:r>
                      <a:r>
                        <a:rPr lang="en-US" b="0" baseline="0" dirty="0" err="1" smtClean="0"/>
                        <a:t>mL</a:t>
                      </a:r>
                      <a:r>
                        <a:rPr lang="en-US" b="0" baseline="0" dirty="0" smtClean="0"/>
                        <a:t> SA</a:t>
                      </a:r>
                      <a:endParaRPr lang="en-US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Volume</a:t>
                      </a:r>
                      <a:r>
                        <a:rPr lang="en-US" b="0" baseline="0" dirty="0" smtClean="0"/>
                        <a:t> SA molecule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8.7 x 10</a:t>
                      </a:r>
                      <a:r>
                        <a:rPr lang="en-US" b="0" baseline="30000" dirty="0" smtClean="0"/>
                        <a:t>-20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mL</a:t>
                      </a:r>
                      <a:endParaRPr lang="en-US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Number SA molecules in monolayer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2.9 x 10</a:t>
                      </a:r>
                      <a:r>
                        <a:rPr lang="en-US" b="1" baseline="30000" dirty="0" smtClean="0"/>
                        <a:t>15</a:t>
                      </a:r>
                      <a:r>
                        <a:rPr lang="en-US" b="1" dirty="0" smtClean="0"/>
                        <a:t> </a:t>
                      </a:r>
                    </a:p>
                    <a:p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1752600" y="4114800"/>
            <a:ext cx="4953000" cy="2438400"/>
          </a:xfrm>
          <a:prstGeom prst="wedgeRoundRectCallout">
            <a:avLst>
              <a:gd name="adj1" fmla="val -20851"/>
              <a:gd name="adj2" fmla="val -7374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1352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4343400"/>
            <a:ext cx="4114800" cy="430869"/>
          </a:xfrm>
          <a:prstGeom prst="rect">
            <a:avLst/>
          </a:prstGeom>
          <a:noFill/>
        </p:spPr>
      </p:pic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4953000"/>
            <a:ext cx="4301067" cy="609600"/>
          </a:xfrm>
          <a:prstGeom prst="rect">
            <a:avLst/>
          </a:prstGeom>
          <a:noFill/>
        </p:spPr>
      </p:pic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5867400"/>
            <a:ext cx="3810000" cy="467485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Sample Calculations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41148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Trial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Mass of </a:t>
                      </a:r>
                      <a:r>
                        <a:rPr lang="en-US" b="0" dirty="0" smtClean="0"/>
                        <a:t>SA </a:t>
                      </a:r>
                      <a:r>
                        <a:rPr lang="en-US" b="0" baseline="0" dirty="0" smtClean="0"/>
                        <a:t>in </a:t>
                      </a:r>
                      <a:r>
                        <a:rPr lang="en-US" b="0" baseline="0" dirty="0" smtClean="0"/>
                        <a:t>Monolayer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2.2</a:t>
                      </a:r>
                      <a:r>
                        <a:rPr lang="en-US" b="0" baseline="0" dirty="0" smtClean="0"/>
                        <a:t> x 10</a:t>
                      </a:r>
                      <a:r>
                        <a:rPr lang="en-US" b="0" baseline="30000" dirty="0" smtClean="0"/>
                        <a:t>-4 </a:t>
                      </a:r>
                      <a:r>
                        <a:rPr lang="en-US" b="0" baseline="0" dirty="0" smtClean="0"/>
                        <a:t>g SA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Molar Mass</a:t>
                      </a:r>
                      <a:r>
                        <a:rPr lang="en-US" b="0" baseline="0" dirty="0" smtClean="0"/>
                        <a:t> SA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284 g/mol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Moles</a:t>
                      </a:r>
                      <a:r>
                        <a:rPr lang="en-US" b="1" baseline="0" dirty="0" smtClean="0"/>
                        <a:t> of </a:t>
                      </a:r>
                      <a:r>
                        <a:rPr lang="en-US" b="1" dirty="0" err="1" smtClean="0"/>
                        <a:t>Stearic</a:t>
                      </a:r>
                      <a:r>
                        <a:rPr lang="en-US" b="1" dirty="0" smtClean="0"/>
                        <a:t> Acid in Monolayer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7.7</a:t>
                      </a:r>
                      <a:r>
                        <a:rPr lang="en-US" b="1" baseline="0" dirty="0" smtClean="0"/>
                        <a:t> x 10</a:t>
                      </a:r>
                      <a:r>
                        <a:rPr lang="en-US" b="1" baseline="30000" dirty="0" smtClean="0"/>
                        <a:t>-7 </a:t>
                      </a:r>
                      <a:r>
                        <a:rPr lang="en-US" b="1" baseline="0" dirty="0" smtClean="0"/>
                        <a:t>mol SA</a:t>
                      </a:r>
                      <a:endParaRPr lang="en-US" b="1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4191000" y="3505200"/>
            <a:ext cx="4495800" cy="2895600"/>
          </a:xfrm>
          <a:prstGeom prst="wedgeRoundRectCallout">
            <a:avLst>
              <a:gd name="adj1" fmla="val -41747"/>
              <a:gd name="adj2" fmla="val -6673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3886200"/>
            <a:ext cx="3124200" cy="456088"/>
          </a:xfrm>
          <a:prstGeom prst="rect">
            <a:avLst/>
          </a:prstGeom>
          <a:noFill/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4419600"/>
            <a:ext cx="3200400" cy="671052"/>
          </a:xfrm>
          <a:prstGeom prst="rect">
            <a:avLst/>
          </a:prstGeom>
          <a:noFill/>
        </p:spPr>
      </p:pic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5410200"/>
            <a:ext cx="3124200" cy="488156"/>
          </a:xfrm>
          <a:prstGeom prst="rect">
            <a:avLst/>
          </a:prstGeom>
          <a:noFill/>
        </p:spPr>
      </p:pic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Sample Calculations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411480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Trial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Number SA molecules in monolayer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2.9 x 10</a:t>
                      </a:r>
                      <a:r>
                        <a:rPr lang="en-US" b="0" baseline="30000" dirty="0" smtClean="0"/>
                        <a:t>15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smtClean="0"/>
                        <a:t>molecules SA</a:t>
                      </a:r>
                      <a:endParaRPr lang="en-US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Moles</a:t>
                      </a:r>
                      <a:r>
                        <a:rPr lang="en-US" b="0" baseline="0" dirty="0" smtClean="0"/>
                        <a:t> of </a:t>
                      </a:r>
                      <a:r>
                        <a:rPr lang="en-US" b="0" dirty="0" err="1" smtClean="0"/>
                        <a:t>Stearic</a:t>
                      </a:r>
                      <a:r>
                        <a:rPr lang="en-US" b="0" dirty="0" smtClean="0"/>
                        <a:t> Acid in Monolayer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7.7</a:t>
                      </a:r>
                      <a:r>
                        <a:rPr lang="en-US" b="0" baseline="0" dirty="0" smtClean="0"/>
                        <a:t> x 10</a:t>
                      </a:r>
                      <a:r>
                        <a:rPr lang="en-US" b="0" baseline="30000" dirty="0" smtClean="0"/>
                        <a:t>-7 </a:t>
                      </a:r>
                      <a:r>
                        <a:rPr lang="en-US" b="0" baseline="0" dirty="0" smtClean="0"/>
                        <a:t>mol SA</a:t>
                      </a:r>
                      <a:endParaRPr lang="en-US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Experimental value of Avogadro’s number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3.8 x 10</a:t>
                      </a:r>
                      <a:r>
                        <a:rPr lang="en-US" b="1" baseline="30000" dirty="0" smtClean="0"/>
                        <a:t>21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molec</a:t>
                      </a:r>
                      <a:r>
                        <a:rPr lang="en-US" b="1" dirty="0" smtClean="0"/>
                        <a:t>/mol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3886200" y="3657600"/>
            <a:ext cx="4953000" cy="2971800"/>
          </a:xfrm>
          <a:prstGeom prst="wedgeRoundRectCallout">
            <a:avLst>
              <a:gd name="adj1" fmla="val -38460"/>
              <a:gd name="adj2" fmla="val -60188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1352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038600"/>
            <a:ext cx="3124200" cy="529525"/>
          </a:xfrm>
          <a:prstGeom prst="rect">
            <a:avLst/>
          </a:prstGeom>
          <a:noFill/>
        </p:spPr>
      </p:pic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4572000"/>
            <a:ext cx="3581400" cy="834928"/>
          </a:xfrm>
          <a:prstGeom prst="rect">
            <a:avLst/>
          </a:prstGeom>
          <a:noFill/>
        </p:spPr>
      </p:pic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5715000"/>
            <a:ext cx="3352800" cy="796290"/>
          </a:xfrm>
          <a:prstGeom prst="rect">
            <a:avLst/>
          </a:prstGeom>
          <a:noFill/>
        </p:spPr>
      </p:pic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8" name="Cloud Callout 37"/>
          <p:cNvSpPr/>
          <p:nvPr/>
        </p:nvSpPr>
        <p:spPr>
          <a:xfrm>
            <a:off x="5181600" y="838200"/>
            <a:ext cx="3124200" cy="1752600"/>
          </a:xfrm>
          <a:prstGeom prst="cloudCallout">
            <a:avLst>
              <a:gd name="adj1" fmla="val -64961"/>
              <a:gd name="adj2" fmla="val 881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Not bad for random numbers!!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Stearic Acid</a:t>
            </a:r>
          </a:p>
        </p:txBody>
      </p:sp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762000" y="1524000"/>
          <a:ext cx="7853363" cy="1790700"/>
        </p:xfrm>
        <a:graphic>
          <a:graphicData uri="http://schemas.openxmlformats.org/presentationml/2006/ole">
            <p:oleObj spid="_x0000_s10241" r:id="rId3" imgW="5105400" imgH="1171575" progId="">
              <p:embed/>
            </p:oleObj>
          </a:graphicData>
        </a:graphic>
      </p:graphicFrame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057400" y="4267200"/>
          <a:ext cx="5486400" cy="1381125"/>
        </p:xfrm>
        <a:graphic>
          <a:graphicData uri="http://schemas.openxmlformats.org/presentationml/2006/ole">
            <p:oleObj spid="_x0000_s10243" r:id="rId4" imgW="6343650" imgH="1609725" progId="">
              <p:embed/>
            </p:oleObj>
          </a:graphicData>
        </a:graphic>
      </p:graphicFrame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2362200" y="5791200"/>
            <a:ext cx="365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Monolayer of stearic acid molecules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Stearic Acid</a:t>
            </a:r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143000" y="2362200"/>
          <a:ext cx="7853363" cy="1790700"/>
        </p:xfrm>
        <a:graphic>
          <a:graphicData uri="http://schemas.openxmlformats.org/presentationml/2006/ole">
            <p:oleObj spid="_x0000_s16386" r:id="rId3" imgW="5105400" imgH="1171575" progId="">
              <p:embed/>
            </p:oleObj>
          </a:graphicData>
        </a:graphic>
      </p:graphicFrame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2362200" y="4572000"/>
            <a:ext cx="365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Volume of 1 stearic acid molecule </a:t>
            </a:r>
          </a:p>
          <a:p>
            <a:r>
              <a:rPr lang="en-US">
                <a:latin typeface="Calibri" pitchFamily="34" charset="0"/>
              </a:rPr>
              <a:t>= length x width x height </a:t>
            </a:r>
          </a:p>
          <a:p>
            <a:r>
              <a:rPr lang="en-US">
                <a:latin typeface="Calibri" pitchFamily="34" charset="0"/>
              </a:rPr>
              <a:t>= (x m) (x m) (5.44 x m) </a:t>
            </a:r>
          </a:p>
          <a:p>
            <a:r>
              <a:rPr lang="en-US">
                <a:latin typeface="Calibri" pitchFamily="34" charset="0"/>
              </a:rPr>
              <a:t>=5.44 x</a:t>
            </a:r>
            <a:r>
              <a:rPr lang="en-US" baseline="30000">
                <a:latin typeface="Calibri" pitchFamily="34" charset="0"/>
              </a:rPr>
              <a:t>3 </a:t>
            </a:r>
            <a:r>
              <a:rPr lang="en-US">
                <a:latin typeface="Calibri" pitchFamily="34" charset="0"/>
              </a:rPr>
              <a:t> m</a:t>
            </a:r>
            <a:r>
              <a:rPr lang="en-US" baseline="30000">
                <a:latin typeface="Calibri" pitchFamily="34" charset="0"/>
              </a:rPr>
              <a:t>3</a:t>
            </a:r>
            <a:endParaRPr lang="en-US">
              <a:latin typeface="Calibri" pitchFamily="34" charset="0"/>
            </a:endParaRPr>
          </a:p>
        </p:txBody>
      </p:sp>
      <p:sp>
        <p:nvSpPr>
          <p:cNvPr id="10" name="Left Brace 9"/>
          <p:cNvSpPr/>
          <p:nvPr/>
        </p:nvSpPr>
        <p:spPr>
          <a:xfrm>
            <a:off x="914400" y="2362200"/>
            <a:ext cx="152400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92" name="TextBox 10"/>
          <p:cNvSpPr txBox="1">
            <a:spLocks noChangeArrowheads="1"/>
          </p:cNvSpPr>
          <p:nvPr/>
        </p:nvSpPr>
        <p:spPr bwMode="auto">
          <a:xfrm>
            <a:off x="0" y="28194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x m </a:t>
            </a:r>
          </a:p>
        </p:txBody>
      </p:sp>
      <p:sp>
        <p:nvSpPr>
          <p:cNvPr id="12" name="Left Brace 11"/>
          <p:cNvSpPr/>
          <p:nvPr/>
        </p:nvSpPr>
        <p:spPr>
          <a:xfrm rot="5400000">
            <a:off x="4724400" y="-1981200"/>
            <a:ext cx="533400" cy="8001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94" name="TextBox 12"/>
          <p:cNvSpPr txBox="1">
            <a:spLocks noChangeArrowheads="1"/>
          </p:cNvSpPr>
          <p:nvPr/>
        </p:nvSpPr>
        <p:spPr bwMode="auto">
          <a:xfrm>
            <a:off x="3733800" y="12954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Thickness = 5.44 x m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Part 1: Calibration of the </a:t>
            </a:r>
            <a:r>
              <a:rPr lang="en-US" b="1" dirty="0" err="1" smtClean="0"/>
              <a:t>pipet</a:t>
            </a:r>
            <a:r>
              <a:rPr lang="en-US" b="1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Wash and dry a 10 mL beaker.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3x ammonia wash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3x </a:t>
            </a:r>
            <a:r>
              <a:rPr lang="en-US" dirty="0" err="1" smtClean="0"/>
              <a:t>deionized</a:t>
            </a:r>
            <a:r>
              <a:rPr lang="en-US" dirty="0" smtClean="0"/>
              <a:t> water rinse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1x acetone rinse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Dry well with paper towel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3x hexane rinse (1/2 mL per rinse)    </a:t>
            </a:r>
            <a:r>
              <a:rPr lang="en-US" b="1" dirty="0" smtClean="0"/>
              <a:t>ALL WASTE HEXANE MUST BE DISPOSED OF IN THE WASTE CONTAINERS.  DO NOT DUMP HEXANE IN THE SINK.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Fill 10 mL beaker with hexane.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Transfer hexane drop-wise to a clean dry 10-mL graduated cylinder to reach a volume of 1 ml.  Record the number of drops.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Repeat until 2 trials are within 10% of each other.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Dispose of excess hexane in the appropriate waste container.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Calculate average volume per drop of hexane.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Sample Data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Drops of hexane/mL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Drops hexane/mL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mL/drop hexane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0.052</a:t>
                      </a:r>
                      <a:r>
                        <a:rPr lang="en-US" baseline="0" dirty="0" smtClean="0"/>
                        <a:t> mL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Part II:  The Monolayer.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Clean a </a:t>
            </a:r>
            <a:r>
              <a:rPr lang="en-US" dirty="0" err="1" smtClean="0"/>
              <a:t>watchglass</a:t>
            </a:r>
            <a:r>
              <a:rPr lang="en-US" dirty="0" smtClean="0"/>
              <a:t> with soap and water, ammonia, and </a:t>
            </a:r>
            <a:r>
              <a:rPr lang="en-US" dirty="0" err="1" smtClean="0"/>
              <a:t>deionized</a:t>
            </a:r>
            <a:r>
              <a:rPr lang="en-US" dirty="0" smtClean="0"/>
              <a:t> water.  Hold the glass by the edges to avoid putting fingerprints on it.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Place the watch glass on a ring and make sure that the watch glass is parallel to the floor.  Fill the watch glass to the brim with </a:t>
            </a:r>
            <a:r>
              <a:rPr lang="en-US" b="1" dirty="0" err="1" smtClean="0"/>
              <a:t>deionized</a:t>
            </a:r>
            <a:r>
              <a:rPr lang="en-US" b="1" dirty="0" smtClean="0"/>
              <a:t> </a:t>
            </a:r>
            <a:r>
              <a:rPr lang="en-US" dirty="0" smtClean="0"/>
              <a:t>water.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Fill clean 10 mL beaker with </a:t>
            </a:r>
            <a:r>
              <a:rPr lang="en-US" dirty="0" err="1" smtClean="0"/>
              <a:t>stearic</a:t>
            </a:r>
            <a:r>
              <a:rPr lang="en-US" dirty="0" smtClean="0"/>
              <a:t> acid/hexane solution from under the hood.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Add </a:t>
            </a:r>
            <a:r>
              <a:rPr lang="en-US" dirty="0" err="1" smtClean="0"/>
              <a:t>stearic</a:t>
            </a:r>
            <a:r>
              <a:rPr lang="en-US" dirty="0" smtClean="0"/>
              <a:t> acid/hexane </a:t>
            </a:r>
            <a:r>
              <a:rPr lang="en-US" dirty="0" err="1" smtClean="0"/>
              <a:t>dropwise</a:t>
            </a:r>
            <a:r>
              <a:rPr lang="en-US" dirty="0" smtClean="0"/>
              <a:t> to the </a:t>
            </a:r>
            <a:r>
              <a:rPr lang="en-US" dirty="0" err="1" smtClean="0"/>
              <a:t>watchglass</a:t>
            </a:r>
            <a:r>
              <a:rPr lang="en-US" dirty="0" smtClean="0"/>
              <a:t>.  Count the drops.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 solution should spread out rapidly across the surface of the water and disappear within a few seconds.  If the watch glass is not properly cleaned then an oily residue may appear after only a few drops of solution.  In this case it will be necessary to clean the watch glass again.  If the first few drops disappear rapidly, continue adding the solution drop-wise, counting the drops.  After approximately 20 drops, as the monolayer nears completion, the drop of solution forms a circular pattern rather than flowering out.  The circular film of solution contracts as it evaporates and disappears in a relatively short time.   This pattern will be observed for a few drops until finally, one drop strikes the surface and remains as a lens or globule that requires a prolonged period of time to disappear. Record the number of drops. At this point, the surface of the water is covered with a monolayer of </a:t>
            </a:r>
            <a:r>
              <a:rPr lang="en-US" dirty="0" err="1" smtClean="0"/>
              <a:t>stearic</a:t>
            </a:r>
            <a:r>
              <a:rPr lang="en-US" dirty="0" smtClean="0"/>
              <a:t> acid and one more drop placed at a different point on the water surface forms a second  “lens”.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Sample Calculations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41910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3776"/>
                <a:gridCol w="1507224"/>
              </a:tblGrid>
              <a:tr h="5192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Trial 1</a:t>
                      </a:r>
                      <a:endParaRPr lang="en-US" dirty="0"/>
                    </a:p>
                  </a:txBody>
                  <a:tcPr/>
                </a:tc>
              </a:tr>
              <a:tr h="519293">
                <a:tc>
                  <a:txBody>
                    <a:bodyPr/>
                    <a:lstStyle/>
                    <a:p>
                      <a:r>
                        <a:rPr lang="en-US" dirty="0" smtClean="0"/>
                        <a:t>Drops hexane/mL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04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Number of drops of solution used for monolayer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04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 smtClean="0"/>
                        <a:t>Stearic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smtClean="0"/>
                        <a:t>Acid </a:t>
                      </a:r>
                      <a:r>
                        <a:rPr lang="en-US" b="0" baseline="0" dirty="0" smtClean="0"/>
                        <a:t>concentration</a:t>
                      </a:r>
                      <a:endParaRPr lang="en-US" b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0.10 g/</a:t>
                      </a:r>
                      <a:r>
                        <a:rPr lang="en-US" b="0" dirty="0" err="1" smtClean="0"/>
                        <a:t>mL</a:t>
                      </a:r>
                      <a:endParaRPr lang="en-US" b="0" dirty="0"/>
                    </a:p>
                  </a:txBody>
                  <a:tcP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963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Mass of </a:t>
                      </a:r>
                      <a:r>
                        <a:rPr lang="en-US" b="1" dirty="0" err="1" smtClean="0"/>
                        <a:t>Stearic</a:t>
                      </a:r>
                      <a:r>
                        <a:rPr lang="en-US" b="1" baseline="0" dirty="0" smtClean="0"/>
                        <a:t> Acid in Monolayer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2.2</a:t>
                      </a:r>
                      <a:r>
                        <a:rPr lang="en-US" b="1" baseline="0" dirty="0" smtClean="0"/>
                        <a:t> x 10</a:t>
                      </a:r>
                      <a:r>
                        <a:rPr lang="en-US" b="1" baseline="30000" dirty="0" smtClean="0"/>
                        <a:t>-4 </a:t>
                      </a:r>
                      <a:r>
                        <a:rPr lang="en-US" b="1" baseline="0" dirty="0" smtClean="0"/>
                        <a:t>g SA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4953000" y="914400"/>
            <a:ext cx="4038600" cy="3581400"/>
          </a:xfrm>
          <a:prstGeom prst="wedgeRoundRectCallout">
            <a:avLst>
              <a:gd name="adj1" fmla="val -55080"/>
              <a:gd name="adj2" fmla="val 68599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6" name="Picture 4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219200"/>
            <a:ext cx="2766060" cy="457200"/>
          </a:xfrm>
          <a:prstGeom prst="rect">
            <a:avLst/>
          </a:prstGeom>
          <a:noFill/>
        </p:spPr>
      </p:pic>
      <p:pic>
        <p:nvPicPr>
          <p:cNvPr id="20525" name="Picture 4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1752600"/>
            <a:ext cx="3962400" cy="638568"/>
          </a:xfrm>
          <a:prstGeom prst="rect">
            <a:avLst/>
          </a:prstGeom>
          <a:noFill/>
        </p:spPr>
      </p:pic>
      <p:pic>
        <p:nvPicPr>
          <p:cNvPr id="20524" name="Picture 4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514600"/>
            <a:ext cx="3522129" cy="609600"/>
          </a:xfrm>
          <a:prstGeom prst="rect">
            <a:avLst/>
          </a:prstGeom>
          <a:noFill/>
        </p:spPr>
      </p:pic>
      <p:pic>
        <p:nvPicPr>
          <p:cNvPr id="20523" name="Picture 4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3810000"/>
            <a:ext cx="2514600" cy="437322"/>
          </a:xfrm>
          <a:prstGeom prst="rect">
            <a:avLst/>
          </a:prstGeom>
          <a:noFill/>
        </p:spPr>
      </p:pic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Sample Calculations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41148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Trial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Mass of </a:t>
                      </a:r>
                      <a:r>
                        <a:rPr lang="en-US" b="1" dirty="0" err="1" smtClean="0"/>
                        <a:t>Stearic</a:t>
                      </a:r>
                      <a:r>
                        <a:rPr lang="en-US" b="1" baseline="0" dirty="0" smtClean="0"/>
                        <a:t> Acid in Monolayer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2.2</a:t>
                      </a:r>
                      <a:r>
                        <a:rPr lang="en-US" b="1" baseline="0" dirty="0" smtClean="0"/>
                        <a:t> x 10</a:t>
                      </a:r>
                      <a:r>
                        <a:rPr lang="en-US" b="1" baseline="30000" dirty="0" smtClean="0"/>
                        <a:t>-4 </a:t>
                      </a:r>
                      <a:r>
                        <a:rPr lang="en-US" b="1" baseline="0" dirty="0" smtClean="0"/>
                        <a:t>g SA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Density of </a:t>
                      </a:r>
                      <a:r>
                        <a:rPr lang="en-US" b="0" dirty="0" err="1" smtClean="0"/>
                        <a:t>Stearic</a:t>
                      </a:r>
                      <a:r>
                        <a:rPr lang="en-US" b="0" dirty="0" smtClean="0"/>
                        <a:t> Acid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0.870 g/</a:t>
                      </a:r>
                      <a:r>
                        <a:rPr lang="en-US" dirty="0" err="1" smtClean="0"/>
                        <a:t>mL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Volume of </a:t>
                      </a:r>
                      <a:r>
                        <a:rPr lang="en-US" b="1" dirty="0" err="1" smtClean="0"/>
                        <a:t>Stearic</a:t>
                      </a:r>
                      <a:r>
                        <a:rPr lang="en-US" b="1" dirty="0" smtClean="0"/>
                        <a:t> Acid in Monolayer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2.5</a:t>
                      </a:r>
                      <a:r>
                        <a:rPr lang="en-US" b="1" baseline="0" dirty="0" smtClean="0"/>
                        <a:t> x 10</a:t>
                      </a:r>
                      <a:r>
                        <a:rPr lang="en-US" b="1" baseline="30000" dirty="0" smtClean="0"/>
                        <a:t>-4 </a:t>
                      </a:r>
                      <a:r>
                        <a:rPr lang="en-US" b="1" baseline="0" dirty="0" err="1" smtClean="0"/>
                        <a:t>mL</a:t>
                      </a:r>
                      <a:r>
                        <a:rPr lang="en-US" b="1" baseline="0" dirty="0" smtClean="0"/>
                        <a:t> SA</a:t>
                      </a:r>
                      <a:endParaRPr lang="en-US" b="1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4191000" y="3505200"/>
            <a:ext cx="4495800" cy="2895600"/>
          </a:xfrm>
          <a:prstGeom prst="wedgeRoundRectCallout">
            <a:avLst>
              <a:gd name="adj1" fmla="val -41747"/>
              <a:gd name="adj2" fmla="val -6673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3886199"/>
            <a:ext cx="3124200" cy="388099"/>
          </a:xfrm>
          <a:prstGeom prst="rect">
            <a:avLst/>
          </a:prstGeom>
          <a:noFill/>
        </p:spPr>
      </p:pic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4495800"/>
            <a:ext cx="3581400" cy="771683"/>
          </a:xfrm>
          <a:prstGeom prst="rect">
            <a:avLst/>
          </a:prstGeom>
          <a:noFill/>
        </p:spPr>
      </p:pic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5638800"/>
            <a:ext cx="2743200" cy="425302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Sample Calculations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41148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Trial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Diameter of water surface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15.3</a:t>
                      </a:r>
                      <a:r>
                        <a:rPr lang="en-US" b="0" baseline="0" dirty="0" smtClean="0"/>
                        <a:t> cm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Area of water surface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184 cm</a:t>
                      </a:r>
                      <a:r>
                        <a:rPr lang="en-US" b="1" baseline="30000" dirty="0" smtClean="0"/>
                        <a:t>2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838200" y="3276600"/>
            <a:ext cx="7086600" cy="2895600"/>
          </a:xfrm>
          <a:prstGeom prst="wedgeRoundRectCallout">
            <a:avLst>
              <a:gd name="adj1" fmla="val -12566"/>
              <a:gd name="adj2" fmla="val -7061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3562109"/>
            <a:ext cx="5229225" cy="838441"/>
          </a:xfrm>
          <a:prstGeom prst="rect">
            <a:avLst/>
          </a:prstGeom>
          <a:noFill/>
        </p:spPr>
      </p:pic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4724400"/>
            <a:ext cx="4838700" cy="938115"/>
          </a:xfrm>
          <a:prstGeom prst="rect">
            <a:avLst/>
          </a:prstGeom>
          <a:noFill/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717</Words>
  <Application>Microsoft Office PowerPoint</Application>
  <PresentationFormat>On-screen Show (4:3)</PresentationFormat>
  <Paragraphs>110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Arial</vt:lpstr>
      <vt:lpstr>Office Theme</vt:lpstr>
      <vt:lpstr>Estimating Avogadro’s Number</vt:lpstr>
      <vt:lpstr>Stearic Acid</vt:lpstr>
      <vt:lpstr>Stearic Acid</vt:lpstr>
      <vt:lpstr>Part 1: Calibration of the pipet. </vt:lpstr>
      <vt:lpstr>Sample Data</vt:lpstr>
      <vt:lpstr>Part II:  The Monolayer. </vt:lpstr>
      <vt:lpstr>Sample Calculations</vt:lpstr>
      <vt:lpstr>Sample Calculations</vt:lpstr>
      <vt:lpstr>Sample Calculations</vt:lpstr>
      <vt:lpstr>Sample Calculations</vt:lpstr>
      <vt:lpstr>Sample Calculations</vt:lpstr>
      <vt:lpstr>Sample Calculations</vt:lpstr>
      <vt:lpstr>Sample Calculations</vt:lpstr>
      <vt:lpstr>Sample Calculations</vt:lpstr>
    </vt:vector>
  </TitlesOfParts>
  <Company>GCCCD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Estimating Avogadro’s Number</dc:title>
  <dc:creator>SmartCart</dc:creator>
  <cp:lastModifiedBy>Cary</cp:lastModifiedBy>
  <cp:revision>20</cp:revision>
  <dcterms:created xsi:type="dcterms:W3CDTF">2011-02-01T18:16:21Z</dcterms:created>
  <dcterms:modified xsi:type="dcterms:W3CDTF">2011-02-03T02:31:49Z</dcterms:modified>
</cp:coreProperties>
</file>