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7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8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8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1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4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7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3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12280-5758-4F45-8790-2C59ED81AAF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E23C0-FB85-412B-A3D6-545D67B3A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73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Measuring Food Energy</a:t>
            </a:r>
            <a:br>
              <a:rPr lang="en-US" dirty="0"/>
            </a:br>
            <a:r>
              <a:rPr lang="en-US" dirty="0"/>
              <a:t>by Calorimetry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Chemistry 102 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98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135" y="1466335"/>
            <a:ext cx="11327027" cy="51074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Use a graduated cylinder to measure 200.0 mL of tap water into </a:t>
            </a:r>
            <a:r>
              <a:rPr lang="en-US" dirty="0" smtClean="0"/>
              <a:t>the </a:t>
            </a:r>
            <a:r>
              <a:rPr lang="en-US" dirty="0"/>
              <a:t>can; water </a:t>
            </a:r>
            <a:r>
              <a:rPr lang="en-US" dirty="0" smtClean="0"/>
              <a:t>should </a:t>
            </a:r>
            <a:r>
              <a:rPr lang="en-US" dirty="0"/>
              <a:t>be close to room temperature. Record the amount of </a:t>
            </a:r>
            <a:r>
              <a:rPr lang="en-US" dirty="0" smtClean="0"/>
              <a:t>water on </a:t>
            </a:r>
            <a:r>
              <a:rPr lang="en-US" dirty="0"/>
              <a:t>your data </a:t>
            </a:r>
            <a:r>
              <a:rPr lang="en-US" dirty="0" smtClean="0"/>
              <a:t>sheet</a:t>
            </a:r>
            <a:r>
              <a:rPr lang="en-US" dirty="0"/>
              <a:t>. Cover the calorimeter and insert thermometer into the </a:t>
            </a:r>
            <a:r>
              <a:rPr lang="en-US" dirty="0" smtClean="0"/>
              <a:t>can</a:t>
            </a:r>
            <a:r>
              <a:rPr lang="en-US" dirty="0"/>
              <a:t>. Record the </a:t>
            </a:r>
            <a:r>
              <a:rPr lang="en-US" dirty="0" smtClean="0"/>
              <a:t> initial </a:t>
            </a:r>
            <a:r>
              <a:rPr lang="en-US" dirty="0"/>
              <a:t>temperature of water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Weigh a whole peanut and record its mass and type on the data </a:t>
            </a:r>
            <a:r>
              <a:rPr lang="en-US" dirty="0" smtClean="0"/>
              <a:t>sheet.</a:t>
            </a:r>
            <a:endParaRPr lang="en-US" dirty="0"/>
          </a:p>
          <a:p>
            <a:r>
              <a:rPr lang="en-US" dirty="0"/>
              <a:t>Ignite the peanut with a match. As soon as peanut begins to </a:t>
            </a:r>
            <a:r>
              <a:rPr lang="en-US" dirty="0" smtClean="0"/>
              <a:t>burn</a:t>
            </a:r>
            <a:r>
              <a:rPr lang="en-US" dirty="0"/>
              <a:t>, position it </a:t>
            </a:r>
            <a:r>
              <a:rPr lang="en-US" dirty="0" smtClean="0"/>
              <a:t>underneath </a:t>
            </a:r>
            <a:r>
              <a:rPr lang="en-US" dirty="0"/>
              <a:t>the can.</a:t>
            </a:r>
          </a:p>
          <a:p>
            <a:r>
              <a:rPr lang="en-US" dirty="0" smtClean="0"/>
              <a:t>As </a:t>
            </a:r>
            <a:r>
              <a:rPr lang="en-US" dirty="0"/>
              <a:t>soon as peanut stops burning, carefully swirl the water in </a:t>
            </a:r>
            <a:r>
              <a:rPr lang="en-US" dirty="0" smtClean="0"/>
              <a:t>the </a:t>
            </a:r>
            <a:r>
              <a:rPr lang="en-US" dirty="0"/>
              <a:t>can and record </a:t>
            </a:r>
            <a:r>
              <a:rPr lang="en-US" dirty="0" smtClean="0"/>
              <a:t>its </a:t>
            </a:r>
            <a:r>
              <a:rPr lang="en-US" dirty="0"/>
              <a:t>temperature immediately.</a:t>
            </a:r>
          </a:p>
          <a:p>
            <a:r>
              <a:rPr lang="en-US" dirty="0" smtClean="0"/>
              <a:t>Allow </a:t>
            </a:r>
            <a:r>
              <a:rPr lang="en-US" dirty="0"/>
              <a:t>peanut to cool then weigh the residue on the balance.</a:t>
            </a:r>
          </a:p>
          <a:p>
            <a:r>
              <a:rPr lang="en-US" dirty="0" smtClean="0"/>
              <a:t>Repeat </a:t>
            </a:r>
            <a:r>
              <a:rPr lang="en-US" dirty="0"/>
              <a:t>all steps using the same brand of peanut. You may need </a:t>
            </a:r>
            <a:r>
              <a:rPr lang="en-US" dirty="0" smtClean="0"/>
              <a:t>to </a:t>
            </a:r>
            <a:r>
              <a:rPr lang="en-US" dirty="0"/>
              <a:t>run a third </a:t>
            </a:r>
            <a:r>
              <a:rPr lang="en-US" dirty="0" smtClean="0"/>
              <a:t>trial </a:t>
            </a:r>
            <a:r>
              <a:rPr lang="en-US" dirty="0"/>
              <a:t>to improve your technique.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004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89686"/>
          </a:xfrm>
        </p:spPr>
        <p:txBody>
          <a:bodyPr/>
          <a:lstStyle/>
          <a:p>
            <a:pPr algn="ctr"/>
            <a:r>
              <a:rPr lang="en-US" dirty="0" smtClean="0"/>
              <a:t>Set-up</a:t>
            </a:r>
            <a:endParaRPr lang="en-US" dirty="0"/>
          </a:p>
        </p:txBody>
      </p:sp>
      <p:pic>
        <p:nvPicPr>
          <p:cNvPr id="1026" name="Picture 2" descr="http://www.nsta.org/images/news/legacy/scope/0702/RossLab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925" y="1054442"/>
            <a:ext cx="3978650" cy="5623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287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We did the Peanut Lab so that we could do an experiment to find the number of calories in a peanut. We made a calorimeter and out of a soda can, a metal rod, and a paper clip. We set the peanut on fire and measured the increase in heat so that we could tell how many calories were in the peanut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80717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214185" y="211009"/>
            <a:ext cx="11607112" cy="4351338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0"/>
              </a:spcBef>
              <a:buSzTx/>
              <a:buFont typeface="Wingdings" panose="05000000000000000000" pitchFamily="2" charset="2"/>
              <a:buNone/>
            </a:pP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Heat is measured in joules or calories. The SI unit of 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energy is 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 </a:t>
            </a:r>
            <a:r>
              <a:rPr lang="en-US" altLang="en-US" sz="2400" b="1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joule (J)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. The unit </a:t>
            </a:r>
            <a:r>
              <a:rPr lang="en-US" altLang="en-US" sz="2400" b="1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calorie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endParaRPr lang="en-US" altLang="en-US" sz="2400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SzTx/>
              <a:buFont typeface="Wingdings" panose="05000000000000000000" pitchFamily="2" charset="2"/>
              <a:buNone/>
            </a:pP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is 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 amount of 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energy needed 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to raise the temperature of 1 g of water by 1 </a:t>
            </a:r>
            <a:r>
              <a:rPr lang="en-US" altLang="en-US" sz="2000" dirty="0" smtClean="0">
                <a:latin typeface="Times New Roman" panose="02020603050405020304" pitchFamily="18" charset="0"/>
                <a:ea typeface="ＭＳ Ｐゴシック" panose="020B0600070205080204" pitchFamily="34" charset="-128"/>
                <a:sym typeface="Symbol" panose="05050102010706020507" pitchFamily="18" charset="2"/>
              </a:rPr>
              <a:t>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C.</a:t>
            </a:r>
          </a:p>
          <a:p>
            <a:pPr lvl="1" eaLnBrk="1" hangingPunct="1">
              <a:lnSpc>
                <a:spcPct val="150000"/>
              </a:lnSpc>
              <a:buSzTx/>
              <a:buFont typeface="Wingdings" panose="05000000000000000000" pitchFamily="2" charset="2"/>
              <a:buNone/>
            </a:pP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4.184 joules (J) = 1 calorie (</a:t>
            </a:r>
            <a:r>
              <a:rPr lang="en-US" altLang="en-US" sz="2400" dirty="0" err="1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cal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 </a:t>
            </a:r>
          </a:p>
          <a:p>
            <a:pPr lvl="1" eaLnBrk="1" hangingPunct="1">
              <a:lnSpc>
                <a:spcPct val="150000"/>
              </a:lnSpc>
              <a:buSzTx/>
              <a:buFont typeface="Wingdings" panose="05000000000000000000" pitchFamily="2" charset="2"/>
              <a:buNone/>
            </a:pP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1 kJ = 1000 J</a:t>
            </a:r>
          </a:p>
          <a:p>
            <a:pPr lvl="1" eaLnBrk="1" hangingPunct="1">
              <a:lnSpc>
                <a:spcPct val="150000"/>
              </a:lnSpc>
              <a:buSzTx/>
              <a:buFont typeface="Wingdings" panose="05000000000000000000" pitchFamily="2" charset="2"/>
              <a:buNone/>
            </a:pP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1 kilocalorie (kcal) = 1000 calories (</a:t>
            </a:r>
            <a:r>
              <a:rPr lang="en-US" altLang="en-US" sz="2400" dirty="0" err="1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cal</a:t>
            </a: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  <a:p>
            <a:pPr eaLnBrk="1" hangingPunct="1">
              <a:lnSpc>
                <a:spcPct val="150000"/>
              </a:lnSpc>
              <a:buSzTx/>
              <a:buFont typeface="Wingdings" panose="05000000000000000000" pitchFamily="2" charset="2"/>
              <a:buNone/>
            </a:pPr>
            <a:r>
              <a:rPr lang="en-US" altLang="en-US" sz="2400" u="sng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</a:t>
            </a:r>
          </a:p>
          <a:p>
            <a:pPr eaLnBrk="1" hangingPunct="1">
              <a:lnSpc>
                <a:spcPct val="150000"/>
              </a:lnSpc>
              <a:buSzPct val="120000"/>
              <a:buFont typeface="Wingdings" panose="05000000000000000000" pitchFamily="2" charset="2"/>
              <a:buNone/>
            </a:pPr>
            <a:endParaRPr lang="en-US" altLang="en-US" sz="2200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50000"/>
              </a:lnSpc>
              <a:buSzPct val="120000"/>
              <a:buFont typeface="Wingdings" panose="05000000000000000000" pitchFamily="2" charset="2"/>
              <a:buChar char="Ü"/>
            </a:pPr>
            <a:endParaRPr lang="en-US" altLang="en-US" sz="2700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81913" y="3742038"/>
            <a:ext cx="10449697" cy="2699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25" indent="-1825625">
              <a:buFont typeface="Times New Roman" panose="02020603050405020304" pitchFamily="18" charset="0"/>
              <a:buNone/>
            </a:pP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On food labels, energy is shown as the nutritional Calorie, written with a capital C.</a:t>
            </a:r>
          </a:p>
          <a:p>
            <a:pPr marL="1825625" indent="-1825625">
              <a:buFont typeface="Times New Roman" panose="02020603050405020304" pitchFamily="18" charset="0"/>
              <a:buNone/>
            </a:pPr>
            <a:r>
              <a:rPr lang="en-US" altLang="en-US" sz="2400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 countries other  than the United States, energy is shown in kilojoules (kJ).</a:t>
            </a:r>
          </a:p>
          <a:p>
            <a:pPr marL="1825625" indent="-1825625">
              <a:buClr>
                <a:schemeClr val="bg2"/>
              </a:buClr>
              <a:buFontTx/>
              <a:buNone/>
            </a:pPr>
            <a:endParaRPr lang="en-US" altLang="en-US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1825625" indent="-1825625">
              <a:buClr>
                <a:schemeClr val="bg2"/>
              </a:buClr>
              <a:buFontTx/>
              <a:buNone/>
            </a:pP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1 Cal  =  1000 calories</a:t>
            </a:r>
          </a:p>
          <a:p>
            <a:pPr marL="1825625" indent="-1825625">
              <a:buClr>
                <a:schemeClr val="bg2"/>
              </a:buClr>
              <a:buFontTx/>
              <a:buNone/>
            </a:pP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1 Cal  =  1 kcal</a:t>
            </a:r>
          </a:p>
          <a:p>
            <a:pPr marL="1825625" indent="-1825625">
              <a:buClr>
                <a:schemeClr val="bg2"/>
              </a:buClr>
              <a:buFontTx/>
              <a:buNone/>
            </a:pPr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5559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Calorimetry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31355"/>
            <a:ext cx="10515600" cy="43513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The measurement of heat flow.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Heat flow depends on three things: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	1.  Mass of the object (m)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	2.  The temperature change (</a:t>
            </a:r>
            <a:r>
              <a:rPr lang="en-US" altLang="en-US" dirty="0" smtClean="0">
                <a:latin typeface="Symbol" panose="05050102010706020507" pitchFamily="18" charset="2"/>
              </a:rPr>
              <a:t>D</a:t>
            </a:r>
            <a:r>
              <a:rPr lang="en-US" altLang="en-US" dirty="0" smtClean="0"/>
              <a:t>T)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	3.  The material itself.</a:t>
            </a:r>
          </a:p>
        </p:txBody>
      </p:sp>
    </p:spTree>
    <p:extLst>
      <p:ext uri="{BB962C8B-B14F-4D97-AF65-F5344CB8AC3E}">
        <p14:creationId xmlns:p14="http://schemas.microsoft.com/office/powerpoint/2010/main" val="157596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heat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altLang="en-US" dirty="0" smtClean="0">
                <a:latin typeface="Century Gothic" panose="020B0502020202020204" pitchFamily="34" charset="0"/>
              </a:rPr>
              <a:t>q = mc </a:t>
            </a:r>
            <a:r>
              <a:rPr lang="en-US" altLang="en-US" dirty="0" err="1" smtClean="0">
                <a:latin typeface="Century Gothic" panose="020B0502020202020204" pitchFamily="34" charset="0"/>
              </a:rPr>
              <a:t>Δt</a:t>
            </a:r>
            <a:endParaRPr lang="en-US" altLang="en-US" dirty="0" smtClean="0"/>
          </a:p>
          <a:p>
            <a:pPr>
              <a:buNone/>
            </a:pPr>
            <a:r>
              <a:rPr lang="en-US" altLang="en-US" dirty="0" smtClean="0">
                <a:latin typeface="Century Gothic" panose="020B0502020202020204" pitchFamily="34" charset="0"/>
              </a:rPr>
              <a:t>Q = energy</a:t>
            </a:r>
            <a:endParaRPr lang="en-US" altLang="en-US" dirty="0" smtClean="0"/>
          </a:p>
          <a:p>
            <a:pPr>
              <a:buNone/>
            </a:pPr>
            <a:r>
              <a:rPr lang="en-US" altLang="en-US" dirty="0" smtClean="0">
                <a:latin typeface="Century Gothic" panose="020B0502020202020204" pitchFamily="34" charset="0"/>
              </a:rPr>
              <a:t>M = mass</a:t>
            </a:r>
            <a:endParaRPr lang="en-US" altLang="en-US" dirty="0" smtClean="0"/>
          </a:p>
          <a:p>
            <a:pPr>
              <a:buNone/>
            </a:pPr>
            <a:r>
              <a:rPr lang="en-US" altLang="en-US" dirty="0" smtClean="0">
                <a:latin typeface="Century Gothic" panose="020B0502020202020204" pitchFamily="34" charset="0"/>
              </a:rPr>
              <a:t>C = heat capacity (1cal/</a:t>
            </a:r>
            <a:r>
              <a:rPr lang="en-US" altLang="en-US" dirty="0" err="1" smtClean="0">
                <a:latin typeface="Century Gothic" panose="020B0502020202020204" pitchFamily="34" charset="0"/>
              </a:rPr>
              <a:t>g</a:t>
            </a:r>
            <a:r>
              <a:rPr lang="en-US" altLang="en-US" dirty="0" err="1" smtClean="0">
                <a:latin typeface="Century Gothic" panose="020B0502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dirty="0" err="1" smtClean="0">
                <a:latin typeface="Century Gothic" panose="020B0502020202020204" pitchFamily="34" charset="0"/>
              </a:rPr>
              <a:t>C</a:t>
            </a:r>
            <a:r>
              <a:rPr lang="en-US" altLang="en-US" dirty="0" smtClean="0">
                <a:latin typeface="Century Gothic" panose="020B0502020202020204" pitchFamily="34" charset="0"/>
              </a:rPr>
              <a:t>)</a:t>
            </a:r>
          </a:p>
          <a:p>
            <a:pPr>
              <a:buNone/>
            </a:pPr>
            <a:r>
              <a:rPr lang="en-US" altLang="en-US" dirty="0" smtClean="0">
                <a:latin typeface="Century Gothic" panose="020B0502020202020204" pitchFamily="34" charset="0"/>
              </a:rPr>
              <a:t>T = temperature </a:t>
            </a:r>
          </a:p>
          <a:p>
            <a:endParaRPr lang="en-US" dirty="0" smtClean="0"/>
          </a:p>
          <a:p>
            <a:r>
              <a:rPr lang="en-US" dirty="0"/>
              <a:t>Specific heat capacity is the amount of heat required to raise </a:t>
            </a:r>
            <a:r>
              <a:rPr lang="en-US" dirty="0" smtClean="0"/>
              <a:t>the temperature </a:t>
            </a:r>
            <a:r>
              <a:rPr lang="en-US" dirty="0"/>
              <a:t>of a (specific) substance by one degree Celsius.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290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/>
              <a:t>Endothermic/ Exothermic Reactions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345989" y="1863856"/>
            <a:ext cx="11508260" cy="3828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en-US" altLang="en-US" sz="22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 b="1" dirty="0" smtClean="0"/>
              <a:t>Reaction    	Energy                </a:t>
            </a:r>
            <a:r>
              <a:rPr lang="en-US" altLang="en-US" sz="3200" b="1" dirty="0" smtClean="0"/>
              <a:t>     </a:t>
            </a:r>
            <a:r>
              <a:rPr lang="en-US" altLang="en-US" sz="3200" b="1" dirty="0" smtClean="0"/>
              <a:t>Heat         	</a:t>
            </a:r>
            <a:r>
              <a:rPr lang="en-US" altLang="en-US" sz="3200" b="1" dirty="0" smtClean="0"/>
              <a:t>  Sign </a:t>
            </a:r>
            <a:r>
              <a:rPr lang="en-US" altLang="en-US" sz="3200" b="1" dirty="0" smtClean="0"/>
              <a:t>of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 u="sng" dirty="0" smtClean="0"/>
              <a:t>Type		</a:t>
            </a:r>
            <a:r>
              <a:rPr lang="en-US" altLang="en-US" sz="3200" b="1" u="sng" dirty="0" smtClean="0"/>
              <a:t>          Change</a:t>
            </a:r>
            <a:r>
              <a:rPr lang="en-US" altLang="en-US" sz="3200" b="1" u="sng" dirty="0" smtClean="0"/>
              <a:t>	     </a:t>
            </a:r>
            <a:r>
              <a:rPr lang="en-US" altLang="en-US" sz="3200" b="1" u="sng" dirty="0" smtClean="0"/>
              <a:t>        in </a:t>
            </a:r>
            <a:r>
              <a:rPr lang="en-US" altLang="en-US" sz="3200" b="1" u="sng" dirty="0" smtClean="0"/>
              <a:t>Reaction</a:t>
            </a:r>
            <a:r>
              <a:rPr lang="en-US" altLang="en-US" sz="3200" b="1" u="sng" dirty="0" smtClean="0">
                <a:cs typeface="Arial" panose="020B0604020202020204" pitchFamily="34" charset="0"/>
              </a:rPr>
              <a:t>	</a:t>
            </a:r>
            <a:r>
              <a:rPr lang="en-US" altLang="en-US" sz="3200" b="1" u="sng" dirty="0" smtClean="0">
                <a:cs typeface="Arial" panose="020B0604020202020204" pitchFamily="34" charset="0"/>
              </a:rPr>
              <a:t>     </a:t>
            </a:r>
            <a:r>
              <a:rPr lang="el-GR" altLang="en-US" sz="3200" b="1" u="sng" dirty="0" smtClean="0">
                <a:latin typeface="Lucida Grande" pitchFamily="-128" charset="0"/>
                <a:cs typeface="Arial" panose="020B0604020202020204" pitchFamily="34" charset="0"/>
              </a:rPr>
              <a:t>Δ</a:t>
            </a:r>
            <a:r>
              <a:rPr lang="en-US" altLang="en-US" sz="3200" b="1" i="1" u="sng" dirty="0" smtClean="0">
                <a:cs typeface="Arial" panose="020B0604020202020204" pitchFamily="34" charset="0"/>
              </a:rPr>
              <a:t>H	</a:t>
            </a:r>
            <a:endParaRPr lang="en-US" altLang="en-US" sz="3200" b="1" u="sng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 dirty="0" smtClean="0"/>
              <a:t>Endothermic 	Heat absorbed      Reactant side            +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 dirty="0" smtClean="0"/>
              <a:t>Exothermic   	Heat released       Product  side             –</a:t>
            </a:r>
            <a:endParaRPr lang="el-GR" altLang="en-US" sz="3200" dirty="0" smtClean="0"/>
          </a:p>
          <a:p>
            <a:pPr eaLnBrk="1" hangingPunct="1"/>
            <a:endParaRPr lang="en-US" alt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56172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801"/>
            <a:ext cx="10515600" cy="1325563"/>
          </a:xfrm>
        </p:spPr>
        <p:txBody>
          <a:bodyPr/>
          <a:lstStyle/>
          <a:p>
            <a:r>
              <a:rPr lang="en-US" dirty="0" smtClean="0"/>
              <a:t>Energy in 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171"/>
            <a:ext cx="10515600" cy="4351338"/>
          </a:xfrm>
        </p:spPr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Whether outside the body or inside the body, </a:t>
            </a:r>
            <a:r>
              <a:rPr lang="en-US" altLang="en-US" b="1" dirty="0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when oxygen reacts with molecules producing carbon dioxide, water, and energy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, </a:t>
            </a:r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the process is called combustion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. </a:t>
            </a:r>
          </a:p>
          <a:p>
            <a:r>
              <a:rPr lang="en-US" altLang="en-US" b="1" dirty="0" smtClean="0">
                <a:ea typeface="ＭＳ Ｐゴシック" panose="020B0600070205080204" pitchFamily="34" charset="-128"/>
              </a:rPr>
              <a:t>Even though our cells combust the molecules differently, the calorimeter provides an accurate caloric value because the end products of the two reactions are the same. </a:t>
            </a:r>
            <a:endParaRPr lang="en-US" altLang="en-US" b="1" dirty="0">
              <a:ea typeface="ＭＳ Ｐゴシック" panose="020B0600070205080204" pitchFamily="34" charset="-128"/>
            </a:endParaRPr>
          </a:p>
          <a:p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The food we eat contains different amounts of energy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. </a:t>
            </a:r>
          </a:p>
          <a:p>
            <a:endParaRPr lang="en-US" altLang="en-US" b="1" dirty="0" smtClean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20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05_01_Tabl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87"/>
          <a:stretch>
            <a:fillRect/>
          </a:stretch>
        </p:blipFill>
        <p:spPr bwMode="auto">
          <a:xfrm>
            <a:off x="3698790" y="356492"/>
            <a:ext cx="3556740" cy="6314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8263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05_02_Tabl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5"/>
          <a:stretch>
            <a:fillRect/>
          </a:stretch>
        </p:blipFill>
        <p:spPr bwMode="auto">
          <a:xfrm>
            <a:off x="1364663" y="683741"/>
            <a:ext cx="9533654" cy="52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7445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430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ＭＳ Ｐゴシック</vt:lpstr>
      <vt:lpstr>Arial</vt:lpstr>
      <vt:lpstr>Calibri</vt:lpstr>
      <vt:lpstr>Calibri Light</vt:lpstr>
      <vt:lpstr>Century Gothic</vt:lpstr>
      <vt:lpstr>Lucida Grande</vt:lpstr>
      <vt:lpstr>Symbol</vt:lpstr>
      <vt:lpstr>Times New Roman</vt:lpstr>
      <vt:lpstr>Wingdings</vt:lpstr>
      <vt:lpstr>Office Theme</vt:lpstr>
      <vt:lpstr>Measuring Food Energy by Calorimetry  </vt:lpstr>
      <vt:lpstr>Objective</vt:lpstr>
      <vt:lpstr>PowerPoint Presentation</vt:lpstr>
      <vt:lpstr>Calorimetry </vt:lpstr>
      <vt:lpstr>Specific heat equation</vt:lpstr>
      <vt:lpstr>Endothermic/ Exothermic Reactions</vt:lpstr>
      <vt:lpstr>Energy in food</vt:lpstr>
      <vt:lpstr>PowerPoint Presentation</vt:lpstr>
      <vt:lpstr>PowerPoint Presentation</vt:lpstr>
      <vt:lpstr>Procedure</vt:lpstr>
      <vt:lpstr>Set-up</vt:lpstr>
    </vt:vector>
  </TitlesOfParts>
  <Company>GCCCD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Larter</dc:creator>
  <cp:lastModifiedBy>Martin Larter</cp:lastModifiedBy>
  <cp:revision>6</cp:revision>
  <dcterms:created xsi:type="dcterms:W3CDTF">2017-03-01T20:45:57Z</dcterms:created>
  <dcterms:modified xsi:type="dcterms:W3CDTF">2017-03-01T21:58:30Z</dcterms:modified>
</cp:coreProperties>
</file>