
<file path=[Content_Types].xml><?xml version="1.0" encoding="utf-8"?>
<Types xmlns="http://schemas.openxmlformats.org/package/2006/content-types">
  <Default Extension="bin" ContentType="application/vnd.openxmlformats-officedocument.oleObject"/>
  <Default Extension="jpeg" ContentType="image/jpeg"/>
  <Default Extension="wmf" ContentType="image/x-wmf"/>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1"/>
  </p:notesMasterIdLst>
  <p:sldIdLst>
    <p:sldId id="256" r:id="rId2"/>
    <p:sldId id="259" r:id="rId3"/>
    <p:sldId id="261" r:id="rId4"/>
    <p:sldId id="262" r:id="rId5"/>
    <p:sldId id="263" r:id="rId6"/>
    <p:sldId id="264" r:id="rId7"/>
    <p:sldId id="265" r:id="rId8"/>
    <p:sldId id="260" r:id="rId9"/>
    <p:sldId id="258"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16" d="100"/>
          <a:sy n="116" d="100"/>
        </p:scale>
        <p:origin x="336" y="1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3.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B39CBFB-BAA8-49C7-A1E3-A24F21EF85FA}" type="datetimeFigureOut">
              <a:rPr lang="en-US" smtClean="0"/>
              <a:t>4/11/2017</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10D0783-81D7-48D3-B7FF-4244CFBE5FE3}" type="slidenum">
              <a:rPr lang="en-US" smtClean="0"/>
              <a:t>‹#›</a:t>
            </a:fld>
            <a:endParaRPr lang="en-US"/>
          </a:p>
        </p:txBody>
      </p:sp>
    </p:spTree>
    <p:extLst>
      <p:ext uri="{BB962C8B-B14F-4D97-AF65-F5344CB8AC3E}">
        <p14:creationId xmlns:p14="http://schemas.microsoft.com/office/powerpoint/2010/main" val="283513018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C218F7E9-C13D-421A-A611-CC3CAE46D0E9}" type="slidenum">
              <a:rPr lang="en-US" altLang="en-US">
                <a:latin typeface="Times New Roman" panose="02020603050405020304" pitchFamily="18" charset="0"/>
              </a:rPr>
              <a:pPr/>
              <a:t>3</a:t>
            </a:fld>
            <a:endParaRPr lang="en-US" altLang="en-US">
              <a:latin typeface="Times New Roman" panose="02020603050405020304" pitchFamily="18" charset="0"/>
            </a:endParaRPr>
          </a:p>
        </p:txBody>
      </p:sp>
      <p:sp>
        <p:nvSpPr>
          <p:cNvPr id="24579" name="Rectangle 2"/>
          <p:cNvSpPr>
            <a:spLocks noChangeArrowheads="1" noTextEdit="1"/>
          </p:cNvSpPr>
          <p:nvPr>
            <p:ph type="sldImg"/>
          </p:nvPr>
        </p:nvSpPr>
        <p:spPr>
          <a:ln/>
        </p:spPr>
      </p:sp>
      <p:sp>
        <p:nvSpPr>
          <p:cNvPr id="2458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Tree>
    <p:extLst>
      <p:ext uri="{BB962C8B-B14F-4D97-AF65-F5344CB8AC3E}">
        <p14:creationId xmlns:p14="http://schemas.microsoft.com/office/powerpoint/2010/main" val="226712419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862200C4-843B-44B6-A233-FCBFD2993853}" type="slidenum">
              <a:rPr lang="en-US" altLang="en-US">
                <a:latin typeface="Times New Roman" panose="02020603050405020304" pitchFamily="18" charset="0"/>
              </a:rPr>
              <a:pPr/>
              <a:t>4</a:t>
            </a:fld>
            <a:endParaRPr lang="en-US" altLang="en-US">
              <a:latin typeface="Times New Roman" panose="02020603050405020304" pitchFamily="18" charset="0"/>
            </a:endParaRPr>
          </a:p>
        </p:txBody>
      </p:sp>
      <p:sp>
        <p:nvSpPr>
          <p:cNvPr id="25603" name="Rectangle 2"/>
          <p:cNvSpPr>
            <a:spLocks noChangeArrowheads="1" noTextEdit="1"/>
          </p:cNvSpPr>
          <p:nvPr>
            <p:ph type="sldImg"/>
          </p:nvPr>
        </p:nvSpPr>
        <p:spPr>
          <a:ln/>
        </p:spPr>
      </p:sp>
      <p:sp>
        <p:nvSpPr>
          <p:cNvPr id="2560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Tree>
    <p:extLst>
      <p:ext uri="{BB962C8B-B14F-4D97-AF65-F5344CB8AC3E}">
        <p14:creationId xmlns:p14="http://schemas.microsoft.com/office/powerpoint/2010/main" val="318771873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78AA4DA9-0F25-4F49-B098-04E35FC7429D}" type="slidenum">
              <a:rPr lang="en-US" altLang="en-US">
                <a:latin typeface="Times New Roman" panose="02020603050405020304" pitchFamily="18" charset="0"/>
              </a:rPr>
              <a:pPr/>
              <a:t>5</a:t>
            </a:fld>
            <a:endParaRPr lang="en-US" altLang="en-US">
              <a:latin typeface="Times New Roman" panose="02020603050405020304" pitchFamily="18" charset="0"/>
            </a:endParaRPr>
          </a:p>
        </p:txBody>
      </p:sp>
      <p:sp>
        <p:nvSpPr>
          <p:cNvPr id="26627" name="Rectangle 2"/>
          <p:cNvSpPr>
            <a:spLocks noChangeArrowheads="1" noTextEdit="1"/>
          </p:cNvSpPr>
          <p:nvPr>
            <p:ph type="sldImg"/>
          </p:nvPr>
        </p:nvSpPr>
        <p:spPr>
          <a:ln/>
        </p:spPr>
      </p:sp>
      <p:sp>
        <p:nvSpPr>
          <p:cNvPr id="2662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Tree>
    <p:extLst>
      <p:ext uri="{BB962C8B-B14F-4D97-AF65-F5344CB8AC3E}">
        <p14:creationId xmlns:p14="http://schemas.microsoft.com/office/powerpoint/2010/main" val="108062425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77B7D877-DC38-45B8-A9D4-F91FA79F0AA4}" type="slidenum">
              <a:rPr lang="en-US" altLang="en-US">
                <a:latin typeface="Times New Roman" panose="02020603050405020304" pitchFamily="18" charset="0"/>
              </a:rPr>
              <a:pPr/>
              <a:t>6</a:t>
            </a:fld>
            <a:endParaRPr lang="en-US" altLang="en-US">
              <a:latin typeface="Times New Roman" panose="02020603050405020304" pitchFamily="18" charset="0"/>
            </a:endParaRPr>
          </a:p>
        </p:txBody>
      </p:sp>
      <p:sp>
        <p:nvSpPr>
          <p:cNvPr id="27651" name="Rectangle 2"/>
          <p:cNvSpPr>
            <a:spLocks noChangeArrowheads="1" noTextEdit="1"/>
          </p:cNvSpPr>
          <p:nvPr>
            <p:ph type="sldImg"/>
          </p:nvPr>
        </p:nvSpPr>
        <p:spPr>
          <a:ln/>
        </p:spPr>
      </p:sp>
      <p:sp>
        <p:nvSpPr>
          <p:cNvPr id="2765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Tree>
    <p:extLst>
      <p:ext uri="{BB962C8B-B14F-4D97-AF65-F5344CB8AC3E}">
        <p14:creationId xmlns:p14="http://schemas.microsoft.com/office/powerpoint/2010/main" val="201083075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07CE3B3D-3873-4D57-AA2A-47BE78BCBFF9}" type="slidenum">
              <a:rPr lang="en-US" altLang="en-US">
                <a:latin typeface="Times New Roman" panose="02020603050405020304" pitchFamily="18" charset="0"/>
              </a:rPr>
              <a:pPr/>
              <a:t>7</a:t>
            </a:fld>
            <a:endParaRPr lang="en-US" altLang="en-US">
              <a:latin typeface="Times New Roman" panose="02020603050405020304" pitchFamily="18" charset="0"/>
            </a:endParaRPr>
          </a:p>
        </p:txBody>
      </p:sp>
      <p:sp>
        <p:nvSpPr>
          <p:cNvPr id="28675" name="Rectangle 2"/>
          <p:cNvSpPr>
            <a:spLocks noChangeArrowheads="1" noTextEdit="1"/>
          </p:cNvSpPr>
          <p:nvPr>
            <p:ph type="sldImg"/>
          </p:nvPr>
        </p:nvSpPr>
        <p:spPr>
          <a:ln/>
        </p:spPr>
      </p:sp>
      <p:sp>
        <p:nvSpPr>
          <p:cNvPr id="2867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Tree>
    <p:extLst>
      <p:ext uri="{BB962C8B-B14F-4D97-AF65-F5344CB8AC3E}">
        <p14:creationId xmlns:p14="http://schemas.microsoft.com/office/powerpoint/2010/main" val="341827116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B26C56C-A978-4A86-B491-10B53B110901}" type="slidenum">
              <a:rPr lang="en-US" altLang="en-US"/>
              <a:pPr/>
              <a:t>9</a:t>
            </a:fld>
            <a:endParaRPr lang="en-US" altLang="en-US"/>
          </a:p>
        </p:txBody>
      </p:sp>
      <p:sp>
        <p:nvSpPr>
          <p:cNvPr id="33794" name="Rectangle 2"/>
          <p:cNvSpPr>
            <a:spLocks noChangeArrowheads="1" noTextEdit="1"/>
          </p:cNvSpPr>
          <p:nvPr>
            <p:ph type="sldImg"/>
          </p:nvPr>
        </p:nvSpPr>
        <p:spPr>
          <a:ln/>
        </p:spPr>
      </p:sp>
      <p:sp>
        <p:nvSpPr>
          <p:cNvPr id="33795" name="Rectangle 3"/>
          <p:cNvSpPr>
            <a:spLocks noGrp="1" noChangeArrowheads="1"/>
          </p:cNvSpPr>
          <p:nvPr>
            <p:ph type="body" idx="1"/>
          </p:nvPr>
        </p:nvSpPr>
        <p:spPr/>
        <p:txBody>
          <a:bodyPr/>
          <a:lstStyle/>
          <a:p>
            <a:endParaRPr lang="en-US" altLang="en-US"/>
          </a:p>
        </p:txBody>
      </p:sp>
    </p:spTree>
    <p:extLst>
      <p:ext uri="{BB962C8B-B14F-4D97-AF65-F5344CB8AC3E}">
        <p14:creationId xmlns:p14="http://schemas.microsoft.com/office/powerpoint/2010/main" val="278266813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24822340-2F1D-4FFA-855F-89D88CF6D1E2}" type="datetimeFigureOut">
              <a:rPr lang="en-US" smtClean="0"/>
              <a:t>4/11/2017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7012C79-EF66-45CB-BC0F-AE52DF08EDF3}" type="slidenum">
              <a:rPr lang="en-US" smtClean="0"/>
              <a:t>‹#›</a:t>
            </a:fld>
            <a:endParaRPr lang="en-US"/>
          </a:p>
        </p:txBody>
      </p:sp>
    </p:spTree>
    <p:extLst>
      <p:ext uri="{BB962C8B-B14F-4D97-AF65-F5344CB8AC3E}">
        <p14:creationId xmlns:p14="http://schemas.microsoft.com/office/powerpoint/2010/main" val="191606139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4822340-2F1D-4FFA-855F-89D88CF6D1E2}" type="datetimeFigureOut">
              <a:rPr lang="en-US" smtClean="0"/>
              <a:t>4/11/2017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7012C79-EF66-45CB-BC0F-AE52DF08EDF3}" type="slidenum">
              <a:rPr lang="en-US" smtClean="0"/>
              <a:t>‹#›</a:t>
            </a:fld>
            <a:endParaRPr lang="en-US"/>
          </a:p>
        </p:txBody>
      </p:sp>
    </p:spTree>
    <p:extLst>
      <p:ext uri="{BB962C8B-B14F-4D97-AF65-F5344CB8AC3E}">
        <p14:creationId xmlns:p14="http://schemas.microsoft.com/office/powerpoint/2010/main" val="139589631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4822340-2F1D-4FFA-855F-89D88CF6D1E2}" type="datetimeFigureOut">
              <a:rPr lang="en-US" smtClean="0"/>
              <a:t>4/11/2017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7012C79-EF66-45CB-BC0F-AE52DF08EDF3}" type="slidenum">
              <a:rPr lang="en-US" smtClean="0"/>
              <a:t>‹#›</a:t>
            </a:fld>
            <a:endParaRPr lang="en-US"/>
          </a:p>
        </p:txBody>
      </p:sp>
    </p:spTree>
    <p:extLst>
      <p:ext uri="{BB962C8B-B14F-4D97-AF65-F5344CB8AC3E}">
        <p14:creationId xmlns:p14="http://schemas.microsoft.com/office/powerpoint/2010/main" val="319720451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219200" y="277813"/>
            <a:ext cx="103632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1219200" y="1600201"/>
            <a:ext cx="5080000" cy="45307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502400" y="1600201"/>
            <a:ext cx="5080000" cy="45307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9"/>
          <p:cNvSpPr>
            <a:spLocks noGrp="1" noChangeArrowheads="1"/>
          </p:cNvSpPr>
          <p:nvPr>
            <p:ph type="dt" sz="half" idx="10"/>
          </p:nvPr>
        </p:nvSpPr>
        <p:spPr>
          <a:ln/>
        </p:spPr>
        <p:txBody>
          <a:bodyPr/>
          <a:lstStyle>
            <a:lvl1pPr>
              <a:defRPr/>
            </a:lvl1pPr>
          </a:lstStyle>
          <a:p>
            <a:pPr>
              <a:defRPr/>
            </a:pPr>
            <a:fld id="{34162688-D6BE-47CF-8A65-382BE3A95740}" type="datetime1">
              <a:rPr lang="en-US"/>
              <a:pPr>
                <a:defRPr/>
              </a:pPr>
              <a:t>4/11/2017</a:t>
            </a:fld>
            <a:endParaRPr lang="en-US"/>
          </a:p>
        </p:txBody>
      </p:sp>
      <p:sp>
        <p:nvSpPr>
          <p:cNvPr id="6" name="Rectangle 10"/>
          <p:cNvSpPr>
            <a:spLocks noGrp="1" noChangeArrowheads="1"/>
          </p:cNvSpPr>
          <p:nvPr>
            <p:ph type="ftr" sz="quarter" idx="11"/>
          </p:nvPr>
        </p:nvSpPr>
        <p:spPr>
          <a:ln/>
        </p:spPr>
        <p:txBody>
          <a:bodyPr/>
          <a:lstStyle>
            <a:lvl1pPr>
              <a:defRPr/>
            </a:lvl1pPr>
          </a:lstStyle>
          <a:p>
            <a:pPr>
              <a:defRPr/>
            </a:pPr>
            <a:r>
              <a:rPr lang="en-US"/>
              <a:t>LecturePLUS Timberlake 2000</a:t>
            </a:r>
          </a:p>
        </p:txBody>
      </p:sp>
      <p:sp>
        <p:nvSpPr>
          <p:cNvPr id="7" name="Rectangle 11"/>
          <p:cNvSpPr>
            <a:spLocks noGrp="1" noChangeArrowheads="1"/>
          </p:cNvSpPr>
          <p:nvPr>
            <p:ph type="sldNum" sz="quarter" idx="12"/>
          </p:nvPr>
        </p:nvSpPr>
        <p:spPr>
          <a:ln/>
        </p:spPr>
        <p:txBody>
          <a:bodyPr/>
          <a:lstStyle>
            <a:lvl1pPr>
              <a:defRPr/>
            </a:lvl1pPr>
          </a:lstStyle>
          <a:p>
            <a:fld id="{94272642-5233-4661-AC34-D8DC60E6DCF4}" type="slidenum">
              <a:rPr lang="en-US" altLang="en-US"/>
              <a:pPr/>
              <a:t>‹#›</a:t>
            </a:fld>
            <a:endParaRPr lang="en-US" altLang="en-US"/>
          </a:p>
        </p:txBody>
      </p:sp>
    </p:spTree>
    <p:extLst>
      <p:ext uri="{BB962C8B-B14F-4D97-AF65-F5344CB8AC3E}">
        <p14:creationId xmlns:p14="http://schemas.microsoft.com/office/powerpoint/2010/main" val="404953177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4822340-2F1D-4FFA-855F-89D88CF6D1E2}" type="datetimeFigureOut">
              <a:rPr lang="en-US" smtClean="0"/>
              <a:t>4/11/2017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7012C79-EF66-45CB-BC0F-AE52DF08EDF3}" type="slidenum">
              <a:rPr lang="en-US" smtClean="0"/>
              <a:t>‹#›</a:t>
            </a:fld>
            <a:endParaRPr lang="en-US"/>
          </a:p>
        </p:txBody>
      </p:sp>
    </p:spTree>
    <p:extLst>
      <p:ext uri="{BB962C8B-B14F-4D97-AF65-F5344CB8AC3E}">
        <p14:creationId xmlns:p14="http://schemas.microsoft.com/office/powerpoint/2010/main" val="19611698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4822340-2F1D-4FFA-855F-89D88CF6D1E2}" type="datetimeFigureOut">
              <a:rPr lang="en-US" smtClean="0"/>
              <a:t>4/11/2017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7012C79-EF66-45CB-BC0F-AE52DF08EDF3}" type="slidenum">
              <a:rPr lang="en-US" smtClean="0"/>
              <a:t>‹#›</a:t>
            </a:fld>
            <a:endParaRPr lang="en-US"/>
          </a:p>
        </p:txBody>
      </p:sp>
    </p:spTree>
    <p:extLst>
      <p:ext uri="{BB962C8B-B14F-4D97-AF65-F5344CB8AC3E}">
        <p14:creationId xmlns:p14="http://schemas.microsoft.com/office/powerpoint/2010/main" val="6078366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24822340-2F1D-4FFA-855F-89D88CF6D1E2}" type="datetimeFigureOut">
              <a:rPr lang="en-US" smtClean="0"/>
              <a:t>4/11/2017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7012C79-EF66-45CB-BC0F-AE52DF08EDF3}" type="slidenum">
              <a:rPr lang="en-US" smtClean="0"/>
              <a:t>‹#›</a:t>
            </a:fld>
            <a:endParaRPr lang="en-US"/>
          </a:p>
        </p:txBody>
      </p:sp>
    </p:spTree>
    <p:extLst>
      <p:ext uri="{BB962C8B-B14F-4D97-AF65-F5344CB8AC3E}">
        <p14:creationId xmlns:p14="http://schemas.microsoft.com/office/powerpoint/2010/main" val="352969280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24822340-2F1D-4FFA-855F-89D88CF6D1E2}" type="datetimeFigureOut">
              <a:rPr lang="en-US" smtClean="0"/>
              <a:t>4/11/2017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7012C79-EF66-45CB-BC0F-AE52DF08EDF3}" type="slidenum">
              <a:rPr lang="en-US" smtClean="0"/>
              <a:t>‹#›</a:t>
            </a:fld>
            <a:endParaRPr lang="en-US"/>
          </a:p>
        </p:txBody>
      </p:sp>
    </p:spTree>
    <p:extLst>
      <p:ext uri="{BB962C8B-B14F-4D97-AF65-F5344CB8AC3E}">
        <p14:creationId xmlns:p14="http://schemas.microsoft.com/office/powerpoint/2010/main" val="214082096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24822340-2F1D-4FFA-855F-89D88CF6D1E2}" type="datetimeFigureOut">
              <a:rPr lang="en-US" smtClean="0"/>
              <a:t>4/11/2017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7012C79-EF66-45CB-BC0F-AE52DF08EDF3}" type="slidenum">
              <a:rPr lang="en-US" smtClean="0"/>
              <a:t>‹#›</a:t>
            </a:fld>
            <a:endParaRPr lang="en-US"/>
          </a:p>
        </p:txBody>
      </p:sp>
    </p:spTree>
    <p:extLst>
      <p:ext uri="{BB962C8B-B14F-4D97-AF65-F5344CB8AC3E}">
        <p14:creationId xmlns:p14="http://schemas.microsoft.com/office/powerpoint/2010/main" val="25927821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4822340-2F1D-4FFA-855F-89D88CF6D1E2}" type="datetimeFigureOut">
              <a:rPr lang="en-US" smtClean="0"/>
              <a:t>4/11/2017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7012C79-EF66-45CB-BC0F-AE52DF08EDF3}" type="slidenum">
              <a:rPr lang="en-US" smtClean="0"/>
              <a:t>‹#›</a:t>
            </a:fld>
            <a:endParaRPr lang="en-US"/>
          </a:p>
        </p:txBody>
      </p:sp>
    </p:spTree>
    <p:extLst>
      <p:ext uri="{BB962C8B-B14F-4D97-AF65-F5344CB8AC3E}">
        <p14:creationId xmlns:p14="http://schemas.microsoft.com/office/powerpoint/2010/main" val="40561957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4822340-2F1D-4FFA-855F-89D88CF6D1E2}" type="datetimeFigureOut">
              <a:rPr lang="en-US" smtClean="0"/>
              <a:t>4/11/2017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7012C79-EF66-45CB-BC0F-AE52DF08EDF3}" type="slidenum">
              <a:rPr lang="en-US" smtClean="0"/>
              <a:t>‹#›</a:t>
            </a:fld>
            <a:endParaRPr lang="en-US"/>
          </a:p>
        </p:txBody>
      </p:sp>
    </p:spTree>
    <p:extLst>
      <p:ext uri="{BB962C8B-B14F-4D97-AF65-F5344CB8AC3E}">
        <p14:creationId xmlns:p14="http://schemas.microsoft.com/office/powerpoint/2010/main" val="1525678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4822340-2F1D-4FFA-855F-89D88CF6D1E2}" type="datetimeFigureOut">
              <a:rPr lang="en-US" smtClean="0"/>
              <a:t>4/11/2017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7012C79-EF66-45CB-BC0F-AE52DF08EDF3}" type="slidenum">
              <a:rPr lang="en-US" smtClean="0"/>
              <a:t>‹#›</a:t>
            </a:fld>
            <a:endParaRPr lang="en-US"/>
          </a:p>
        </p:txBody>
      </p:sp>
    </p:spTree>
    <p:extLst>
      <p:ext uri="{BB962C8B-B14F-4D97-AF65-F5344CB8AC3E}">
        <p14:creationId xmlns:p14="http://schemas.microsoft.com/office/powerpoint/2010/main" val="64985830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4822340-2F1D-4FFA-855F-89D88CF6D1E2}" type="datetimeFigureOut">
              <a:rPr lang="en-US" smtClean="0"/>
              <a:t>4/11/2017</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7012C79-EF66-45CB-BC0F-AE52DF08EDF3}" type="slidenum">
              <a:rPr lang="en-US" smtClean="0"/>
              <a:t>‹#›</a:t>
            </a:fld>
            <a:endParaRPr lang="en-US"/>
          </a:p>
        </p:txBody>
      </p:sp>
    </p:spTree>
    <p:extLst>
      <p:ext uri="{BB962C8B-B14F-4D97-AF65-F5344CB8AC3E}">
        <p14:creationId xmlns:p14="http://schemas.microsoft.com/office/powerpoint/2010/main" val="302671243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image" Target="../media/image3.wmf"/></Relationships>
</file>

<file path=ppt/slides/_rels/slide9.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6.xml"/><Relationship Id="rId1" Type="http://schemas.openxmlformats.org/officeDocument/2006/relationships/slideLayout" Target="../slideLayouts/slideLayout1.xml"/><Relationship Id="rId4" Type="http://schemas.openxmlformats.org/officeDocument/2006/relationships/image" Target="../media/image5.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Equivalents and </a:t>
            </a:r>
            <a:r>
              <a:rPr lang="en-US" smtClean="0"/>
              <a:t>Milliequivalent</a:t>
            </a:r>
            <a:endParaRPr lang="en-US"/>
          </a:p>
        </p:txBody>
      </p:sp>
      <p:sp>
        <p:nvSpPr>
          <p:cNvPr id="3" name="Subtitle 2"/>
          <p:cNvSpPr>
            <a:spLocks noGrp="1"/>
          </p:cNvSpPr>
          <p:nvPr>
            <p:ph type="subTitle" idx="1"/>
          </p:nvPr>
        </p:nvSpPr>
        <p:spPr/>
        <p:txBody>
          <a:bodyPr/>
          <a:lstStyle/>
          <a:p>
            <a:endParaRPr lang="en-US"/>
          </a:p>
        </p:txBody>
      </p:sp>
    </p:spTree>
    <p:extLst>
      <p:ext uri="{BB962C8B-B14F-4D97-AF65-F5344CB8AC3E}">
        <p14:creationId xmlns:p14="http://schemas.microsoft.com/office/powerpoint/2010/main" val="116898479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r>
              <a:rPr lang="en-US" altLang="en-US"/>
              <a:t>Copyright © 2010 Pearson Education, Inc.</a:t>
            </a:r>
          </a:p>
        </p:txBody>
      </p:sp>
      <p:sp>
        <p:nvSpPr>
          <p:cNvPr id="5" name="Footer Placeholder 4"/>
          <p:cNvSpPr>
            <a:spLocks noGrp="1"/>
          </p:cNvSpPr>
          <p:nvPr>
            <p:ph type="ftr" sz="quarter" idx="11"/>
          </p:nvPr>
        </p:nvSpPr>
        <p:spPr/>
        <p:txBody>
          <a:bodyPr/>
          <a:lstStyle/>
          <a:p>
            <a:r>
              <a:rPr lang="en-US" altLang="en-US"/>
              <a:t>Chapter Nine</a:t>
            </a:r>
          </a:p>
        </p:txBody>
      </p:sp>
      <p:sp>
        <p:nvSpPr>
          <p:cNvPr id="6" name="Slide Number Placeholder 5"/>
          <p:cNvSpPr>
            <a:spLocks noGrp="1"/>
          </p:cNvSpPr>
          <p:nvPr>
            <p:ph type="sldNum" sz="quarter" idx="12"/>
          </p:nvPr>
        </p:nvSpPr>
        <p:spPr/>
        <p:txBody>
          <a:bodyPr/>
          <a:lstStyle/>
          <a:p>
            <a:fld id="{A56E87FB-A0B3-4B4F-A301-069C1F248BE9}" type="slidenum">
              <a:rPr lang="en-US" altLang="en-US"/>
              <a:pPr/>
              <a:t>2</a:t>
            </a:fld>
            <a:endParaRPr lang="en-US" altLang="en-US"/>
          </a:p>
        </p:txBody>
      </p:sp>
      <p:sp>
        <p:nvSpPr>
          <p:cNvPr id="316418" name="Rectangle 2"/>
          <p:cNvSpPr>
            <a:spLocks noGrp="1" noChangeArrowheads="1"/>
          </p:cNvSpPr>
          <p:nvPr>
            <p:ph type="title"/>
          </p:nvPr>
        </p:nvSpPr>
        <p:spPr>
          <a:xfrm>
            <a:off x="1981200" y="277814"/>
            <a:ext cx="8229600" cy="1474787"/>
          </a:xfrm>
          <a:ln/>
        </p:spPr>
        <p:txBody>
          <a:bodyPr/>
          <a:lstStyle/>
          <a:p>
            <a:r>
              <a:rPr lang="en-US" altLang="en-US" dirty="0" smtClean="0"/>
              <a:t>Electrolytes </a:t>
            </a:r>
            <a:r>
              <a:rPr lang="en-US" altLang="en-US" dirty="0"/>
              <a:t>in Body Fluids: Equivalents and </a:t>
            </a:r>
            <a:r>
              <a:rPr lang="en-US" altLang="en-US" dirty="0" err="1"/>
              <a:t>Milliequivalents</a:t>
            </a:r>
            <a:endParaRPr lang="en-US" altLang="en-US" dirty="0"/>
          </a:p>
        </p:txBody>
      </p:sp>
      <p:sp>
        <p:nvSpPr>
          <p:cNvPr id="316420" name="Rectangle 4"/>
          <p:cNvSpPr>
            <a:spLocks noGrp="1" noChangeArrowheads="1"/>
          </p:cNvSpPr>
          <p:nvPr>
            <p:ph type="body" idx="1"/>
          </p:nvPr>
        </p:nvSpPr>
        <p:spPr>
          <a:xfrm>
            <a:off x="1981200" y="1752601"/>
            <a:ext cx="8229600" cy="4378325"/>
          </a:xfrm>
        </p:spPr>
        <p:txBody>
          <a:bodyPr>
            <a:normAutofit lnSpcReduction="10000"/>
          </a:bodyPr>
          <a:lstStyle/>
          <a:p>
            <a:pPr marL="457200" indent="-457200">
              <a:lnSpc>
                <a:spcPct val="80000"/>
              </a:lnSpc>
            </a:pPr>
            <a:r>
              <a:rPr lang="en-US" altLang="en-US" dirty="0"/>
              <a:t>What happens if </a:t>
            </a:r>
            <a:r>
              <a:rPr lang="en-US" altLang="en-US" dirty="0" err="1"/>
              <a:t>NaCl</a:t>
            </a:r>
            <a:r>
              <a:rPr lang="en-US" altLang="en-US" dirty="0"/>
              <a:t> and </a:t>
            </a:r>
            <a:r>
              <a:rPr lang="en-US" altLang="en-US" dirty="0" err="1"/>
              <a:t>KBr</a:t>
            </a:r>
            <a:r>
              <a:rPr lang="en-US" altLang="en-US" dirty="0"/>
              <a:t> are dissolved in the same solution? The cations and anions are all mixed together so an identical solution could just as well be made from </a:t>
            </a:r>
            <a:r>
              <a:rPr lang="en-US" altLang="en-US" dirty="0" err="1"/>
              <a:t>KCl</a:t>
            </a:r>
            <a:r>
              <a:rPr lang="en-US" altLang="en-US" dirty="0"/>
              <a:t> and </a:t>
            </a:r>
            <a:r>
              <a:rPr lang="en-US" altLang="en-US" dirty="0" err="1"/>
              <a:t>NaBr</a:t>
            </a:r>
            <a:r>
              <a:rPr lang="en-US" altLang="en-US" dirty="0"/>
              <a:t>. We can only speak of having a solution with four different ions in it.</a:t>
            </a:r>
          </a:p>
          <a:p>
            <a:pPr marL="457200" indent="-457200">
              <a:lnSpc>
                <a:spcPct val="80000"/>
              </a:lnSpc>
            </a:pPr>
            <a:r>
              <a:rPr lang="en-US" altLang="en-US" dirty="0"/>
              <a:t>A similar situation exists for blood and other body fluids, which contain many different anions and cations. Since they are all mixed together, it is difficult to talk about specific ionic compounds.</a:t>
            </a:r>
          </a:p>
          <a:p>
            <a:pPr marL="457200" indent="-457200">
              <a:lnSpc>
                <a:spcPct val="80000"/>
              </a:lnSpc>
            </a:pPr>
            <a:r>
              <a:rPr lang="en-US" altLang="en-US" dirty="0"/>
              <a:t>Instead, we are interested only in individual ions and in the total numbers of positive and negative charges. We need a new term, </a:t>
            </a:r>
            <a:r>
              <a:rPr lang="en-US" altLang="en-US" b="1" dirty="0"/>
              <a:t>equivalents</a:t>
            </a:r>
            <a:r>
              <a:rPr lang="en-US" altLang="en-US" i="1" dirty="0"/>
              <a:t> </a:t>
            </a:r>
            <a:r>
              <a:rPr lang="en-US" altLang="en-US" dirty="0"/>
              <a:t>of ions.</a:t>
            </a:r>
          </a:p>
        </p:txBody>
      </p:sp>
    </p:spTree>
    <p:extLst>
      <p:ext uri="{BB962C8B-B14F-4D97-AF65-F5344CB8AC3E}">
        <p14:creationId xmlns:p14="http://schemas.microsoft.com/office/powerpoint/2010/main" val="121220216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ABD2A196-5A65-466F-B7C1-F2AB826A60A2}" type="slidenum">
              <a:rPr lang="en-US" altLang="en-US"/>
              <a:pPr/>
              <a:t>3</a:t>
            </a:fld>
            <a:endParaRPr lang="en-US" altLang="en-US"/>
          </a:p>
        </p:txBody>
      </p:sp>
      <p:sp>
        <p:nvSpPr>
          <p:cNvPr id="13315" name="Rectangle 2"/>
          <p:cNvSpPr>
            <a:spLocks noGrp="1" noChangeArrowheads="1"/>
          </p:cNvSpPr>
          <p:nvPr>
            <p:ph type="title"/>
          </p:nvPr>
        </p:nvSpPr>
        <p:spPr>
          <a:xfrm>
            <a:off x="2286000" y="228600"/>
            <a:ext cx="7772400" cy="1143000"/>
          </a:xfrm>
        </p:spPr>
        <p:txBody>
          <a:bodyPr/>
          <a:lstStyle/>
          <a:p>
            <a:pPr eaLnBrk="1" hangingPunct="1"/>
            <a:r>
              <a:rPr lang="en-US" altLang="en-US" b="1" smtClean="0"/>
              <a:t>Equivalents</a:t>
            </a:r>
          </a:p>
        </p:txBody>
      </p:sp>
      <p:sp>
        <p:nvSpPr>
          <p:cNvPr id="13316" name="Rectangle 3"/>
          <p:cNvSpPr>
            <a:spLocks noGrp="1" noChangeArrowheads="1"/>
          </p:cNvSpPr>
          <p:nvPr>
            <p:ph type="body" idx="1"/>
          </p:nvPr>
        </p:nvSpPr>
        <p:spPr>
          <a:xfrm>
            <a:off x="2133599" y="1676400"/>
            <a:ext cx="9069859" cy="4953000"/>
          </a:xfrm>
        </p:spPr>
        <p:txBody>
          <a:bodyPr/>
          <a:lstStyle/>
          <a:p>
            <a:pPr eaLnBrk="1" hangingPunct="1">
              <a:buFont typeface="Wingdings" panose="05000000000000000000" pitchFamily="2" charset="2"/>
              <a:buNone/>
            </a:pPr>
            <a:r>
              <a:rPr lang="en-US" altLang="en-US" dirty="0" smtClean="0"/>
              <a:t>	An equivalent (</a:t>
            </a:r>
            <a:r>
              <a:rPr lang="en-US" altLang="en-US" dirty="0" err="1" smtClean="0"/>
              <a:t>Eq</a:t>
            </a:r>
            <a:r>
              <a:rPr lang="en-US" altLang="en-US" dirty="0" smtClean="0"/>
              <a:t>) is the amount of an electrolyte or an ion that provides 1 mole of electrical charge (+ or </a:t>
            </a:r>
            <a:r>
              <a:rPr lang="en-US" altLang="en-US" dirty="0" smtClean="0">
                <a:cs typeface="Arial" panose="020B0604020202020204" pitchFamily="34" charset="0"/>
              </a:rPr>
              <a:t>–</a:t>
            </a:r>
            <a:r>
              <a:rPr lang="en-US" altLang="en-US" dirty="0" smtClean="0"/>
              <a:t>).		</a:t>
            </a:r>
          </a:p>
          <a:p>
            <a:pPr eaLnBrk="1" hangingPunct="1">
              <a:lnSpc>
                <a:spcPct val="160000"/>
              </a:lnSpc>
              <a:buFont typeface="Wingdings" panose="05000000000000000000" pitchFamily="2" charset="2"/>
              <a:buNone/>
            </a:pPr>
            <a:r>
              <a:rPr lang="en-US" altLang="en-US" dirty="0" smtClean="0"/>
              <a:t>				1 mole Na</a:t>
            </a:r>
            <a:r>
              <a:rPr lang="en-US" altLang="en-US" baseline="30000" dirty="0" smtClean="0"/>
              <a:t>+</a:t>
            </a:r>
            <a:r>
              <a:rPr lang="en-US" altLang="en-US" dirty="0" smtClean="0"/>
              <a:t>  =   1 </a:t>
            </a:r>
            <a:r>
              <a:rPr lang="en-US" altLang="en-US" dirty="0" err="1" smtClean="0"/>
              <a:t>Eq</a:t>
            </a:r>
            <a:endParaRPr lang="en-US" altLang="en-US" dirty="0" smtClean="0"/>
          </a:p>
          <a:p>
            <a:pPr eaLnBrk="1" hangingPunct="1">
              <a:lnSpc>
                <a:spcPct val="160000"/>
              </a:lnSpc>
              <a:buFont typeface="Wingdings" panose="05000000000000000000" pitchFamily="2" charset="2"/>
              <a:buNone/>
            </a:pPr>
            <a:r>
              <a:rPr lang="en-US" altLang="en-US" dirty="0" smtClean="0"/>
              <a:t>				1 mole Cl</a:t>
            </a:r>
            <a:r>
              <a:rPr lang="en-US" altLang="en-US" baseline="30000" dirty="0" smtClean="0">
                <a:cs typeface="Arial" panose="020B0604020202020204" pitchFamily="34" charset="0"/>
              </a:rPr>
              <a:t>−</a:t>
            </a:r>
            <a:r>
              <a:rPr lang="en-US" altLang="en-US" dirty="0" smtClean="0"/>
              <a:t>   =   1 </a:t>
            </a:r>
            <a:r>
              <a:rPr lang="en-US" altLang="en-US" dirty="0" err="1" smtClean="0"/>
              <a:t>Eq</a:t>
            </a:r>
            <a:endParaRPr lang="en-US" altLang="en-US" dirty="0" smtClean="0"/>
          </a:p>
          <a:p>
            <a:pPr eaLnBrk="1" hangingPunct="1">
              <a:lnSpc>
                <a:spcPct val="160000"/>
              </a:lnSpc>
              <a:buFont typeface="Wingdings" panose="05000000000000000000" pitchFamily="2" charset="2"/>
              <a:buNone/>
            </a:pPr>
            <a:r>
              <a:rPr lang="en-US" altLang="en-US" dirty="0" smtClean="0"/>
              <a:t>				1 mole Ca</a:t>
            </a:r>
            <a:r>
              <a:rPr lang="en-US" altLang="en-US" baseline="30000" dirty="0" smtClean="0"/>
              <a:t>2+ </a:t>
            </a:r>
            <a:r>
              <a:rPr lang="en-US" altLang="en-US" dirty="0" smtClean="0"/>
              <a:t>=   2 </a:t>
            </a:r>
            <a:r>
              <a:rPr lang="en-US" altLang="en-US" dirty="0" err="1" smtClean="0"/>
              <a:t>Eq</a:t>
            </a:r>
            <a:endParaRPr lang="en-US" altLang="en-US" dirty="0" smtClean="0"/>
          </a:p>
          <a:p>
            <a:pPr eaLnBrk="1" hangingPunct="1">
              <a:lnSpc>
                <a:spcPct val="160000"/>
              </a:lnSpc>
              <a:buFont typeface="Wingdings" panose="05000000000000000000" pitchFamily="2" charset="2"/>
              <a:buNone/>
            </a:pPr>
            <a:r>
              <a:rPr lang="en-US" altLang="en-US" dirty="0" smtClean="0"/>
              <a:t>				1 mole Fe</a:t>
            </a:r>
            <a:r>
              <a:rPr lang="en-US" altLang="en-US" baseline="30000" dirty="0" smtClean="0"/>
              <a:t>3+</a:t>
            </a:r>
            <a:r>
              <a:rPr lang="en-US" altLang="en-US" dirty="0" smtClean="0"/>
              <a:t> =   3 </a:t>
            </a:r>
            <a:r>
              <a:rPr lang="en-US" altLang="en-US" dirty="0" err="1" smtClean="0"/>
              <a:t>Eq</a:t>
            </a:r>
            <a:endParaRPr lang="en-US" altLang="en-US" dirty="0" smtClean="0"/>
          </a:p>
        </p:txBody>
      </p:sp>
    </p:spTree>
    <p:extLst>
      <p:ext uri="{BB962C8B-B14F-4D97-AF65-F5344CB8AC3E}">
        <p14:creationId xmlns:p14="http://schemas.microsoft.com/office/powerpoint/2010/main" val="211028712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Number Placeholder 6"/>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B2C4408D-13E2-4A64-8102-73E8FABBDB28}" type="slidenum">
              <a:rPr lang="en-US" altLang="en-US"/>
              <a:pPr/>
              <a:t>4</a:t>
            </a:fld>
            <a:endParaRPr lang="en-US" altLang="en-US"/>
          </a:p>
        </p:txBody>
      </p:sp>
      <p:sp>
        <p:nvSpPr>
          <p:cNvPr id="14339" name="Rectangle 8"/>
          <p:cNvSpPr>
            <a:spLocks noGrp="1" noChangeArrowheads="1"/>
          </p:cNvSpPr>
          <p:nvPr>
            <p:ph type="title"/>
          </p:nvPr>
        </p:nvSpPr>
        <p:spPr/>
        <p:txBody>
          <a:bodyPr/>
          <a:lstStyle/>
          <a:p>
            <a:pPr eaLnBrk="1" hangingPunct="1"/>
            <a:r>
              <a:rPr lang="en-US" altLang="en-US" b="1" smtClean="0"/>
              <a:t>Electrolytes in IV Solutions</a:t>
            </a:r>
          </a:p>
        </p:txBody>
      </p:sp>
      <p:pic>
        <p:nvPicPr>
          <p:cNvPr id="14340" name="Picture 3" descr="08_T07"/>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362200" y="1909764"/>
            <a:ext cx="7162800" cy="3921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2245078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Slide Number Placeholder 6"/>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AEE6BEDE-38E3-4733-8D9C-159E0AEAE916}" type="slidenum">
              <a:rPr lang="en-US" altLang="en-US"/>
              <a:pPr/>
              <a:t>5</a:t>
            </a:fld>
            <a:endParaRPr lang="en-US" altLang="en-US"/>
          </a:p>
        </p:txBody>
      </p:sp>
      <p:sp>
        <p:nvSpPr>
          <p:cNvPr id="15363" name="Rectangle 2"/>
          <p:cNvSpPr>
            <a:spLocks noGrp="1" noChangeArrowheads="1"/>
          </p:cNvSpPr>
          <p:nvPr>
            <p:ph type="title"/>
          </p:nvPr>
        </p:nvSpPr>
        <p:spPr/>
        <p:txBody>
          <a:bodyPr/>
          <a:lstStyle/>
          <a:p>
            <a:pPr eaLnBrk="1" hangingPunct="1"/>
            <a:r>
              <a:rPr lang="en-US" altLang="en-US" b="1" smtClean="0"/>
              <a:t>Electrolytes in Body Fluids</a:t>
            </a:r>
          </a:p>
        </p:txBody>
      </p:sp>
      <p:sp>
        <p:nvSpPr>
          <p:cNvPr id="15364" name="Rectangle 3"/>
          <p:cNvSpPr>
            <a:spLocks noGrp="1" noChangeArrowheads="1"/>
          </p:cNvSpPr>
          <p:nvPr>
            <p:ph type="body" sz="half" idx="1"/>
          </p:nvPr>
        </p:nvSpPr>
        <p:spPr>
          <a:xfrm>
            <a:off x="2286000" y="1676400"/>
            <a:ext cx="5334000" cy="4876800"/>
          </a:xfrm>
        </p:spPr>
        <p:txBody>
          <a:bodyPr>
            <a:normAutofit lnSpcReduction="10000"/>
          </a:bodyPr>
          <a:lstStyle/>
          <a:p>
            <a:pPr marL="0" indent="0">
              <a:buNone/>
            </a:pPr>
            <a:r>
              <a:rPr lang="en-US" altLang="en-US" smtClean="0"/>
              <a:t>In replacement solutions for body</a:t>
            </a:r>
            <a:br>
              <a:rPr lang="en-US" altLang="en-US" smtClean="0"/>
            </a:br>
            <a:r>
              <a:rPr lang="en-US" altLang="en-US" smtClean="0"/>
              <a:t>fluids, the electrolytes are given in</a:t>
            </a:r>
            <a:br>
              <a:rPr lang="en-US" altLang="en-US" smtClean="0"/>
            </a:br>
            <a:r>
              <a:rPr lang="en-US" altLang="en-US" smtClean="0"/>
              <a:t>milliequivalents/L (mEq/L).  </a:t>
            </a:r>
          </a:p>
          <a:p>
            <a:pPr marL="0" indent="0">
              <a:lnSpc>
                <a:spcPct val="20000"/>
              </a:lnSpc>
              <a:buNone/>
            </a:pPr>
            <a:endParaRPr lang="en-US" altLang="en-US" smtClean="0"/>
          </a:p>
          <a:p>
            <a:pPr marL="0" indent="0" algn="ctr">
              <a:lnSpc>
                <a:spcPct val="0"/>
              </a:lnSpc>
              <a:buNone/>
            </a:pPr>
            <a:endParaRPr lang="en-US" altLang="en-US" smtClean="0">
              <a:solidFill>
                <a:schemeClr val="accent1"/>
              </a:solidFill>
            </a:endParaRPr>
          </a:p>
          <a:p>
            <a:pPr marL="0" indent="0" algn="ctr">
              <a:lnSpc>
                <a:spcPct val="95000"/>
              </a:lnSpc>
              <a:spcBef>
                <a:spcPct val="10000"/>
              </a:spcBef>
              <a:spcAft>
                <a:spcPct val="10000"/>
              </a:spcAft>
              <a:buNone/>
            </a:pPr>
            <a:r>
              <a:rPr lang="en-US" altLang="en-US" b="1" smtClean="0"/>
              <a:t>Ringer’s Solution</a:t>
            </a:r>
          </a:p>
          <a:p>
            <a:pPr marL="0" indent="0">
              <a:lnSpc>
                <a:spcPct val="95000"/>
              </a:lnSpc>
              <a:spcBef>
                <a:spcPct val="10000"/>
              </a:spcBef>
              <a:spcAft>
                <a:spcPct val="10000"/>
              </a:spcAft>
              <a:buNone/>
            </a:pPr>
            <a:r>
              <a:rPr lang="en-US" altLang="en-US" b="1" smtClean="0">
                <a:solidFill>
                  <a:schemeClr val="hlink"/>
                </a:solidFill>
              </a:rPr>
              <a:t>   </a:t>
            </a:r>
            <a:r>
              <a:rPr lang="en-US" altLang="en-US" b="1" u="sng" smtClean="0"/>
              <a:t>Cations		   Anion_____  </a:t>
            </a:r>
          </a:p>
          <a:p>
            <a:pPr marL="0" indent="0" algn="ctr">
              <a:lnSpc>
                <a:spcPct val="95000"/>
              </a:lnSpc>
              <a:spcBef>
                <a:spcPct val="10000"/>
              </a:spcBef>
              <a:spcAft>
                <a:spcPct val="10000"/>
              </a:spcAft>
              <a:buNone/>
            </a:pPr>
            <a:r>
              <a:rPr lang="en-US" altLang="en-US" smtClean="0"/>
              <a:t>Na</a:t>
            </a:r>
            <a:r>
              <a:rPr lang="en-US" altLang="en-US" baseline="30000" smtClean="0"/>
              <a:t>+ </a:t>
            </a:r>
            <a:r>
              <a:rPr lang="en-US" altLang="en-US" smtClean="0"/>
              <a:t>  147 mEq/L	Cl</a:t>
            </a:r>
            <a:r>
              <a:rPr lang="en-US" altLang="en-US" baseline="30000" smtClean="0">
                <a:cs typeface="Arial" panose="020B0604020202020204" pitchFamily="34" charset="0"/>
              </a:rPr>
              <a:t>−</a:t>
            </a:r>
            <a:r>
              <a:rPr lang="en-US" altLang="en-US" baseline="30000" smtClean="0"/>
              <a:t> </a:t>
            </a:r>
            <a:r>
              <a:rPr lang="en-US" altLang="en-US" smtClean="0"/>
              <a:t>155 mEq/L</a:t>
            </a:r>
          </a:p>
          <a:p>
            <a:pPr marL="0" indent="0">
              <a:lnSpc>
                <a:spcPct val="95000"/>
              </a:lnSpc>
              <a:spcBef>
                <a:spcPct val="10000"/>
              </a:spcBef>
              <a:spcAft>
                <a:spcPct val="10000"/>
              </a:spcAft>
              <a:buNone/>
            </a:pPr>
            <a:r>
              <a:rPr lang="en-US" altLang="en-US" smtClean="0"/>
              <a:t>   K</a:t>
            </a:r>
            <a:r>
              <a:rPr lang="en-US" altLang="en-US" baseline="30000" smtClean="0"/>
              <a:t>+</a:t>
            </a:r>
            <a:r>
              <a:rPr lang="en-US" altLang="en-US" smtClean="0"/>
              <a:t>         4 mEq/L		</a:t>
            </a:r>
          </a:p>
          <a:p>
            <a:pPr marL="0" indent="0">
              <a:lnSpc>
                <a:spcPct val="95000"/>
              </a:lnSpc>
              <a:spcBef>
                <a:spcPct val="10000"/>
              </a:spcBef>
              <a:spcAft>
                <a:spcPct val="10000"/>
              </a:spcAft>
              <a:buNone/>
            </a:pPr>
            <a:r>
              <a:rPr lang="en-US" altLang="en-US" smtClean="0"/>
              <a:t>   Ca</a:t>
            </a:r>
            <a:r>
              <a:rPr lang="en-US" altLang="en-US" baseline="30000" smtClean="0"/>
              <a:t>2+        </a:t>
            </a:r>
            <a:r>
              <a:rPr lang="en-US" altLang="en-US" smtClean="0"/>
              <a:t>4 mEq/L			</a:t>
            </a:r>
          </a:p>
          <a:p>
            <a:pPr marL="0" indent="0">
              <a:lnSpc>
                <a:spcPct val="95000"/>
              </a:lnSpc>
              <a:spcBef>
                <a:spcPct val="10000"/>
              </a:spcBef>
              <a:spcAft>
                <a:spcPct val="10000"/>
              </a:spcAft>
              <a:buNone/>
            </a:pPr>
            <a:endParaRPr lang="en-US" altLang="en-US" u="sng" smtClean="0">
              <a:solidFill>
                <a:schemeClr val="accent2"/>
              </a:solidFill>
            </a:endParaRPr>
          </a:p>
          <a:p>
            <a:pPr marL="0" indent="0">
              <a:lnSpc>
                <a:spcPct val="95000"/>
              </a:lnSpc>
              <a:spcBef>
                <a:spcPct val="10000"/>
              </a:spcBef>
              <a:spcAft>
                <a:spcPct val="10000"/>
              </a:spcAft>
              <a:buNone/>
            </a:pPr>
            <a:r>
              <a:rPr lang="en-US" altLang="en-US" smtClean="0"/>
              <a:t>           155 mEq/L      =    155 mEq/L</a:t>
            </a:r>
          </a:p>
        </p:txBody>
      </p:sp>
      <p:cxnSp>
        <p:nvCxnSpPr>
          <p:cNvPr id="15365" name="Straight Connector 6"/>
          <p:cNvCxnSpPr>
            <a:cxnSpLocks noChangeShapeType="1"/>
          </p:cNvCxnSpPr>
          <p:nvPr/>
        </p:nvCxnSpPr>
        <p:spPr bwMode="auto">
          <a:xfrm>
            <a:off x="2590800" y="5257800"/>
            <a:ext cx="4495800" cy="1588"/>
          </a:xfrm>
          <a:prstGeom prst="line">
            <a:avLst/>
          </a:prstGeom>
          <a:noFill/>
          <a:ln w="31750" algn="ctr">
            <a:solidFill>
              <a:schemeClr val="tx1"/>
            </a:solidFill>
            <a:miter lim="800000"/>
            <a:headEnd/>
            <a:tailEnd/>
          </a:ln>
          <a:extLst>
            <a:ext uri="{909E8E84-426E-40DD-AFC4-6F175D3DCCD1}">
              <a14:hiddenFill xmlns:a14="http://schemas.microsoft.com/office/drawing/2010/main">
                <a:noFill/>
              </a14:hiddenFill>
            </a:ext>
          </a:extLst>
        </p:spPr>
      </p:cxnSp>
      <p:pic>
        <p:nvPicPr>
          <p:cNvPr id="15366" name="Picture 3" descr="08_03-13UN"/>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543800" y="1752600"/>
            <a:ext cx="2971800" cy="2681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36591394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77C91383-61FF-4826-93DE-B17C1151A49B}" type="slidenum">
              <a:rPr lang="en-US" altLang="en-US"/>
              <a:pPr/>
              <a:t>6</a:t>
            </a:fld>
            <a:endParaRPr lang="en-US" altLang="en-US"/>
          </a:p>
        </p:txBody>
      </p:sp>
      <p:sp>
        <p:nvSpPr>
          <p:cNvPr id="16387" name="Rectangle 2"/>
          <p:cNvSpPr>
            <a:spLocks noGrp="1" noChangeArrowheads="1"/>
          </p:cNvSpPr>
          <p:nvPr>
            <p:ph type="title"/>
          </p:nvPr>
        </p:nvSpPr>
        <p:spPr>
          <a:xfrm>
            <a:off x="2286000" y="381000"/>
            <a:ext cx="8458200" cy="1143000"/>
          </a:xfrm>
        </p:spPr>
        <p:txBody>
          <a:bodyPr/>
          <a:lstStyle/>
          <a:p>
            <a:pPr eaLnBrk="1" hangingPunct="1"/>
            <a:r>
              <a:rPr lang="en-US" altLang="en-US" b="1" dirty="0" smtClean="0"/>
              <a:t>Practice</a:t>
            </a:r>
            <a:endParaRPr lang="en-US" altLang="en-US" b="1" dirty="0" smtClean="0"/>
          </a:p>
        </p:txBody>
      </p:sp>
      <p:sp>
        <p:nvSpPr>
          <p:cNvPr id="16388" name="Rectangle 3"/>
          <p:cNvSpPr>
            <a:spLocks noGrp="1" noChangeArrowheads="1"/>
          </p:cNvSpPr>
          <p:nvPr>
            <p:ph type="body" idx="1"/>
          </p:nvPr>
        </p:nvSpPr>
        <p:spPr>
          <a:xfrm>
            <a:off x="2514600" y="1676400"/>
            <a:ext cx="7315200" cy="4419600"/>
          </a:xfrm>
        </p:spPr>
        <p:txBody>
          <a:bodyPr>
            <a:normAutofit fontScale="92500"/>
          </a:bodyPr>
          <a:lstStyle/>
          <a:p>
            <a:pPr eaLnBrk="1" hangingPunct="1">
              <a:buFont typeface="Wingdings" panose="05000000000000000000" pitchFamily="2" charset="2"/>
              <a:buNone/>
            </a:pPr>
            <a:r>
              <a:rPr lang="en-US" altLang="en-US" dirty="0" smtClean="0"/>
              <a:t>A.  In 1 mole of Fe</a:t>
            </a:r>
            <a:r>
              <a:rPr lang="en-US" altLang="en-US" baseline="30000" dirty="0" smtClean="0"/>
              <a:t>3+</a:t>
            </a:r>
            <a:r>
              <a:rPr lang="en-US" altLang="en-US" dirty="0" smtClean="0"/>
              <a:t>, there are</a:t>
            </a:r>
          </a:p>
          <a:p>
            <a:pPr eaLnBrk="1" hangingPunct="1">
              <a:buFont typeface="Wingdings" panose="05000000000000000000" pitchFamily="2" charset="2"/>
              <a:buNone/>
            </a:pPr>
            <a:r>
              <a:rPr lang="en-US" altLang="en-US" dirty="0" smtClean="0"/>
              <a:t>	 1)  1 </a:t>
            </a:r>
            <a:r>
              <a:rPr lang="en-US" altLang="en-US" dirty="0" err="1" smtClean="0"/>
              <a:t>Eq</a:t>
            </a:r>
            <a:r>
              <a:rPr lang="en-US" altLang="en-US" dirty="0" smtClean="0"/>
              <a:t>		2)  2 </a:t>
            </a:r>
            <a:r>
              <a:rPr lang="en-US" altLang="en-US" dirty="0" err="1" smtClean="0"/>
              <a:t>Eq</a:t>
            </a:r>
            <a:r>
              <a:rPr lang="en-US" altLang="en-US" dirty="0" smtClean="0"/>
              <a:t>	        3)  3 </a:t>
            </a:r>
            <a:r>
              <a:rPr lang="en-US" altLang="en-US" dirty="0" err="1" smtClean="0"/>
              <a:t>Eq</a:t>
            </a:r>
            <a:endParaRPr lang="en-US" altLang="en-US" dirty="0" smtClean="0"/>
          </a:p>
          <a:p>
            <a:pPr eaLnBrk="1" hangingPunct="1">
              <a:buFont typeface="Wingdings" panose="05000000000000000000" pitchFamily="2" charset="2"/>
              <a:buNone/>
            </a:pPr>
            <a:endParaRPr lang="en-US" altLang="en-US" dirty="0" smtClean="0"/>
          </a:p>
          <a:p>
            <a:pPr eaLnBrk="1" hangingPunct="1">
              <a:buFont typeface="Wingdings" panose="05000000000000000000" pitchFamily="2" charset="2"/>
              <a:buNone/>
            </a:pPr>
            <a:r>
              <a:rPr lang="en-US" altLang="en-US" dirty="0" smtClean="0"/>
              <a:t>B.  In 2.5 mole of SO</a:t>
            </a:r>
            <a:r>
              <a:rPr lang="en-US" altLang="en-US" baseline="-25000" dirty="0" smtClean="0"/>
              <a:t>4</a:t>
            </a:r>
            <a:r>
              <a:rPr lang="en-US" altLang="en-US" baseline="30000" dirty="0" smtClean="0"/>
              <a:t>2</a:t>
            </a:r>
            <a:r>
              <a:rPr lang="en-US" altLang="en-US" baseline="30000" dirty="0" smtClean="0">
                <a:cs typeface="Arial" panose="020B0604020202020204" pitchFamily="34" charset="0"/>
              </a:rPr>
              <a:t>−</a:t>
            </a:r>
            <a:r>
              <a:rPr lang="en-US" altLang="en-US" dirty="0" smtClean="0"/>
              <a:t>, there are </a:t>
            </a:r>
          </a:p>
          <a:p>
            <a:pPr eaLnBrk="1" hangingPunct="1">
              <a:buFont typeface="Wingdings" panose="05000000000000000000" pitchFamily="2" charset="2"/>
              <a:buNone/>
            </a:pPr>
            <a:r>
              <a:rPr lang="en-US" altLang="en-US" dirty="0" smtClean="0"/>
              <a:t>	 1)  2.5 </a:t>
            </a:r>
            <a:r>
              <a:rPr lang="en-US" altLang="en-US" dirty="0" err="1" smtClean="0"/>
              <a:t>Eq</a:t>
            </a:r>
            <a:r>
              <a:rPr lang="en-US" altLang="en-US" dirty="0" smtClean="0"/>
              <a:t>		2)  5.0 </a:t>
            </a:r>
            <a:r>
              <a:rPr lang="en-US" altLang="en-US" dirty="0" err="1" smtClean="0"/>
              <a:t>Eq</a:t>
            </a:r>
            <a:r>
              <a:rPr lang="en-US" altLang="en-US" dirty="0" smtClean="0"/>
              <a:t>	        3)  1.0 </a:t>
            </a:r>
            <a:r>
              <a:rPr lang="en-US" altLang="en-US" dirty="0" err="1" smtClean="0"/>
              <a:t>Eq</a:t>
            </a:r>
            <a:endParaRPr lang="en-US" altLang="en-US" dirty="0" smtClean="0"/>
          </a:p>
          <a:p>
            <a:pPr eaLnBrk="1" hangingPunct="1">
              <a:buFont typeface="Wingdings" panose="05000000000000000000" pitchFamily="2" charset="2"/>
              <a:buNone/>
            </a:pPr>
            <a:endParaRPr lang="en-US" altLang="en-US" dirty="0" smtClean="0"/>
          </a:p>
          <a:p>
            <a:pPr eaLnBrk="1" hangingPunct="1">
              <a:buFont typeface="Wingdings" panose="05000000000000000000" pitchFamily="2" charset="2"/>
              <a:buNone/>
            </a:pPr>
            <a:r>
              <a:rPr lang="en-US" altLang="en-US" dirty="0" smtClean="0"/>
              <a:t>C.	  An IV bottle contains only </a:t>
            </a:r>
            <a:r>
              <a:rPr lang="en-US" altLang="en-US" dirty="0" err="1" smtClean="0"/>
              <a:t>NaCl</a:t>
            </a:r>
            <a:r>
              <a:rPr lang="en-US" altLang="en-US" dirty="0" smtClean="0"/>
              <a:t>. If the Na</a:t>
            </a:r>
            <a:r>
              <a:rPr lang="en-US" altLang="en-US" baseline="30000" dirty="0" smtClean="0"/>
              <a:t>+</a:t>
            </a:r>
            <a:r>
              <a:rPr lang="en-US" altLang="en-US" dirty="0" smtClean="0"/>
              <a:t> is </a:t>
            </a:r>
          </a:p>
          <a:p>
            <a:pPr eaLnBrk="1" hangingPunct="1">
              <a:buFont typeface="Wingdings" panose="05000000000000000000" pitchFamily="2" charset="2"/>
              <a:buNone/>
            </a:pPr>
            <a:r>
              <a:rPr lang="en-US" altLang="en-US" dirty="0" smtClean="0"/>
              <a:t>	  34 </a:t>
            </a:r>
            <a:r>
              <a:rPr lang="en-US" altLang="en-US" dirty="0" err="1" smtClean="0"/>
              <a:t>mEq</a:t>
            </a:r>
            <a:r>
              <a:rPr lang="en-US" altLang="en-US" dirty="0" smtClean="0"/>
              <a:t>/L, the Cl</a:t>
            </a:r>
            <a:r>
              <a:rPr lang="en-US" altLang="en-US" baseline="30000" dirty="0" smtClean="0">
                <a:cs typeface="Arial" panose="020B0604020202020204" pitchFamily="34" charset="0"/>
              </a:rPr>
              <a:t>−</a:t>
            </a:r>
            <a:r>
              <a:rPr lang="en-US" altLang="en-US" dirty="0" smtClean="0"/>
              <a:t> is</a:t>
            </a:r>
          </a:p>
          <a:p>
            <a:pPr eaLnBrk="1" hangingPunct="1">
              <a:buFont typeface="Wingdings" panose="05000000000000000000" pitchFamily="2" charset="2"/>
              <a:buNone/>
            </a:pPr>
            <a:r>
              <a:rPr lang="en-US" altLang="en-US" dirty="0" smtClean="0"/>
              <a:t>	  1)  34 </a:t>
            </a:r>
            <a:r>
              <a:rPr lang="en-US" altLang="en-US" dirty="0" err="1" smtClean="0"/>
              <a:t>mEq</a:t>
            </a:r>
            <a:r>
              <a:rPr lang="en-US" altLang="en-US" dirty="0" smtClean="0"/>
              <a:t>/L	2)  0 </a:t>
            </a:r>
            <a:r>
              <a:rPr lang="en-US" altLang="en-US" dirty="0" err="1" smtClean="0"/>
              <a:t>mEq</a:t>
            </a:r>
            <a:r>
              <a:rPr lang="en-US" altLang="en-US" dirty="0" smtClean="0"/>
              <a:t>/L           3)  68 </a:t>
            </a:r>
            <a:r>
              <a:rPr lang="en-US" altLang="en-US" dirty="0" err="1" smtClean="0"/>
              <a:t>mEq</a:t>
            </a:r>
            <a:r>
              <a:rPr lang="en-US" altLang="en-US" dirty="0" smtClean="0"/>
              <a:t>/L</a:t>
            </a:r>
          </a:p>
        </p:txBody>
      </p:sp>
    </p:spTree>
    <p:extLst>
      <p:ext uri="{BB962C8B-B14F-4D97-AF65-F5344CB8AC3E}">
        <p14:creationId xmlns:p14="http://schemas.microsoft.com/office/powerpoint/2010/main" val="172816711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65868E5F-D877-498D-8D50-8DC99D5603A8}" type="slidenum">
              <a:rPr lang="en-US" altLang="en-US"/>
              <a:pPr/>
              <a:t>7</a:t>
            </a:fld>
            <a:endParaRPr lang="en-US" altLang="en-US"/>
          </a:p>
        </p:txBody>
      </p:sp>
      <p:sp>
        <p:nvSpPr>
          <p:cNvPr id="17411" name="Rectangle 2"/>
          <p:cNvSpPr>
            <a:spLocks noGrp="1" noChangeArrowheads="1"/>
          </p:cNvSpPr>
          <p:nvPr>
            <p:ph type="title"/>
          </p:nvPr>
        </p:nvSpPr>
        <p:spPr>
          <a:xfrm>
            <a:off x="2438400" y="381000"/>
            <a:ext cx="8458200" cy="1143000"/>
          </a:xfrm>
        </p:spPr>
        <p:txBody>
          <a:bodyPr/>
          <a:lstStyle/>
          <a:p>
            <a:pPr eaLnBrk="1" hangingPunct="1"/>
            <a:r>
              <a:rPr lang="en-US" altLang="en-US" b="1" smtClean="0"/>
              <a:t>Solution</a:t>
            </a:r>
          </a:p>
        </p:txBody>
      </p:sp>
      <p:sp>
        <p:nvSpPr>
          <p:cNvPr id="17412" name="Rectangle 3"/>
          <p:cNvSpPr>
            <a:spLocks noGrp="1" noChangeArrowheads="1"/>
          </p:cNvSpPr>
          <p:nvPr>
            <p:ph type="body" idx="1"/>
          </p:nvPr>
        </p:nvSpPr>
        <p:spPr>
          <a:xfrm>
            <a:off x="2513014" y="1647826"/>
            <a:ext cx="7850187" cy="4219575"/>
          </a:xfrm>
        </p:spPr>
        <p:txBody>
          <a:bodyPr>
            <a:normAutofit fontScale="92500" lnSpcReduction="20000"/>
          </a:bodyPr>
          <a:lstStyle/>
          <a:p>
            <a:pPr eaLnBrk="1" hangingPunct="1">
              <a:lnSpc>
                <a:spcPct val="110000"/>
              </a:lnSpc>
              <a:buFont typeface="Wingdings" panose="05000000000000000000" pitchFamily="2" charset="2"/>
              <a:buNone/>
            </a:pPr>
            <a:r>
              <a:rPr lang="en-US" altLang="en-US" smtClean="0"/>
              <a:t>A.  In 1 mole of Fe</a:t>
            </a:r>
            <a:r>
              <a:rPr lang="en-US" altLang="en-US" baseline="30000" smtClean="0"/>
              <a:t>3+</a:t>
            </a:r>
            <a:r>
              <a:rPr lang="en-US" altLang="en-US" smtClean="0"/>
              <a:t>, there are</a:t>
            </a:r>
          </a:p>
          <a:p>
            <a:pPr eaLnBrk="1" hangingPunct="1">
              <a:buFont typeface="Wingdings" panose="05000000000000000000" pitchFamily="2" charset="2"/>
              <a:buNone/>
            </a:pPr>
            <a:r>
              <a:rPr lang="en-US" altLang="en-US" smtClean="0"/>
              <a:t>	 3)  3 Eq</a:t>
            </a:r>
          </a:p>
          <a:p>
            <a:pPr eaLnBrk="1" hangingPunct="1">
              <a:lnSpc>
                <a:spcPct val="60000"/>
              </a:lnSpc>
              <a:buFont typeface="Wingdings" panose="05000000000000000000" pitchFamily="2" charset="2"/>
              <a:buNone/>
            </a:pPr>
            <a:endParaRPr lang="en-US" altLang="en-US" smtClean="0"/>
          </a:p>
          <a:p>
            <a:pPr eaLnBrk="1" hangingPunct="1">
              <a:buFont typeface="Wingdings" panose="05000000000000000000" pitchFamily="2" charset="2"/>
              <a:buNone/>
            </a:pPr>
            <a:r>
              <a:rPr lang="en-US" altLang="en-US" smtClean="0"/>
              <a:t>B. In 2.5 mole of SO</a:t>
            </a:r>
            <a:r>
              <a:rPr lang="en-US" altLang="en-US" baseline="-25000" smtClean="0"/>
              <a:t>4</a:t>
            </a:r>
            <a:r>
              <a:rPr lang="en-US" altLang="en-US" baseline="30000" smtClean="0"/>
              <a:t>2</a:t>
            </a:r>
            <a:r>
              <a:rPr lang="en-US" altLang="en-US" baseline="30000" smtClean="0">
                <a:cs typeface="Arial" panose="020B0604020202020204" pitchFamily="34" charset="0"/>
              </a:rPr>
              <a:t>−</a:t>
            </a:r>
            <a:r>
              <a:rPr lang="en-US" altLang="en-US" smtClean="0"/>
              <a:t>, there are  </a:t>
            </a:r>
          </a:p>
          <a:p>
            <a:pPr eaLnBrk="1" hangingPunct="1">
              <a:buFont typeface="Wingdings" panose="05000000000000000000" pitchFamily="2" charset="2"/>
              <a:buNone/>
            </a:pPr>
            <a:r>
              <a:rPr lang="en-US" altLang="en-US" smtClean="0"/>
              <a:t>	2)  5.0 Eq     </a:t>
            </a:r>
          </a:p>
          <a:p>
            <a:pPr eaLnBrk="1" hangingPunct="1">
              <a:buFont typeface="Wingdings" panose="05000000000000000000" pitchFamily="2" charset="2"/>
              <a:buNone/>
            </a:pPr>
            <a:r>
              <a:rPr lang="en-US" altLang="en-US" smtClean="0"/>
              <a:t>	     2.5 moles SO</a:t>
            </a:r>
            <a:r>
              <a:rPr lang="en-US" altLang="en-US" baseline="-25000" smtClean="0"/>
              <a:t>4</a:t>
            </a:r>
            <a:r>
              <a:rPr lang="en-US" altLang="en-US" baseline="30000" smtClean="0"/>
              <a:t>2</a:t>
            </a:r>
            <a:r>
              <a:rPr lang="en-US" altLang="en-US" baseline="30000" smtClean="0">
                <a:cs typeface="Arial" panose="020B0604020202020204" pitchFamily="34" charset="0"/>
              </a:rPr>
              <a:t>−</a:t>
            </a:r>
            <a:r>
              <a:rPr lang="en-US" altLang="en-US" smtClean="0"/>
              <a:t> x  </a:t>
            </a:r>
            <a:r>
              <a:rPr lang="en-US" altLang="en-US" u="sng" smtClean="0"/>
              <a:t>   2 Eq       </a:t>
            </a:r>
            <a:r>
              <a:rPr lang="en-US" altLang="en-US" smtClean="0"/>
              <a:t>   =  5.0 Eq of SO</a:t>
            </a:r>
            <a:r>
              <a:rPr lang="en-US" altLang="en-US" baseline="-25000" smtClean="0"/>
              <a:t>4</a:t>
            </a:r>
            <a:r>
              <a:rPr lang="en-US" altLang="en-US" baseline="30000" smtClean="0"/>
              <a:t>2</a:t>
            </a:r>
            <a:r>
              <a:rPr lang="en-US" altLang="en-US" baseline="30000" smtClean="0">
                <a:cs typeface="Arial" panose="020B0604020202020204" pitchFamily="34" charset="0"/>
              </a:rPr>
              <a:t>−</a:t>
            </a:r>
            <a:endParaRPr lang="en-US" altLang="en-US" smtClean="0"/>
          </a:p>
          <a:p>
            <a:pPr eaLnBrk="1" hangingPunct="1">
              <a:lnSpc>
                <a:spcPct val="70000"/>
              </a:lnSpc>
              <a:buFont typeface="Wingdings" panose="05000000000000000000" pitchFamily="2" charset="2"/>
              <a:buNone/>
            </a:pPr>
            <a:r>
              <a:rPr lang="en-US" altLang="en-US" smtClean="0"/>
              <a:t>			 	       1 mole SO</a:t>
            </a:r>
            <a:r>
              <a:rPr lang="en-US" altLang="en-US" baseline="-25000" smtClean="0"/>
              <a:t>4</a:t>
            </a:r>
            <a:r>
              <a:rPr lang="en-US" altLang="en-US" baseline="30000" smtClean="0"/>
              <a:t>2</a:t>
            </a:r>
            <a:r>
              <a:rPr lang="en-US" altLang="en-US" baseline="30000" smtClean="0">
                <a:cs typeface="Arial" panose="020B0604020202020204" pitchFamily="34" charset="0"/>
              </a:rPr>
              <a:t>−</a:t>
            </a:r>
            <a:endParaRPr lang="en-US" altLang="en-US" smtClean="0"/>
          </a:p>
          <a:p>
            <a:pPr eaLnBrk="1" hangingPunct="1">
              <a:lnSpc>
                <a:spcPct val="50000"/>
              </a:lnSpc>
              <a:buFont typeface="Wingdings" panose="05000000000000000000" pitchFamily="2" charset="2"/>
              <a:buNone/>
            </a:pPr>
            <a:endParaRPr lang="en-US" altLang="en-US" smtClean="0"/>
          </a:p>
          <a:p>
            <a:pPr eaLnBrk="1" hangingPunct="1">
              <a:buFont typeface="Wingdings" panose="05000000000000000000" pitchFamily="2" charset="2"/>
              <a:buNone/>
            </a:pPr>
            <a:r>
              <a:rPr lang="en-US" altLang="en-US" smtClean="0"/>
              <a:t>C. An IV bottle contains only NaCl. If the Na</a:t>
            </a:r>
            <a:r>
              <a:rPr lang="en-US" altLang="en-US" baseline="30000" smtClean="0"/>
              <a:t>+</a:t>
            </a:r>
            <a:r>
              <a:rPr lang="en-US" altLang="en-US" smtClean="0"/>
              <a:t> is </a:t>
            </a:r>
          </a:p>
          <a:p>
            <a:pPr eaLnBrk="1" hangingPunct="1">
              <a:buFont typeface="Wingdings" panose="05000000000000000000" pitchFamily="2" charset="2"/>
              <a:buNone/>
            </a:pPr>
            <a:r>
              <a:rPr lang="en-US" altLang="en-US" smtClean="0"/>
              <a:t>	34 mEq/L, the Cl</a:t>
            </a:r>
            <a:r>
              <a:rPr lang="en-US" altLang="en-US" baseline="30000" smtClean="0">
                <a:cs typeface="Arial" panose="020B0604020202020204" pitchFamily="34" charset="0"/>
              </a:rPr>
              <a:t>−</a:t>
            </a:r>
            <a:r>
              <a:rPr lang="en-US" altLang="en-US" smtClean="0"/>
              <a:t> is   </a:t>
            </a:r>
          </a:p>
          <a:p>
            <a:pPr eaLnBrk="1" hangingPunct="1">
              <a:lnSpc>
                <a:spcPct val="110000"/>
              </a:lnSpc>
              <a:buFont typeface="Wingdings" panose="05000000000000000000" pitchFamily="2" charset="2"/>
              <a:buNone/>
            </a:pPr>
            <a:r>
              <a:rPr lang="en-US" altLang="en-US" smtClean="0"/>
              <a:t>	1)  34 mEq/L	</a:t>
            </a:r>
          </a:p>
          <a:p>
            <a:pPr eaLnBrk="1" hangingPunct="1"/>
            <a:endParaRPr lang="en-US" altLang="en-US" smtClean="0"/>
          </a:p>
        </p:txBody>
      </p:sp>
      <p:sp>
        <p:nvSpPr>
          <p:cNvPr id="17413" name="Line 16"/>
          <p:cNvSpPr>
            <a:spLocks noChangeShapeType="1"/>
          </p:cNvSpPr>
          <p:nvPr/>
        </p:nvSpPr>
        <p:spPr bwMode="auto">
          <a:xfrm flipH="1">
            <a:off x="3733800" y="3886200"/>
            <a:ext cx="1752600" cy="228600"/>
          </a:xfrm>
          <a:prstGeom prst="line">
            <a:avLst/>
          </a:prstGeom>
          <a:noFill/>
          <a:ln w="28575">
            <a:solidFill>
              <a:schemeClr val="tx1"/>
            </a:solidFill>
            <a:miter lim="800000"/>
            <a:headEnd/>
            <a:tailEnd/>
          </a:ln>
          <a:extLst>
            <a:ext uri="{909E8E84-426E-40DD-AFC4-6F175D3DCCD1}">
              <a14:hiddenFill xmlns:a14="http://schemas.microsoft.com/office/drawing/2010/main">
                <a:noFill/>
              </a14:hiddenFill>
            </a:ext>
          </a:extLst>
        </p:spPr>
        <p:txBody>
          <a:bodyPr wrap="none"/>
          <a:lstStyle/>
          <a:p>
            <a:endParaRPr lang="en-US"/>
          </a:p>
        </p:txBody>
      </p:sp>
      <p:sp>
        <p:nvSpPr>
          <p:cNvPr id="17414" name="Line 16"/>
          <p:cNvSpPr>
            <a:spLocks noChangeShapeType="1"/>
          </p:cNvSpPr>
          <p:nvPr/>
        </p:nvSpPr>
        <p:spPr bwMode="auto">
          <a:xfrm flipH="1">
            <a:off x="6019800" y="4191000"/>
            <a:ext cx="1752600" cy="228600"/>
          </a:xfrm>
          <a:prstGeom prst="line">
            <a:avLst/>
          </a:prstGeom>
          <a:noFill/>
          <a:ln w="28575">
            <a:solidFill>
              <a:schemeClr val="tx1"/>
            </a:solidFill>
            <a:miter lim="800000"/>
            <a:headEnd/>
            <a:tailEnd/>
          </a:ln>
          <a:extLst>
            <a:ext uri="{909E8E84-426E-40DD-AFC4-6F175D3DCCD1}">
              <a14:hiddenFill xmlns:a14="http://schemas.microsoft.com/office/drawing/2010/main">
                <a:noFill/>
              </a14:hiddenFill>
            </a:ext>
          </a:extLst>
        </p:spPr>
        <p:txBody>
          <a:bodyPr wrap="none"/>
          <a:lstStyle/>
          <a:p>
            <a:endParaRPr lang="en-US"/>
          </a:p>
        </p:txBody>
      </p:sp>
    </p:spTree>
    <p:extLst>
      <p:ext uri="{BB962C8B-B14F-4D97-AF65-F5344CB8AC3E}">
        <p14:creationId xmlns:p14="http://schemas.microsoft.com/office/powerpoint/2010/main" val="399833100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Date Placeholder 3"/>
          <p:cNvSpPr>
            <a:spLocks noGrp="1"/>
          </p:cNvSpPr>
          <p:nvPr>
            <p:ph type="dt" sz="half" idx="10"/>
          </p:nvPr>
        </p:nvSpPr>
        <p:spPr/>
        <p:txBody>
          <a:bodyPr/>
          <a:lstStyle/>
          <a:p>
            <a:r>
              <a:rPr lang="en-US" altLang="en-US"/>
              <a:t>Copyright © 2010 Pearson Education, Inc.</a:t>
            </a:r>
          </a:p>
        </p:txBody>
      </p:sp>
      <p:sp>
        <p:nvSpPr>
          <p:cNvPr id="7" name="Footer Placeholder 4"/>
          <p:cNvSpPr>
            <a:spLocks noGrp="1"/>
          </p:cNvSpPr>
          <p:nvPr>
            <p:ph type="ftr" sz="quarter" idx="11"/>
          </p:nvPr>
        </p:nvSpPr>
        <p:spPr/>
        <p:txBody>
          <a:bodyPr/>
          <a:lstStyle/>
          <a:p>
            <a:r>
              <a:rPr lang="en-US" altLang="en-US"/>
              <a:t>Chapter Nine</a:t>
            </a:r>
          </a:p>
        </p:txBody>
      </p:sp>
      <p:sp>
        <p:nvSpPr>
          <p:cNvPr id="8" name="Slide Number Placeholder 5"/>
          <p:cNvSpPr>
            <a:spLocks noGrp="1"/>
          </p:cNvSpPr>
          <p:nvPr>
            <p:ph type="sldNum" sz="quarter" idx="12"/>
          </p:nvPr>
        </p:nvSpPr>
        <p:spPr/>
        <p:txBody>
          <a:bodyPr/>
          <a:lstStyle/>
          <a:p>
            <a:fld id="{D2761470-792C-41F0-8808-348CA152DB16}" type="slidenum">
              <a:rPr lang="en-US" altLang="en-US"/>
              <a:pPr/>
              <a:t>8</a:t>
            </a:fld>
            <a:endParaRPr lang="en-US" altLang="en-US"/>
          </a:p>
        </p:txBody>
      </p:sp>
      <p:sp>
        <p:nvSpPr>
          <p:cNvPr id="319495" name="Rectangle 7"/>
          <p:cNvSpPr>
            <a:spLocks noChangeArrowheads="1"/>
          </p:cNvSpPr>
          <p:nvPr/>
        </p:nvSpPr>
        <p:spPr bwMode="auto">
          <a:xfrm>
            <a:off x="2133600" y="4419600"/>
            <a:ext cx="8001000" cy="1752600"/>
          </a:xfrm>
          <a:prstGeom prst="rect">
            <a:avLst/>
          </a:prstGeom>
          <a:noFill/>
          <a:ln>
            <a:noFill/>
          </a:ln>
          <a:effectLst/>
          <a:extLst>
            <a:ext uri="{909E8E84-426E-40DD-AFC4-6F175D3DCCD1}">
              <a14:hiddenFill xmlns:a14="http://schemas.microsoft.com/office/drawing/2010/main">
                <a:solidFill>
                  <a:schemeClr val="tx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1"/>
                  </a:outerShdw>
                </a:effectLst>
              </a14:hiddenEffects>
            </a:ext>
          </a:extLst>
        </p:spPr>
        <p:txBody>
          <a:bodyPr wrap="none" anchor="ctr"/>
          <a:lstStyle>
            <a:lvl1pPr marL="342900" indent="-342900">
              <a:spcBef>
                <a:spcPct val="0"/>
              </a:spcBef>
              <a:defRPr sz="2400">
                <a:solidFill>
                  <a:schemeClr val="tx1"/>
                </a:solidFill>
                <a:latin typeface="Times New Roman" panose="02020603050405020304" pitchFamily="18" charset="0"/>
              </a:defRPr>
            </a:lvl1pPr>
            <a:lvl2pPr>
              <a:spcBef>
                <a:spcPct val="0"/>
              </a:spcBef>
              <a:defRPr sz="2400">
                <a:solidFill>
                  <a:schemeClr val="tx1"/>
                </a:solidFill>
                <a:latin typeface="Times New Roman" panose="02020603050405020304" pitchFamily="18" charset="0"/>
              </a:defRPr>
            </a:lvl2pPr>
            <a:lvl3pPr>
              <a:spcBef>
                <a:spcPct val="0"/>
              </a:spcBef>
              <a:defRPr sz="2400">
                <a:solidFill>
                  <a:schemeClr val="tx1"/>
                </a:solidFill>
                <a:latin typeface="Times New Roman" panose="02020603050405020304" pitchFamily="18" charset="0"/>
              </a:defRPr>
            </a:lvl3pPr>
            <a:lvl4pPr>
              <a:spcBef>
                <a:spcPct val="0"/>
              </a:spcBef>
              <a:defRPr sz="2400">
                <a:solidFill>
                  <a:schemeClr val="tx1"/>
                </a:solidFill>
                <a:latin typeface="Times New Roman" panose="02020603050405020304" pitchFamily="18" charset="0"/>
              </a:defRPr>
            </a:lvl4pPr>
            <a:lvl5pPr>
              <a:spcBef>
                <a:spcPct val="0"/>
              </a:spcBef>
              <a:defRPr sz="2400">
                <a:solidFill>
                  <a:schemeClr val="tx1"/>
                </a:solidFill>
                <a:latin typeface="Times New Roman" panose="02020603050405020304" pitchFamily="18" charset="0"/>
              </a:defRPr>
            </a:lvl5pPr>
            <a:lvl6pPr fontAlgn="base">
              <a:spcBef>
                <a:spcPct val="0"/>
              </a:spcBef>
              <a:spcAft>
                <a:spcPct val="0"/>
              </a:spcAft>
              <a:defRPr sz="2400">
                <a:solidFill>
                  <a:schemeClr val="tx1"/>
                </a:solidFill>
                <a:latin typeface="Times New Roman" panose="02020603050405020304" pitchFamily="18" charset="0"/>
              </a:defRPr>
            </a:lvl6pPr>
            <a:lvl7pPr fontAlgn="base">
              <a:spcBef>
                <a:spcPct val="0"/>
              </a:spcBef>
              <a:spcAft>
                <a:spcPct val="0"/>
              </a:spcAft>
              <a:defRPr sz="2400">
                <a:solidFill>
                  <a:schemeClr val="tx1"/>
                </a:solidFill>
                <a:latin typeface="Times New Roman" panose="02020603050405020304" pitchFamily="18" charset="0"/>
              </a:defRPr>
            </a:lvl7pPr>
            <a:lvl8pPr fontAlgn="base">
              <a:spcBef>
                <a:spcPct val="0"/>
              </a:spcBef>
              <a:spcAft>
                <a:spcPct val="0"/>
              </a:spcAft>
              <a:defRPr sz="2400">
                <a:solidFill>
                  <a:schemeClr val="tx1"/>
                </a:solidFill>
                <a:latin typeface="Times New Roman" panose="02020603050405020304" pitchFamily="18" charset="0"/>
              </a:defRPr>
            </a:lvl8pPr>
            <a:lvl9pPr fontAlgn="base">
              <a:spcBef>
                <a:spcPct val="0"/>
              </a:spcBef>
              <a:spcAft>
                <a:spcPct val="0"/>
              </a:spcAft>
              <a:defRPr sz="2400">
                <a:solidFill>
                  <a:schemeClr val="tx1"/>
                </a:solidFill>
                <a:latin typeface="Times New Roman" panose="02020603050405020304" pitchFamily="18" charset="0"/>
              </a:defRPr>
            </a:lvl9pPr>
          </a:lstStyle>
          <a:p>
            <a:pPr algn="ctr">
              <a:spcBef>
                <a:spcPct val="20000"/>
              </a:spcBef>
              <a:buFontTx/>
              <a:buNone/>
            </a:pPr>
            <a:r>
              <a:rPr lang="en-US" altLang="en-US" sz="3200">
                <a:solidFill>
                  <a:srgbClr val="000000"/>
                </a:solidFill>
              </a:rPr>
              <a:t>1 milliequivalent (mEq) = 0.001 equivalent (Eq)</a:t>
            </a:r>
          </a:p>
          <a:p>
            <a:pPr algn="ctr">
              <a:spcBef>
                <a:spcPct val="20000"/>
              </a:spcBef>
              <a:buFontTx/>
              <a:buNone/>
            </a:pPr>
            <a:r>
              <a:rPr lang="en-US" altLang="en-US" sz="3200">
                <a:solidFill>
                  <a:srgbClr val="000000"/>
                </a:solidFill>
              </a:rPr>
              <a:t>1 Eq = 1000 mEq</a:t>
            </a:r>
          </a:p>
        </p:txBody>
      </p:sp>
      <p:graphicFrame>
        <p:nvGraphicFramePr>
          <p:cNvPr id="319493" name="Object 5"/>
          <p:cNvGraphicFramePr>
            <a:graphicFrameLocks noChangeAspect="1"/>
          </p:cNvGraphicFramePr>
          <p:nvPr>
            <p:extLst>
              <p:ext uri="{D42A27DB-BD31-4B8C-83A1-F6EECF244321}">
                <p14:modId xmlns:p14="http://schemas.microsoft.com/office/powerpoint/2010/main" val="2447041814"/>
              </p:ext>
            </p:extLst>
          </p:nvPr>
        </p:nvGraphicFramePr>
        <p:xfrm>
          <a:off x="2057400" y="3107725"/>
          <a:ext cx="8015288" cy="1228725"/>
        </p:xfrm>
        <a:graphic>
          <a:graphicData uri="http://schemas.openxmlformats.org/presentationml/2006/ole">
            <mc:AlternateContent xmlns:mc="http://schemas.openxmlformats.org/markup-compatibility/2006">
              <mc:Choice xmlns:v="urn:schemas-microsoft-com:vml" Requires="v">
                <p:oleObj spid="_x0000_s1027" name="ISIS/Draw Sketch" r:id="rId3" imgW="4823280" imgH="739080" progId="ISISServer">
                  <p:embed/>
                </p:oleObj>
              </mc:Choice>
              <mc:Fallback>
                <p:oleObj name="ISIS/Draw Sketch" r:id="rId3" imgW="4823280" imgH="739080" progId="ISISServer">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057400" y="3107725"/>
                        <a:ext cx="8015288" cy="12287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319494" name="Rectangle 6"/>
          <p:cNvSpPr>
            <a:spLocks noChangeArrowheads="1"/>
          </p:cNvSpPr>
          <p:nvPr/>
        </p:nvSpPr>
        <p:spPr bwMode="auto">
          <a:xfrm>
            <a:off x="2286000" y="914400"/>
            <a:ext cx="7315200" cy="1828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1"/>
                  </a:outerShdw>
                </a:effectLst>
              </a14:hiddenEffects>
            </a:ext>
          </a:extLst>
        </p:spPr>
        <p:txBody>
          <a:bodyPr wrap="none" anchor="ctr"/>
          <a:lstStyle>
            <a:lvl1pPr marL="342900" indent="-342900">
              <a:spcBef>
                <a:spcPct val="0"/>
              </a:spcBef>
              <a:defRPr sz="2400">
                <a:solidFill>
                  <a:schemeClr val="tx1"/>
                </a:solidFill>
                <a:latin typeface="Times New Roman" panose="02020603050405020304" pitchFamily="18" charset="0"/>
              </a:defRPr>
            </a:lvl1pPr>
            <a:lvl2pPr>
              <a:spcBef>
                <a:spcPct val="0"/>
              </a:spcBef>
              <a:defRPr sz="2400">
                <a:solidFill>
                  <a:schemeClr val="tx1"/>
                </a:solidFill>
                <a:latin typeface="Times New Roman" panose="02020603050405020304" pitchFamily="18" charset="0"/>
              </a:defRPr>
            </a:lvl2pPr>
            <a:lvl3pPr>
              <a:spcBef>
                <a:spcPct val="0"/>
              </a:spcBef>
              <a:defRPr sz="2400">
                <a:solidFill>
                  <a:schemeClr val="tx1"/>
                </a:solidFill>
                <a:latin typeface="Times New Roman" panose="02020603050405020304" pitchFamily="18" charset="0"/>
              </a:defRPr>
            </a:lvl3pPr>
            <a:lvl4pPr>
              <a:spcBef>
                <a:spcPct val="0"/>
              </a:spcBef>
              <a:defRPr sz="2400">
                <a:solidFill>
                  <a:schemeClr val="tx1"/>
                </a:solidFill>
                <a:latin typeface="Times New Roman" panose="02020603050405020304" pitchFamily="18" charset="0"/>
              </a:defRPr>
            </a:lvl4pPr>
            <a:lvl5pPr>
              <a:spcBef>
                <a:spcPct val="0"/>
              </a:spcBef>
              <a:defRPr sz="2400">
                <a:solidFill>
                  <a:schemeClr val="tx1"/>
                </a:solidFill>
                <a:latin typeface="Times New Roman" panose="02020603050405020304" pitchFamily="18" charset="0"/>
              </a:defRPr>
            </a:lvl5pPr>
            <a:lvl6pPr fontAlgn="base">
              <a:spcBef>
                <a:spcPct val="0"/>
              </a:spcBef>
              <a:spcAft>
                <a:spcPct val="0"/>
              </a:spcAft>
              <a:defRPr sz="2400">
                <a:solidFill>
                  <a:schemeClr val="tx1"/>
                </a:solidFill>
                <a:latin typeface="Times New Roman" panose="02020603050405020304" pitchFamily="18" charset="0"/>
              </a:defRPr>
            </a:lvl6pPr>
            <a:lvl7pPr fontAlgn="base">
              <a:spcBef>
                <a:spcPct val="0"/>
              </a:spcBef>
              <a:spcAft>
                <a:spcPct val="0"/>
              </a:spcAft>
              <a:defRPr sz="2400">
                <a:solidFill>
                  <a:schemeClr val="tx1"/>
                </a:solidFill>
                <a:latin typeface="Times New Roman" panose="02020603050405020304" pitchFamily="18" charset="0"/>
              </a:defRPr>
            </a:lvl7pPr>
            <a:lvl8pPr fontAlgn="base">
              <a:spcBef>
                <a:spcPct val="0"/>
              </a:spcBef>
              <a:spcAft>
                <a:spcPct val="0"/>
              </a:spcAft>
              <a:defRPr sz="2400">
                <a:solidFill>
                  <a:schemeClr val="tx1"/>
                </a:solidFill>
                <a:latin typeface="Times New Roman" panose="02020603050405020304" pitchFamily="18" charset="0"/>
              </a:defRPr>
            </a:lvl8pPr>
            <a:lvl9pPr fontAlgn="base">
              <a:spcBef>
                <a:spcPct val="0"/>
              </a:spcBef>
              <a:spcAft>
                <a:spcPct val="0"/>
              </a:spcAft>
              <a:defRPr sz="2400">
                <a:solidFill>
                  <a:schemeClr val="tx1"/>
                </a:solidFill>
                <a:latin typeface="Times New Roman" panose="02020603050405020304" pitchFamily="18" charset="0"/>
              </a:defRPr>
            </a:lvl9pPr>
          </a:lstStyle>
          <a:p>
            <a:pPr algn="ctr">
              <a:spcBef>
                <a:spcPct val="20000"/>
              </a:spcBef>
            </a:pPr>
            <a:endParaRPr lang="en-US" altLang="en-US" sz="2800">
              <a:solidFill>
                <a:schemeClr val="tx2"/>
              </a:solidFill>
              <a:effectLst>
                <a:outerShdw blurRad="38100" dist="38100" dir="2700000" algn="tl">
                  <a:srgbClr val="C0C0C0"/>
                </a:outerShdw>
              </a:effectLst>
            </a:endParaRPr>
          </a:p>
        </p:txBody>
      </p:sp>
      <p:sp>
        <p:nvSpPr>
          <p:cNvPr id="319498" name="Rectangle 10"/>
          <p:cNvSpPr>
            <a:spLocks noChangeArrowheads="1"/>
          </p:cNvSpPr>
          <p:nvPr/>
        </p:nvSpPr>
        <p:spPr bwMode="auto">
          <a:xfrm>
            <a:off x="2057400" y="762000"/>
            <a:ext cx="7924800" cy="13731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1"/>
                  </a:outerShdw>
                </a:effectLst>
              </a14:hiddenEffects>
            </a:ext>
          </a:extLst>
        </p:spPr>
        <p:txBody>
          <a:bodyPr>
            <a:spAutoFit/>
          </a:bodyPr>
          <a:lstStyle>
            <a:lvl1pPr marL="342900" indent="-342900">
              <a:spcBef>
                <a:spcPct val="0"/>
              </a:spcBef>
              <a:defRPr sz="2400">
                <a:solidFill>
                  <a:schemeClr val="tx1"/>
                </a:solidFill>
                <a:latin typeface="Times New Roman" panose="02020603050405020304" pitchFamily="18" charset="0"/>
              </a:defRPr>
            </a:lvl1pPr>
            <a:lvl2pPr>
              <a:spcBef>
                <a:spcPct val="0"/>
              </a:spcBef>
              <a:defRPr sz="2400">
                <a:solidFill>
                  <a:schemeClr val="tx1"/>
                </a:solidFill>
                <a:latin typeface="Times New Roman" panose="02020603050405020304" pitchFamily="18" charset="0"/>
              </a:defRPr>
            </a:lvl2pPr>
            <a:lvl3pPr>
              <a:spcBef>
                <a:spcPct val="0"/>
              </a:spcBef>
              <a:defRPr sz="2400">
                <a:solidFill>
                  <a:schemeClr val="tx1"/>
                </a:solidFill>
                <a:latin typeface="Times New Roman" panose="02020603050405020304" pitchFamily="18" charset="0"/>
              </a:defRPr>
            </a:lvl3pPr>
            <a:lvl4pPr>
              <a:spcBef>
                <a:spcPct val="0"/>
              </a:spcBef>
              <a:defRPr sz="2400">
                <a:solidFill>
                  <a:schemeClr val="tx1"/>
                </a:solidFill>
                <a:latin typeface="Times New Roman" panose="02020603050405020304" pitchFamily="18" charset="0"/>
              </a:defRPr>
            </a:lvl4pPr>
            <a:lvl5pPr>
              <a:spcBef>
                <a:spcPct val="0"/>
              </a:spcBef>
              <a:defRPr sz="2400">
                <a:solidFill>
                  <a:schemeClr val="tx1"/>
                </a:solidFill>
                <a:latin typeface="Times New Roman" panose="02020603050405020304" pitchFamily="18" charset="0"/>
              </a:defRPr>
            </a:lvl5pPr>
            <a:lvl6pPr fontAlgn="base">
              <a:spcBef>
                <a:spcPct val="0"/>
              </a:spcBef>
              <a:spcAft>
                <a:spcPct val="0"/>
              </a:spcAft>
              <a:defRPr sz="2400">
                <a:solidFill>
                  <a:schemeClr val="tx1"/>
                </a:solidFill>
                <a:latin typeface="Times New Roman" panose="02020603050405020304" pitchFamily="18" charset="0"/>
              </a:defRPr>
            </a:lvl6pPr>
            <a:lvl7pPr fontAlgn="base">
              <a:spcBef>
                <a:spcPct val="0"/>
              </a:spcBef>
              <a:spcAft>
                <a:spcPct val="0"/>
              </a:spcAft>
              <a:defRPr sz="2400">
                <a:solidFill>
                  <a:schemeClr val="tx1"/>
                </a:solidFill>
                <a:latin typeface="Times New Roman" panose="02020603050405020304" pitchFamily="18" charset="0"/>
              </a:defRPr>
            </a:lvl7pPr>
            <a:lvl8pPr fontAlgn="base">
              <a:spcBef>
                <a:spcPct val="0"/>
              </a:spcBef>
              <a:spcAft>
                <a:spcPct val="0"/>
              </a:spcAft>
              <a:defRPr sz="2400">
                <a:solidFill>
                  <a:schemeClr val="tx1"/>
                </a:solidFill>
                <a:latin typeface="Times New Roman" panose="02020603050405020304" pitchFamily="18" charset="0"/>
              </a:defRPr>
            </a:lvl8pPr>
            <a:lvl9pPr fontAlgn="base">
              <a:spcBef>
                <a:spcPct val="0"/>
              </a:spcBef>
              <a:spcAft>
                <a:spcPct val="0"/>
              </a:spcAft>
              <a:defRPr sz="2400">
                <a:solidFill>
                  <a:schemeClr val="tx1"/>
                </a:solidFill>
                <a:latin typeface="Times New Roman" panose="02020603050405020304" pitchFamily="18" charset="0"/>
              </a:defRPr>
            </a:lvl9pPr>
          </a:lstStyle>
          <a:p>
            <a:pPr>
              <a:spcBef>
                <a:spcPct val="20000"/>
              </a:spcBef>
              <a:buClr>
                <a:srgbClr val="94E494"/>
              </a:buClr>
              <a:buSzTx/>
              <a:buFont typeface="Times New Roman" panose="02020603050405020304" pitchFamily="18" charset="0"/>
              <a:buNone/>
            </a:pPr>
            <a:r>
              <a:rPr lang="en-US" altLang="en-US" sz="2800" dirty="0">
                <a:solidFill>
                  <a:srgbClr val="000000"/>
                </a:solidFill>
              </a:rPr>
              <a:t>	One </a:t>
            </a:r>
            <a:r>
              <a:rPr lang="en-US" altLang="en-US" sz="2800" b="1" dirty="0">
                <a:solidFill>
                  <a:srgbClr val="000000"/>
                </a:solidFill>
              </a:rPr>
              <a:t>equivalent (</a:t>
            </a:r>
            <a:r>
              <a:rPr lang="en-US" altLang="en-US" sz="2800" b="1" dirty="0" err="1">
                <a:solidFill>
                  <a:srgbClr val="000000"/>
                </a:solidFill>
              </a:rPr>
              <a:t>Eq</a:t>
            </a:r>
            <a:r>
              <a:rPr lang="en-US" altLang="en-US" sz="2800" b="1" dirty="0">
                <a:solidFill>
                  <a:srgbClr val="000000"/>
                </a:solidFill>
              </a:rPr>
              <a:t>) </a:t>
            </a:r>
            <a:r>
              <a:rPr lang="en-US" altLang="en-US" sz="2800" dirty="0">
                <a:solidFill>
                  <a:srgbClr val="000000"/>
                </a:solidFill>
              </a:rPr>
              <a:t>of an ion is an amount equal to the molar mass of the ion divided by the number of its charges:</a:t>
            </a:r>
          </a:p>
        </p:txBody>
      </p:sp>
    </p:spTree>
    <p:extLst>
      <p:ext uri="{BB962C8B-B14F-4D97-AF65-F5344CB8AC3E}">
        <p14:creationId xmlns:p14="http://schemas.microsoft.com/office/powerpoint/2010/main" val="41103204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14" name="Line 66"/>
          <p:cNvSpPr>
            <a:spLocks noChangeShapeType="1"/>
          </p:cNvSpPr>
          <p:nvPr/>
        </p:nvSpPr>
        <p:spPr bwMode="auto">
          <a:xfrm>
            <a:off x="1847850" y="1525588"/>
            <a:ext cx="8305800" cy="0"/>
          </a:xfrm>
          <a:prstGeom prst="line">
            <a:avLst/>
          </a:prstGeom>
          <a:noFill/>
          <a:ln w="9525">
            <a:solidFill>
              <a:schemeClr val="bg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2106" name="Rectangle 58"/>
          <p:cNvSpPr>
            <a:spLocks noChangeArrowheads="1"/>
          </p:cNvSpPr>
          <p:nvPr/>
        </p:nvSpPr>
        <p:spPr bwMode="auto">
          <a:xfrm>
            <a:off x="1843088" y="396876"/>
            <a:ext cx="7986712" cy="365125"/>
          </a:xfrm>
          <a:prstGeom prst="rect">
            <a:avLst/>
          </a:prstGeom>
          <a:noFill/>
          <a:ln>
            <a:noFill/>
          </a:ln>
          <a:effectLst/>
          <a:extLst>
            <a:ext uri="{909E8E84-426E-40DD-AFC4-6F175D3DCCD1}">
              <a14:hiddenFill xmlns:a14="http://schemas.microsoft.com/office/drawing/2010/main">
                <a:solidFill>
                  <a:srgbClr val="008000"/>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marL="2282825" indent="-2282825">
              <a:spcBef>
                <a:spcPct val="0"/>
              </a:spcBef>
              <a:defRPr sz="2400">
                <a:solidFill>
                  <a:schemeClr val="tx1"/>
                </a:solidFill>
                <a:latin typeface="Arial" panose="020B0604020202020204" pitchFamily="34" charset="0"/>
                <a:ea typeface="ＭＳ Ｐゴシック" panose="020B0600070205080204" pitchFamily="34" charset="-128"/>
              </a:defRPr>
            </a:lvl1pPr>
            <a:lvl2pPr marL="2460625">
              <a:spcBef>
                <a:spcPct val="0"/>
              </a:spcBef>
              <a:defRPr sz="2400">
                <a:solidFill>
                  <a:schemeClr val="tx1"/>
                </a:solidFill>
                <a:latin typeface="Arial" panose="020B0604020202020204" pitchFamily="34" charset="0"/>
                <a:ea typeface="ＭＳ Ｐゴシック" panose="020B0600070205080204" pitchFamily="34" charset="-128"/>
              </a:defRPr>
            </a:lvl2pPr>
            <a:lvl3pPr marL="2574925">
              <a:spcBef>
                <a:spcPct val="0"/>
              </a:spcBef>
              <a:defRPr sz="2400">
                <a:solidFill>
                  <a:schemeClr val="tx1"/>
                </a:solidFill>
                <a:latin typeface="Arial" panose="020B0604020202020204" pitchFamily="34" charset="0"/>
                <a:ea typeface="ＭＳ Ｐゴシック" panose="020B0600070205080204" pitchFamily="34" charset="-128"/>
              </a:defRPr>
            </a:lvl3pPr>
            <a:lvl4pPr marL="2689225">
              <a:spcBef>
                <a:spcPct val="0"/>
              </a:spcBef>
              <a:defRPr sz="2400">
                <a:solidFill>
                  <a:schemeClr val="tx1"/>
                </a:solidFill>
                <a:latin typeface="Arial" panose="020B0604020202020204" pitchFamily="34" charset="0"/>
                <a:ea typeface="ＭＳ Ｐゴシック" panose="020B0600070205080204" pitchFamily="34" charset="-128"/>
              </a:defRPr>
            </a:lvl4pPr>
            <a:lvl5pPr marL="2803525">
              <a:spcBef>
                <a:spcPct val="0"/>
              </a:spcBef>
              <a:defRPr sz="2400">
                <a:solidFill>
                  <a:schemeClr val="tx1"/>
                </a:solidFill>
                <a:latin typeface="Arial" panose="020B0604020202020204" pitchFamily="34" charset="0"/>
                <a:ea typeface="ＭＳ Ｐゴシック" panose="020B0600070205080204" pitchFamily="34" charset="-128"/>
              </a:defRPr>
            </a:lvl5pPr>
            <a:lvl6pPr marL="3260725"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3717925"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4175125"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4632325"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spcBef>
                <a:spcPct val="50000"/>
              </a:spcBef>
            </a:pPr>
            <a:r>
              <a:rPr lang="en-US" altLang="en-US" sz="2000" b="1">
                <a:solidFill>
                  <a:srgbClr val="3366FF"/>
                </a:solidFill>
              </a:rPr>
              <a:t>Sample Problem 7.2</a:t>
            </a:r>
            <a:r>
              <a:rPr lang="en-US" altLang="en-US" sz="2000" b="1">
                <a:solidFill>
                  <a:srgbClr val="4C4BE5"/>
                </a:solidFill>
              </a:rPr>
              <a:t> </a:t>
            </a:r>
            <a:r>
              <a:rPr lang="en-US" altLang="en-US" sz="2000" b="1"/>
              <a:t>Electrolyte Concentration</a:t>
            </a:r>
          </a:p>
        </p:txBody>
      </p:sp>
      <p:sp>
        <p:nvSpPr>
          <p:cNvPr id="2059" name="Text Box 11"/>
          <p:cNvSpPr txBox="1">
            <a:spLocks noChangeArrowheads="1"/>
          </p:cNvSpPr>
          <p:nvPr/>
        </p:nvSpPr>
        <p:spPr bwMode="auto">
          <a:xfrm>
            <a:off x="1797050" y="1825625"/>
            <a:ext cx="7924800" cy="13779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a:lstStyle>
            <a:lvl1pPr>
              <a:spcBef>
                <a:spcPct val="0"/>
              </a:spcBef>
              <a:tabLst>
                <a:tab pos="457200" algn="l"/>
                <a:tab pos="2290763" algn="l"/>
              </a:tabLst>
              <a:defRPr sz="2400">
                <a:solidFill>
                  <a:schemeClr val="tx1"/>
                </a:solidFill>
                <a:latin typeface="Arial" panose="020B0604020202020204" pitchFamily="34" charset="0"/>
                <a:ea typeface="ＭＳ Ｐゴシック" panose="020B0600070205080204" pitchFamily="34" charset="-128"/>
              </a:defRPr>
            </a:lvl1pPr>
            <a:lvl2pPr indent="-342900">
              <a:spcBef>
                <a:spcPct val="0"/>
              </a:spcBef>
              <a:tabLst>
                <a:tab pos="457200" algn="l"/>
                <a:tab pos="2290763" algn="l"/>
              </a:tabLst>
              <a:defRPr sz="2400">
                <a:solidFill>
                  <a:schemeClr val="tx1"/>
                </a:solidFill>
                <a:latin typeface="Arial" panose="020B0604020202020204" pitchFamily="34" charset="0"/>
                <a:ea typeface="ＭＳ Ｐゴシック" panose="020B0600070205080204" pitchFamily="34" charset="-128"/>
              </a:defRPr>
            </a:lvl2pPr>
            <a:lvl3pPr marL="1600200" indent="-457200">
              <a:spcBef>
                <a:spcPct val="0"/>
              </a:spcBef>
              <a:tabLst>
                <a:tab pos="457200" algn="l"/>
                <a:tab pos="2290763" algn="l"/>
              </a:tabLst>
              <a:defRPr sz="2400">
                <a:solidFill>
                  <a:schemeClr val="tx1"/>
                </a:solidFill>
                <a:latin typeface="Arial" panose="020B0604020202020204" pitchFamily="34" charset="0"/>
                <a:ea typeface="ＭＳ Ｐゴシック" panose="020B0600070205080204" pitchFamily="34" charset="-128"/>
              </a:defRPr>
            </a:lvl3pPr>
            <a:lvl4pPr marL="2171700" indent="-457200">
              <a:spcBef>
                <a:spcPct val="0"/>
              </a:spcBef>
              <a:tabLst>
                <a:tab pos="457200" algn="l"/>
                <a:tab pos="2290763" algn="l"/>
              </a:tabLst>
              <a:defRPr sz="2400">
                <a:solidFill>
                  <a:schemeClr val="tx1"/>
                </a:solidFill>
                <a:latin typeface="Arial" panose="020B0604020202020204" pitchFamily="34" charset="0"/>
                <a:ea typeface="ＭＳ Ｐゴシック" panose="020B0600070205080204" pitchFamily="34" charset="-128"/>
              </a:defRPr>
            </a:lvl4pPr>
            <a:lvl5pPr marL="2743200" indent="-457200">
              <a:spcBef>
                <a:spcPct val="0"/>
              </a:spcBef>
              <a:tabLst>
                <a:tab pos="457200" algn="l"/>
                <a:tab pos="2290763" algn="l"/>
              </a:tabLst>
              <a:defRPr sz="2400">
                <a:solidFill>
                  <a:schemeClr val="tx1"/>
                </a:solidFill>
                <a:latin typeface="Arial" panose="020B0604020202020204" pitchFamily="34" charset="0"/>
                <a:ea typeface="ＭＳ Ｐゴシック" panose="020B0600070205080204" pitchFamily="34" charset="-128"/>
              </a:defRPr>
            </a:lvl5pPr>
            <a:lvl6pPr marL="3200400" indent="-457200" eaLnBrk="0" fontAlgn="base" hangingPunct="0">
              <a:spcBef>
                <a:spcPct val="0"/>
              </a:spcBef>
              <a:spcAft>
                <a:spcPct val="0"/>
              </a:spcAft>
              <a:tabLst>
                <a:tab pos="457200" algn="l"/>
                <a:tab pos="2290763" algn="l"/>
              </a:tabLst>
              <a:defRPr sz="2400">
                <a:solidFill>
                  <a:schemeClr val="tx1"/>
                </a:solidFill>
                <a:latin typeface="Arial" panose="020B0604020202020204" pitchFamily="34" charset="0"/>
                <a:ea typeface="ＭＳ Ｐゴシック" panose="020B0600070205080204" pitchFamily="34" charset="-128"/>
              </a:defRPr>
            </a:lvl6pPr>
            <a:lvl7pPr marL="3657600" indent="-457200" eaLnBrk="0" fontAlgn="base" hangingPunct="0">
              <a:spcBef>
                <a:spcPct val="0"/>
              </a:spcBef>
              <a:spcAft>
                <a:spcPct val="0"/>
              </a:spcAft>
              <a:tabLst>
                <a:tab pos="457200" algn="l"/>
                <a:tab pos="2290763" algn="l"/>
              </a:tabLst>
              <a:defRPr sz="2400">
                <a:solidFill>
                  <a:schemeClr val="tx1"/>
                </a:solidFill>
                <a:latin typeface="Arial" panose="020B0604020202020204" pitchFamily="34" charset="0"/>
                <a:ea typeface="ＭＳ Ｐゴシック" panose="020B0600070205080204" pitchFamily="34" charset="-128"/>
              </a:defRPr>
            </a:lvl7pPr>
            <a:lvl8pPr marL="4114800" indent="-457200" eaLnBrk="0" fontAlgn="base" hangingPunct="0">
              <a:spcBef>
                <a:spcPct val="0"/>
              </a:spcBef>
              <a:spcAft>
                <a:spcPct val="0"/>
              </a:spcAft>
              <a:tabLst>
                <a:tab pos="457200" algn="l"/>
                <a:tab pos="2290763" algn="l"/>
              </a:tabLst>
              <a:defRPr sz="2400">
                <a:solidFill>
                  <a:schemeClr val="tx1"/>
                </a:solidFill>
                <a:latin typeface="Arial" panose="020B0604020202020204" pitchFamily="34" charset="0"/>
                <a:ea typeface="ＭＳ Ｐゴシック" panose="020B0600070205080204" pitchFamily="34" charset="-128"/>
              </a:defRPr>
            </a:lvl8pPr>
            <a:lvl9pPr marL="4572000" indent="-457200" eaLnBrk="0" fontAlgn="base" hangingPunct="0">
              <a:spcBef>
                <a:spcPct val="0"/>
              </a:spcBef>
              <a:spcAft>
                <a:spcPct val="0"/>
              </a:spcAft>
              <a:tabLst>
                <a:tab pos="457200" algn="l"/>
                <a:tab pos="2290763" algn="l"/>
              </a:tabLst>
              <a:defRPr sz="2400">
                <a:solidFill>
                  <a:schemeClr val="tx1"/>
                </a:solidFill>
                <a:latin typeface="Arial" panose="020B0604020202020204" pitchFamily="34" charset="0"/>
                <a:ea typeface="ＭＳ Ｐゴシック" panose="020B0600070205080204" pitchFamily="34" charset="-128"/>
              </a:defRPr>
            </a:lvl9pPr>
          </a:lstStyle>
          <a:p>
            <a:pPr lvl="1"/>
            <a:r>
              <a:rPr lang="en-US" altLang="en-US" sz="1400" b="1" dirty="0">
                <a:latin typeface="Times New Roman" panose="02020603050405020304" pitchFamily="18" charset="0"/>
              </a:rPr>
              <a:t>a.</a:t>
            </a:r>
            <a:r>
              <a:rPr lang="en-US" altLang="en-US" sz="1400" dirty="0">
                <a:latin typeface="Times New Roman" panose="02020603050405020304" pitchFamily="18" charset="0"/>
              </a:rPr>
              <a:t>    Using the volume and the electrolyte concentration in </a:t>
            </a:r>
            <a:r>
              <a:rPr lang="en-US" altLang="en-US" sz="1400" dirty="0" err="1">
                <a:latin typeface="Times New Roman" panose="02020603050405020304" pitchFamily="18" charset="0"/>
              </a:rPr>
              <a:t>mEq</a:t>
            </a:r>
            <a:r>
              <a:rPr lang="en-US" altLang="en-US" sz="1400" dirty="0">
                <a:latin typeface="Times New Roman" panose="02020603050405020304" pitchFamily="18" charset="0"/>
              </a:rPr>
              <a:t>/L, we can find the number of equivalents in 0.50 L of blood.</a:t>
            </a:r>
          </a:p>
          <a:p>
            <a:pPr>
              <a:buFontTx/>
              <a:buAutoNum type="alphaLcPeriod"/>
            </a:pPr>
            <a:endParaRPr lang="en-US" altLang="en-US" sz="1400" dirty="0">
              <a:latin typeface="Times New Roman" panose="02020603050405020304" pitchFamily="18" charset="0"/>
            </a:endParaRPr>
          </a:p>
          <a:p>
            <a:endParaRPr lang="en-US" altLang="en-US" sz="1400" dirty="0">
              <a:latin typeface="Times New Roman" panose="02020603050405020304" pitchFamily="18" charset="0"/>
            </a:endParaRPr>
          </a:p>
          <a:p>
            <a:endParaRPr lang="en-US" altLang="en-US" sz="1400" dirty="0">
              <a:latin typeface="Times New Roman" panose="02020603050405020304" pitchFamily="18" charset="0"/>
            </a:endParaRPr>
          </a:p>
          <a:p>
            <a:r>
              <a:rPr lang="en-US" altLang="en-US" sz="1400" dirty="0">
                <a:latin typeface="Times New Roman" panose="02020603050405020304" pitchFamily="18" charset="0"/>
              </a:rPr>
              <a:t>	We can then convert equivalents to moles (for Ca</a:t>
            </a:r>
            <a:r>
              <a:rPr lang="en-US" altLang="en-US" sz="1400" baseline="30000" dirty="0">
                <a:latin typeface="Times New Roman" panose="02020603050405020304" pitchFamily="18" charset="0"/>
              </a:rPr>
              <a:t>2+</a:t>
            </a:r>
            <a:r>
              <a:rPr lang="en-US" altLang="en-US" sz="1400" dirty="0">
                <a:latin typeface="Times New Roman" panose="02020603050405020304" pitchFamily="18" charset="0"/>
              </a:rPr>
              <a:t> there are 2 </a:t>
            </a:r>
            <a:r>
              <a:rPr lang="en-US" altLang="en-US" sz="1400" dirty="0" err="1">
                <a:latin typeface="Times New Roman" panose="02020603050405020304" pitchFamily="18" charset="0"/>
              </a:rPr>
              <a:t>Eq</a:t>
            </a:r>
            <a:r>
              <a:rPr lang="en-US" altLang="en-US" sz="1400" dirty="0">
                <a:latin typeface="Times New Roman" panose="02020603050405020304" pitchFamily="18" charset="0"/>
              </a:rPr>
              <a:t> per mole).</a:t>
            </a:r>
          </a:p>
          <a:p>
            <a:endParaRPr lang="en-US" altLang="en-US" sz="1400" dirty="0">
              <a:latin typeface="Times New Roman" panose="02020603050405020304" pitchFamily="18" charset="0"/>
            </a:endParaRPr>
          </a:p>
          <a:p>
            <a:endParaRPr lang="en-US" altLang="en-US" sz="1400" dirty="0">
              <a:latin typeface="Times New Roman" panose="02020603050405020304" pitchFamily="18" charset="0"/>
            </a:endParaRPr>
          </a:p>
          <a:p>
            <a:endParaRPr lang="en-US" altLang="en-US" sz="1400" dirty="0">
              <a:latin typeface="Times New Roman" panose="02020603050405020304" pitchFamily="18" charset="0"/>
            </a:endParaRPr>
          </a:p>
          <a:p>
            <a:r>
              <a:rPr lang="en-US" altLang="en-US" sz="1400" b="1" dirty="0">
                <a:latin typeface="Times New Roman" panose="02020603050405020304" pitchFamily="18" charset="0"/>
              </a:rPr>
              <a:t>   b. </a:t>
            </a:r>
            <a:r>
              <a:rPr lang="en-US" altLang="en-US" sz="1400" dirty="0">
                <a:latin typeface="Times New Roman" panose="02020603050405020304" pitchFamily="18" charset="0"/>
              </a:rPr>
              <a:t>   If the concentration of Ca</a:t>
            </a:r>
            <a:r>
              <a:rPr lang="en-US" altLang="en-US" sz="1400" baseline="30000" dirty="0">
                <a:latin typeface="Times New Roman" panose="02020603050405020304" pitchFamily="18" charset="0"/>
              </a:rPr>
              <a:t>2+</a:t>
            </a:r>
            <a:r>
              <a:rPr lang="en-US" altLang="en-US" sz="1400" dirty="0">
                <a:latin typeface="Times New Roman" panose="02020603050405020304" pitchFamily="18" charset="0"/>
              </a:rPr>
              <a:t> is 8.8 </a:t>
            </a:r>
            <a:r>
              <a:rPr lang="en-US" altLang="en-US" sz="1400" dirty="0" err="1">
                <a:latin typeface="Times New Roman" panose="02020603050405020304" pitchFamily="18" charset="0"/>
              </a:rPr>
              <a:t>mEq</a:t>
            </a:r>
            <a:r>
              <a:rPr lang="en-US" altLang="en-US" sz="1400" dirty="0">
                <a:latin typeface="Times New Roman" panose="02020603050405020304" pitchFamily="18" charset="0"/>
              </a:rPr>
              <a:t>/L, then the concentration of Cl</a:t>
            </a:r>
            <a:r>
              <a:rPr lang="en-US" altLang="en-US" sz="1400" baseline="30000" dirty="0">
                <a:latin typeface="Times New Roman" panose="02020603050405020304" pitchFamily="18" charset="0"/>
                <a:cs typeface="Times New Roman" panose="02020603050405020304" pitchFamily="18" charset="0"/>
              </a:rPr>
              <a:t>–</a:t>
            </a:r>
            <a:r>
              <a:rPr lang="en-US" altLang="en-US" sz="1400" dirty="0">
                <a:latin typeface="Times New Roman" panose="02020603050405020304" pitchFamily="18" charset="0"/>
              </a:rPr>
              <a:t> must be 8.8 </a:t>
            </a:r>
            <a:r>
              <a:rPr lang="en-US" altLang="en-US" sz="1400" dirty="0" err="1">
                <a:latin typeface="Times New Roman" panose="02020603050405020304" pitchFamily="18" charset="0"/>
              </a:rPr>
              <a:t>mEq</a:t>
            </a:r>
            <a:r>
              <a:rPr lang="en-US" altLang="en-US" sz="1400" dirty="0">
                <a:latin typeface="Times New Roman" panose="02020603050405020304" pitchFamily="18" charset="0"/>
              </a:rPr>
              <a:t>/L to balance 	the charge.</a:t>
            </a:r>
          </a:p>
          <a:p>
            <a:pPr>
              <a:spcBef>
                <a:spcPct val="100000"/>
              </a:spcBef>
            </a:pPr>
            <a:r>
              <a:rPr lang="en-US" altLang="en-US" sz="1600" b="1" dirty="0">
                <a:solidFill>
                  <a:srgbClr val="3366FF"/>
                </a:solidFill>
              </a:rPr>
              <a:t/>
            </a:r>
            <a:br>
              <a:rPr lang="en-US" altLang="en-US" sz="1600" b="1" dirty="0">
                <a:solidFill>
                  <a:srgbClr val="3366FF"/>
                </a:solidFill>
              </a:rPr>
            </a:br>
            <a:r>
              <a:rPr lang="en-US" altLang="en-US" sz="1600" b="1" dirty="0">
                <a:solidFill>
                  <a:srgbClr val="3366FF"/>
                </a:solidFill>
              </a:rPr>
              <a:t>Study Check 7.2</a:t>
            </a:r>
          </a:p>
          <a:p>
            <a:r>
              <a:rPr lang="en-US" altLang="en-US" sz="1400" dirty="0">
                <a:latin typeface="Times New Roman" panose="02020603050405020304" pitchFamily="18" charset="0"/>
              </a:rPr>
              <a:t>A Ringer’s solution for intravenous fluid replacement contains 155 </a:t>
            </a:r>
            <a:r>
              <a:rPr lang="en-US" altLang="en-US" sz="1400" dirty="0" err="1">
                <a:latin typeface="Times New Roman" panose="02020603050405020304" pitchFamily="18" charset="0"/>
              </a:rPr>
              <a:t>mEq</a:t>
            </a:r>
            <a:r>
              <a:rPr lang="en-US" altLang="en-US" sz="1400" dirty="0">
                <a:latin typeface="Times New Roman" panose="02020603050405020304" pitchFamily="18" charset="0"/>
              </a:rPr>
              <a:t> of Cl</a:t>
            </a:r>
            <a:r>
              <a:rPr lang="en-US" altLang="en-US" sz="1400" baseline="30000" dirty="0">
                <a:latin typeface="Times New Roman" panose="02020603050405020304" pitchFamily="18" charset="0"/>
                <a:cs typeface="Times New Roman" panose="02020603050405020304" pitchFamily="18" charset="0"/>
              </a:rPr>
              <a:t>–</a:t>
            </a:r>
            <a:r>
              <a:rPr lang="en-US" altLang="en-US" sz="1400" dirty="0">
                <a:latin typeface="Times New Roman" panose="02020603050405020304" pitchFamily="18" charset="0"/>
              </a:rPr>
              <a:t> per liter of solution. If a patient receives 1250 mL of Ringer’s solution, how many moles of chloride ion were given?</a:t>
            </a:r>
          </a:p>
          <a:p>
            <a:endParaRPr lang="en-US" altLang="en-US" sz="1400" dirty="0">
              <a:latin typeface="Times New Roman" panose="02020603050405020304" pitchFamily="18" charset="0"/>
            </a:endParaRPr>
          </a:p>
          <a:p>
            <a:endParaRPr lang="en-US" altLang="en-US" sz="1400" dirty="0">
              <a:latin typeface="Times New Roman" panose="02020603050405020304" pitchFamily="18" charset="0"/>
            </a:endParaRPr>
          </a:p>
        </p:txBody>
      </p:sp>
      <p:sp>
        <p:nvSpPr>
          <p:cNvPr id="2122" name="Rectangle 74"/>
          <p:cNvSpPr>
            <a:spLocks noChangeArrowheads="1"/>
          </p:cNvSpPr>
          <p:nvPr/>
        </p:nvSpPr>
        <p:spPr bwMode="auto">
          <a:xfrm>
            <a:off x="1817688" y="1547814"/>
            <a:ext cx="2195512" cy="365125"/>
          </a:xfrm>
          <a:prstGeom prst="rect">
            <a:avLst/>
          </a:prstGeom>
          <a:noFill/>
          <a:ln>
            <a:noFill/>
          </a:ln>
          <a:effectLst/>
          <a:extLst>
            <a:ext uri="{909E8E84-426E-40DD-AFC4-6F175D3DCCD1}">
              <a14:hiddenFill xmlns:a14="http://schemas.microsoft.com/office/drawing/2010/main">
                <a:solidFill>
                  <a:srgbClr val="4C4BE5"/>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marL="2282825" indent="-2282825">
              <a:spcBef>
                <a:spcPct val="0"/>
              </a:spcBef>
              <a:defRPr sz="2400">
                <a:solidFill>
                  <a:schemeClr val="tx1"/>
                </a:solidFill>
                <a:latin typeface="Arial" panose="020B0604020202020204" pitchFamily="34" charset="0"/>
                <a:ea typeface="ＭＳ Ｐゴシック" panose="020B0600070205080204" pitchFamily="34" charset="-128"/>
              </a:defRPr>
            </a:lvl1pPr>
            <a:lvl2pPr marL="2460625">
              <a:spcBef>
                <a:spcPct val="0"/>
              </a:spcBef>
              <a:defRPr sz="2400">
                <a:solidFill>
                  <a:schemeClr val="tx1"/>
                </a:solidFill>
                <a:latin typeface="Arial" panose="020B0604020202020204" pitchFamily="34" charset="0"/>
                <a:ea typeface="ＭＳ Ｐゴシック" panose="020B0600070205080204" pitchFamily="34" charset="-128"/>
              </a:defRPr>
            </a:lvl2pPr>
            <a:lvl3pPr marL="2574925">
              <a:spcBef>
                <a:spcPct val="0"/>
              </a:spcBef>
              <a:defRPr sz="2400">
                <a:solidFill>
                  <a:schemeClr val="tx1"/>
                </a:solidFill>
                <a:latin typeface="Arial" panose="020B0604020202020204" pitchFamily="34" charset="0"/>
                <a:ea typeface="ＭＳ Ｐゴシック" panose="020B0600070205080204" pitchFamily="34" charset="-128"/>
              </a:defRPr>
            </a:lvl3pPr>
            <a:lvl4pPr marL="2689225">
              <a:spcBef>
                <a:spcPct val="0"/>
              </a:spcBef>
              <a:defRPr sz="2400">
                <a:solidFill>
                  <a:schemeClr val="tx1"/>
                </a:solidFill>
                <a:latin typeface="Arial" panose="020B0604020202020204" pitchFamily="34" charset="0"/>
                <a:ea typeface="ＭＳ Ｐゴシック" panose="020B0600070205080204" pitchFamily="34" charset="-128"/>
              </a:defRPr>
            </a:lvl4pPr>
            <a:lvl5pPr marL="2803525">
              <a:spcBef>
                <a:spcPct val="0"/>
              </a:spcBef>
              <a:defRPr sz="2400">
                <a:solidFill>
                  <a:schemeClr val="tx1"/>
                </a:solidFill>
                <a:latin typeface="Arial" panose="020B0604020202020204" pitchFamily="34" charset="0"/>
                <a:ea typeface="ＭＳ Ｐゴシック" panose="020B0600070205080204" pitchFamily="34" charset="-128"/>
              </a:defRPr>
            </a:lvl5pPr>
            <a:lvl6pPr marL="3260725"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3717925"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4175125"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4632325"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spcBef>
                <a:spcPct val="50000"/>
              </a:spcBef>
            </a:pPr>
            <a:r>
              <a:rPr lang="en-US" altLang="en-US" sz="1600" b="1">
                <a:solidFill>
                  <a:srgbClr val="3366FF"/>
                </a:solidFill>
              </a:rPr>
              <a:t>Solution</a:t>
            </a:r>
            <a:endParaRPr lang="en-US" altLang="en-US" sz="1600">
              <a:solidFill>
                <a:schemeClr val="bg1"/>
              </a:solidFill>
            </a:endParaRPr>
          </a:p>
        </p:txBody>
      </p:sp>
      <p:sp>
        <p:nvSpPr>
          <p:cNvPr id="2129" name="Line 81"/>
          <p:cNvSpPr>
            <a:spLocks noChangeShapeType="1"/>
          </p:cNvSpPr>
          <p:nvPr/>
        </p:nvSpPr>
        <p:spPr bwMode="auto">
          <a:xfrm flipH="1">
            <a:off x="1819276" y="304800"/>
            <a:ext cx="9525" cy="5473700"/>
          </a:xfrm>
          <a:prstGeom prst="line">
            <a:avLst/>
          </a:prstGeom>
          <a:noFill/>
          <a:ln w="19050">
            <a:solidFill>
              <a:srgbClr val="008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132" name="Text Box 84"/>
          <p:cNvSpPr txBox="1">
            <a:spLocks noChangeArrowheads="1"/>
          </p:cNvSpPr>
          <p:nvPr/>
        </p:nvSpPr>
        <p:spPr bwMode="auto">
          <a:xfrm>
            <a:off x="1828800" y="762001"/>
            <a:ext cx="8458200" cy="11652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a:lstStyle>
            <a:lvl1pPr marL="230188" indent="-230188">
              <a:spcBef>
                <a:spcPct val="0"/>
              </a:spcBef>
              <a:defRPr sz="2400">
                <a:solidFill>
                  <a:schemeClr val="tx1"/>
                </a:solidFill>
                <a:latin typeface="Arial" panose="020B0604020202020204" pitchFamily="34" charset="0"/>
                <a:ea typeface="ＭＳ Ｐゴシック" panose="020B0600070205080204" pitchFamily="34" charset="-128"/>
              </a:defRPr>
            </a:lvl1pPr>
            <a:lvl2pPr marL="976313" indent="-457200">
              <a:spcBef>
                <a:spcPct val="0"/>
              </a:spcBef>
              <a:defRPr sz="2400">
                <a:solidFill>
                  <a:schemeClr val="tx1"/>
                </a:solidFill>
                <a:latin typeface="Arial" panose="020B0604020202020204" pitchFamily="34" charset="0"/>
                <a:ea typeface="ＭＳ Ｐゴシック" panose="020B0600070205080204" pitchFamily="34" charset="-128"/>
              </a:defRPr>
            </a:lvl2pPr>
            <a:lvl3pPr marL="1547813" indent="-457200">
              <a:spcBef>
                <a:spcPct val="0"/>
              </a:spcBef>
              <a:defRPr sz="2400">
                <a:solidFill>
                  <a:schemeClr val="tx1"/>
                </a:solidFill>
                <a:latin typeface="Arial" panose="020B0604020202020204" pitchFamily="34" charset="0"/>
                <a:ea typeface="ＭＳ Ｐゴシック" panose="020B0600070205080204" pitchFamily="34" charset="-128"/>
              </a:defRPr>
            </a:lvl3pPr>
            <a:lvl4pPr marL="2119313" indent="-457200">
              <a:spcBef>
                <a:spcPct val="0"/>
              </a:spcBef>
              <a:defRPr sz="2400">
                <a:solidFill>
                  <a:schemeClr val="tx1"/>
                </a:solidFill>
                <a:latin typeface="Arial" panose="020B0604020202020204" pitchFamily="34" charset="0"/>
                <a:ea typeface="ＭＳ Ｐゴシック" panose="020B0600070205080204" pitchFamily="34" charset="-128"/>
              </a:defRPr>
            </a:lvl4pPr>
            <a:lvl5pPr marL="2690813" indent="-457200">
              <a:spcBef>
                <a:spcPct val="0"/>
              </a:spcBef>
              <a:defRPr sz="2400">
                <a:solidFill>
                  <a:schemeClr val="tx1"/>
                </a:solidFill>
                <a:latin typeface="Arial" panose="020B0604020202020204" pitchFamily="34" charset="0"/>
                <a:ea typeface="ＭＳ Ｐゴシック" panose="020B0600070205080204" pitchFamily="34" charset="-128"/>
              </a:defRPr>
            </a:lvl5pPr>
            <a:lvl6pPr marL="3148013" indent="-4572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3605213" indent="-4572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4062413" indent="-4572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4519613" indent="-4572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r>
              <a:rPr lang="en-US" altLang="en-US" sz="1400">
                <a:latin typeface="Times New Roman" panose="02020603050405020304" pitchFamily="18" charset="0"/>
              </a:rPr>
              <a:t>The laboratory tests for a patient indicate a blood calcium level of 8.8 mEq/L.</a:t>
            </a:r>
          </a:p>
          <a:p>
            <a:r>
              <a:rPr lang="en-US" altLang="en-US" sz="1400" b="1">
                <a:latin typeface="Times New Roman" panose="02020603050405020304" pitchFamily="18" charset="0"/>
              </a:rPr>
              <a:t>a.</a:t>
            </a:r>
            <a:r>
              <a:rPr lang="en-US" altLang="en-US" sz="1400">
                <a:latin typeface="Times New Roman" panose="02020603050405020304" pitchFamily="18" charset="0"/>
              </a:rPr>
              <a:t> How many moles of calcium ion are in 0.50 L of blood?</a:t>
            </a:r>
          </a:p>
          <a:p>
            <a:r>
              <a:rPr lang="en-US" altLang="en-US" sz="1400" b="1">
                <a:latin typeface="Times New Roman" panose="02020603050405020304" pitchFamily="18" charset="0"/>
              </a:rPr>
              <a:t>b.</a:t>
            </a:r>
            <a:r>
              <a:rPr lang="en-US" altLang="en-US" sz="1400">
                <a:latin typeface="Times New Roman" panose="02020603050405020304" pitchFamily="18" charset="0"/>
              </a:rPr>
              <a:t> If chloride ion is the only other ion present, what is its concentration in mEq/L?</a:t>
            </a:r>
          </a:p>
        </p:txBody>
      </p:sp>
      <p:sp>
        <p:nvSpPr>
          <p:cNvPr id="2137" name="Line 89"/>
          <p:cNvSpPr>
            <a:spLocks noChangeShapeType="1"/>
          </p:cNvSpPr>
          <p:nvPr/>
        </p:nvSpPr>
        <p:spPr bwMode="auto">
          <a:xfrm>
            <a:off x="1828800" y="304800"/>
            <a:ext cx="457200" cy="0"/>
          </a:xfrm>
          <a:prstGeom prst="line">
            <a:avLst/>
          </a:prstGeom>
          <a:noFill/>
          <a:ln w="38100">
            <a:solidFill>
              <a:srgbClr val="008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140" name="Line 92"/>
          <p:cNvSpPr>
            <a:spLocks noChangeShapeType="1"/>
          </p:cNvSpPr>
          <p:nvPr/>
        </p:nvSpPr>
        <p:spPr bwMode="auto">
          <a:xfrm>
            <a:off x="1833563" y="5762625"/>
            <a:ext cx="457200" cy="0"/>
          </a:xfrm>
          <a:prstGeom prst="line">
            <a:avLst/>
          </a:prstGeom>
          <a:noFill/>
          <a:ln w="38100">
            <a:solidFill>
              <a:srgbClr val="008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pic>
        <p:nvPicPr>
          <p:cNvPr id="2150" name="Picture 102" descr="7-2-1"/>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871914" y="2346326"/>
            <a:ext cx="3565525" cy="384175"/>
          </a:xfrm>
          <a:prstGeom prst="rect">
            <a:avLst/>
          </a:prstGeom>
          <a:noFill/>
          <a:extLst>
            <a:ext uri="{909E8E84-426E-40DD-AFC4-6F175D3DCCD1}">
              <a14:hiddenFill xmlns:a14="http://schemas.microsoft.com/office/drawing/2010/main">
                <a:solidFill>
                  <a:srgbClr val="FFFFFF"/>
                </a:solidFill>
              </a14:hiddenFill>
            </a:ext>
          </a:extLst>
        </p:spPr>
      </p:pic>
      <p:pic>
        <p:nvPicPr>
          <p:cNvPr id="2151" name="Picture 103" descr="7-2-2"/>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949701" y="3287714"/>
            <a:ext cx="3656013" cy="4286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60093334"/>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122"/>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059">
                                            <p:txEl>
                                              <p:pRg st="0" end="0"/>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2059">
                                            <p:txEl>
                                              <p:pRg st="4" end="4"/>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2059">
                                            <p:txEl>
                                              <p:pRg st="8" end="8"/>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2150"/>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2151"/>
                                        </p:tgtEl>
                                        <p:attrNameLst>
                                          <p:attrName>style.visibility</p:attrName>
                                        </p:attrNameLst>
                                      </p:cBhvr>
                                      <p:to>
                                        <p:strVal val="visible"/>
                                      </p:to>
                                    </p:set>
                                  </p:childTnLst>
                                </p:cTn>
                              </p:par>
                            </p:childTnLst>
                          </p:cTn>
                        </p:par>
                      </p:childTnLst>
                    </p:cTn>
                  </p:par>
                  <p:par>
                    <p:cTn id="17" fill="hold" nodeType="clickPar">
                      <p:stCondLst>
                        <p:cond delay="indefinite"/>
                      </p:stCondLst>
                      <p:childTnLst>
                        <p:par>
                          <p:cTn id="18" fill="hold" nodeType="withGroup">
                            <p:stCondLst>
                              <p:cond delay="0"/>
                            </p:stCondLst>
                            <p:childTnLst>
                              <p:par>
                                <p:cTn id="19" presetID="1" presetClass="entr" presetSubtype="0" fill="hold" nodeType="clickEffect">
                                  <p:stCondLst>
                                    <p:cond delay="0"/>
                                  </p:stCondLst>
                                  <p:childTnLst>
                                    <p:set>
                                      <p:cBhvr>
                                        <p:cTn id="20" dur="1" fill="hold">
                                          <p:stCondLst>
                                            <p:cond delay="0"/>
                                          </p:stCondLst>
                                        </p:cTn>
                                        <p:tgtEl>
                                          <p:spTgt spid="2059">
                                            <p:txEl>
                                              <p:pRg st="9" end="9"/>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2059">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22"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293</Words>
  <Application>Microsoft Office PowerPoint</Application>
  <PresentationFormat>Widescreen</PresentationFormat>
  <Paragraphs>81</Paragraphs>
  <Slides>9</Slides>
  <Notes>6</Notes>
  <HiddenSlides>0</HiddenSlides>
  <MMClips>0</MMClips>
  <ScaleCrop>false</ScaleCrop>
  <HeadingPairs>
    <vt:vector size="8" baseType="variant">
      <vt:variant>
        <vt:lpstr>Fonts Used</vt:lpstr>
      </vt:variant>
      <vt:variant>
        <vt:i4>6</vt:i4>
      </vt:variant>
      <vt:variant>
        <vt:lpstr>Theme</vt:lpstr>
      </vt:variant>
      <vt:variant>
        <vt:i4>1</vt:i4>
      </vt:variant>
      <vt:variant>
        <vt:lpstr>Embedded OLE Servers</vt:lpstr>
      </vt:variant>
      <vt:variant>
        <vt:i4>1</vt:i4>
      </vt:variant>
      <vt:variant>
        <vt:lpstr>Slide Titles</vt:lpstr>
      </vt:variant>
      <vt:variant>
        <vt:i4>9</vt:i4>
      </vt:variant>
    </vt:vector>
  </HeadingPairs>
  <TitlesOfParts>
    <vt:vector size="17" baseType="lpstr">
      <vt:lpstr>ＭＳ Ｐゴシック</vt:lpstr>
      <vt:lpstr>Arial</vt:lpstr>
      <vt:lpstr>Calibri</vt:lpstr>
      <vt:lpstr>Calibri Light</vt:lpstr>
      <vt:lpstr>Times New Roman</vt:lpstr>
      <vt:lpstr>Wingdings</vt:lpstr>
      <vt:lpstr>Office Theme</vt:lpstr>
      <vt:lpstr>ISIS/Draw Sketch</vt:lpstr>
      <vt:lpstr>Equivalents and Milliequivalent</vt:lpstr>
      <vt:lpstr>Electrolytes in Body Fluids: Equivalents and Milliequivalents</vt:lpstr>
      <vt:lpstr>Equivalents</vt:lpstr>
      <vt:lpstr>Electrolytes in IV Solutions</vt:lpstr>
      <vt:lpstr>Electrolytes in Body Fluids</vt:lpstr>
      <vt:lpstr>Practice</vt:lpstr>
      <vt:lpstr>Solution</vt:lpstr>
      <vt:lpstr>PowerPoint Presentation</vt:lpstr>
      <vt:lpstr>PowerPoint Presentation</vt:lpstr>
    </vt:vector>
  </TitlesOfParts>
  <Company>GCCCD</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dc:title>
  <dc:creator>Martin Larter</dc:creator>
  <cp:lastModifiedBy>Martin Larter</cp:lastModifiedBy>
  <cp:revision>2</cp:revision>
  <dcterms:created xsi:type="dcterms:W3CDTF">2017-04-11T18:38:24Z</dcterms:created>
  <dcterms:modified xsi:type="dcterms:W3CDTF">2017-04-11T18:38:46Z</dcterms:modified>
</cp:coreProperties>
</file>