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89" r:id="rId9"/>
    <p:sldId id="262" r:id="rId10"/>
    <p:sldId id="263" r:id="rId11"/>
    <p:sldId id="264" r:id="rId12"/>
    <p:sldId id="265" r:id="rId13"/>
    <p:sldId id="266" r:id="rId14"/>
    <p:sldId id="267" r:id="rId15"/>
    <p:sldId id="290" r:id="rId16"/>
    <p:sldId id="291" r:id="rId17"/>
    <p:sldId id="268" r:id="rId18"/>
    <p:sldId id="269" r:id="rId19"/>
    <p:sldId id="270" r:id="rId20"/>
    <p:sldId id="271" r:id="rId21"/>
    <p:sldId id="292" r:id="rId22"/>
    <p:sldId id="293" r:id="rId23"/>
    <p:sldId id="272" r:id="rId24"/>
    <p:sldId id="273" r:id="rId25"/>
    <p:sldId id="274" r:id="rId26"/>
    <p:sldId id="275" r:id="rId27"/>
    <p:sldId id="279" r:id="rId28"/>
    <p:sldId id="280" r:id="rId29"/>
    <p:sldId id="281" r:id="rId30"/>
    <p:sldId id="282" r:id="rId31"/>
    <p:sldId id="283" r:id="rId32"/>
    <p:sldId id="286" r:id="rId33"/>
    <p:sldId id="284" r:id="rId34"/>
    <p:sldId id="285" r:id="rId35"/>
    <p:sldId id="2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165F3-F025-44E9-BC90-19EBFD57DC6F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9EA37-7EA2-4280-BF54-C098AD1C3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CD93EE-6760-44BC-9885-437FE3B16FAA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/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FIGURE 7-5 Formation of hemiacetals and hemiketals.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An aldehyde or ketone can react with an alcohol in a 1:1 ratio to yield a hemiacetal or hemiketal, respectively, creating a new chiral center at the carbonyl carbon. Substitution of a second alcohol molecule produces an acetal or ketal. When the second alcohol is part of another sugar molecule, the bond produced is a glycosidic bond (p. 243).</a:t>
            </a:r>
          </a:p>
        </p:txBody>
      </p:sp>
    </p:spTree>
    <p:extLst>
      <p:ext uri="{BB962C8B-B14F-4D97-AF65-F5344CB8AC3E}">
        <p14:creationId xmlns:p14="http://schemas.microsoft.com/office/powerpoint/2010/main" val="128562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7DD-360E-42B9-908D-84E1F563A135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AE6F-49DB-4153-831E-B95A07C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5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7DD-360E-42B9-908D-84E1F563A135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AE6F-49DB-4153-831E-B95A07C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8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7DD-360E-42B9-908D-84E1F563A135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AE6F-49DB-4153-831E-B95A07C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7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7DD-360E-42B9-908D-84E1F563A135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AE6F-49DB-4153-831E-B95A07C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9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7DD-360E-42B9-908D-84E1F563A135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AE6F-49DB-4153-831E-B95A07C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3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7DD-360E-42B9-908D-84E1F563A135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AE6F-49DB-4153-831E-B95A07C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7DD-360E-42B9-908D-84E1F563A135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AE6F-49DB-4153-831E-B95A07C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6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7DD-360E-42B9-908D-84E1F563A135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AE6F-49DB-4153-831E-B95A07C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8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7DD-360E-42B9-908D-84E1F563A135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AE6F-49DB-4153-831E-B95A07C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7DD-360E-42B9-908D-84E1F563A135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AE6F-49DB-4153-831E-B95A07C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6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7DD-360E-42B9-908D-84E1F563A135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AE6F-49DB-4153-831E-B95A07C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87DD-360E-42B9-908D-84E1F563A135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2AE6F-49DB-4153-831E-B95A07C3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0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en-US" sz="4400" b="1" dirty="0" smtClean="0">
                <a:latin typeface="Arial" pitchFamily="34" charset="0"/>
                <a:cs typeface="MS PGothic" pitchFamily="34" charset="-128"/>
              </a:rPr>
              <a:t>Chapter 6</a:t>
            </a:r>
            <a:br>
              <a:rPr lang="en-US" altLang="en-US" sz="4400" b="1" dirty="0" smtClean="0">
                <a:latin typeface="Arial" pitchFamily="34" charset="0"/>
                <a:cs typeface="MS PGothic" pitchFamily="34" charset="-128"/>
              </a:rPr>
            </a:br>
            <a:r>
              <a:rPr lang="en-US" altLang="en-US" sz="4400" b="1" dirty="0" smtClean="0">
                <a:latin typeface="Arial" pitchFamily="34" charset="0"/>
                <a:cs typeface="MS PGothic" pitchFamily="34" charset="-128"/>
              </a:rPr>
              <a:t>Carbohydrates—Life’s Sweet Molecules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794" y="2766541"/>
            <a:ext cx="11409405" cy="3453028"/>
          </a:xfrm>
        </p:spPr>
        <p:txBody>
          <a:bodyPr/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Classes of Carbohydrates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Functional Groups in Monosaccharides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Stereochemistry in Monosaccharides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Reactions of Monosaccharides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Disaccharides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Polysaccharides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26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683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 Stereochemistry in Monosaccharides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889125" y="868364"/>
            <a:ext cx="8229600" cy="21478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Stereoisomers That Are Not Enantiomers</a:t>
            </a:r>
          </a:p>
          <a:p>
            <a:r>
              <a:rPr lang="en-US" altLang="en-US" sz="2400"/>
              <a:t>Stereoisomers that are not enantiomers are called </a:t>
            </a:r>
            <a:r>
              <a:rPr lang="en-US" altLang="en-US" sz="2400" b="1"/>
              <a:t>diastereomers</a:t>
            </a:r>
            <a:r>
              <a:rPr lang="en-US" altLang="en-US" sz="2400"/>
              <a:t>.</a:t>
            </a:r>
          </a:p>
          <a:p>
            <a:r>
              <a:rPr lang="en-US" altLang="en-US" sz="2400"/>
              <a:t>Diastereomers are stereoisomers that are not exact mirror images.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"/>
          <a:stretch>
            <a:fillRect/>
          </a:stretch>
        </p:blipFill>
        <p:spPr bwMode="auto">
          <a:xfrm>
            <a:off x="3581400" y="3276600"/>
            <a:ext cx="49530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1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ure 7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7"/>
          <a:stretch>
            <a:fillRect/>
          </a:stretch>
        </p:blipFill>
        <p:spPr bwMode="auto">
          <a:xfrm>
            <a:off x="1828800" y="2286000"/>
            <a:ext cx="85359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09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 err="1">
                <a:solidFill>
                  <a:srgbClr val="000000"/>
                </a:solidFill>
                <a:latin typeface="+mj-lt"/>
                <a:ea typeface="ＭＳ Ｐゴシック" charset="-128"/>
                <a:cs typeface="ＭＳ Ｐゴシック" charset="-128"/>
              </a:rPr>
              <a:t>Hemiacetals</a:t>
            </a:r>
            <a:r>
              <a:rPr lang="en-US" sz="4000" kern="0" dirty="0">
                <a:solidFill>
                  <a:srgbClr val="000000"/>
                </a:solidFill>
                <a:latin typeface="+mj-lt"/>
                <a:ea typeface="ＭＳ Ｐゴシック" charset="-128"/>
                <a:cs typeface="ＭＳ Ｐゴシック" charset="-128"/>
              </a:rPr>
              <a:t> and </a:t>
            </a:r>
            <a:r>
              <a:rPr lang="en-US" sz="4000" kern="0" dirty="0" err="1">
                <a:solidFill>
                  <a:srgbClr val="000000"/>
                </a:solidFill>
                <a:latin typeface="+mj-lt"/>
                <a:ea typeface="ＭＳ Ｐゴシック" charset="-128"/>
                <a:cs typeface="ＭＳ Ｐゴシック" charset="-128"/>
              </a:rPr>
              <a:t>Hemiketals</a:t>
            </a:r>
            <a:endParaRPr lang="en-US" sz="4000" kern="0" dirty="0">
              <a:solidFill>
                <a:srgbClr val="000000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36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683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Reactions of Monosaccharides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885950" y="938214"/>
            <a:ext cx="8324850" cy="1108075"/>
          </a:xfrm>
        </p:spPr>
        <p:txBody>
          <a:bodyPr/>
          <a:lstStyle/>
          <a:p>
            <a:r>
              <a:rPr lang="en-US" altLang="en-US" sz="2200"/>
              <a:t>Monosaccharides exist in a ring form most of the time because the carbonyl group reacts readily with a hydroxyl to form this hemiacetal ring.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5"/>
          <a:stretch>
            <a:fillRect/>
          </a:stretch>
        </p:blipFill>
        <p:spPr bwMode="auto">
          <a:xfrm>
            <a:off x="3352800" y="2241551"/>
            <a:ext cx="586740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1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68325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6.4 Reactions of Monosaccharides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905000" y="863601"/>
            <a:ext cx="8229600" cy="5238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i="1"/>
              <a:t>Drawing Pyranose Rings—Steps I, 2, and 3</a:t>
            </a: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8" b="2444"/>
          <a:stretch/>
        </p:blipFill>
        <p:spPr bwMode="auto">
          <a:xfrm>
            <a:off x="2667000" y="1447800"/>
            <a:ext cx="674021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3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68325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6.4 Reactions of Monosaccharides</a:t>
            </a:r>
          </a:p>
        </p:txBody>
      </p:sp>
      <p:pic>
        <p:nvPicPr>
          <p:cNvPr id="389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"/>
          <a:stretch>
            <a:fillRect/>
          </a:stretch>
        </p:blipFill>
        <p:spPr bwMode="auto">
          <a:xfrm>
            <a:off x="2590801" y="990600"/>
            <a:ext cx="7064375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0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4084" y="560742"/>
            <a:ext cx="10424649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Fischer projections for D-ribose and D-mannose are shown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below and draw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-D-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ribofuranose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and ß-D-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mannopyranose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09" y="2425358"/>
            <a:ext cx="4763782" cy="324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4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75502" y="101339"/>
            <a:ext cx="10605788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1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the following carbohydrate molecules, circle and identify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hemi-carbon, label it as hemi-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acetal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 hemi-ketal and label them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</a:t>
            </a:r>
            <a:r>
              <a:rPr kumimoji="0" lang="en-US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or </a:t>
            </a:r>
            <a:r>
              <a:rPr kumimoji="0" lang="en-US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b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93939"/>
              </p:ext>
            </p:extLst>
          </p:nvPr>
        </p:nvGraphicFramePr>
        <p:xfrm>
          <a:off x="2181794" y="2271164"/>
          <a:ext cx="7942507" cy="419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S ChemDraw Drawing" r:id="rId3" imgW="6292080" imgH="3317400" progId="ChemDraw.Document.6.0">
                  <p:embed/>
                </p:oleObj>
              </mc:Choice>
              <mc:Fallback>
                <p:oleObj name="CS ChemDraw Drawing" r:id="rId3" imgW="6292080" imgH="33174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794" y="2271164"/>
                        <a:ext cx="7942507" cy="4193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769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683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Reactions of Monosaccharides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885950" y="893764"/>
            <a:ext cx="8229600" cy="892175"/>
          </a:xfrm>
        </p:spPr>
        <p:txBody>
          <a:bodyPr/>
          <a:lstStyle/>
          <a:p>
            <a:r>
              <a:rPr lang="en-US" altLang="en-US" sz="2600" dirty="0"/>
              <a:t>The carbonyl group in aldoses can also undergo organic oxidation and reduction.</a:t>
            </a:r>
          </a:p>
        </p:txBody>
      </p:sp>
      <p:sp>
        <p:nvSpPr>
          <p:cNvPr id="39940" name="Content Placeholder 2"/>
          <p:cNvSpPr txBox="1">
            <a:spLocks/>
          </p:cNvSpPr>
          <p:nvPr/>
        </p:nvSpPr>
        <p:spPr bwMode="auto">
          <a:xfrm>
            <a:off x="1885950" y="5122864"/>
            <a:ext cx="822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2600" dirty="0">
                <a:cs typeface="Arial" pitchFamily="34" charset="0"/>
              </a:rPr>
              <a:t>In </a:t>
            </a:r>
            <a:r>
              <a:rPr lang="en-US" altLang="en-US" sz="2600" dirty="0" err="1">
                <a:cs typeface="Arial" pitchFamily="34" charset="0"/>
              </a:rPr>
              <a:t>monosaccharides</a:t>
            </a:r>
            <a:r>
              <a:rPr lang="en-US" altLang="en-US" sz="2600" dirty="0">
                <a:cs typeface="Arial" pitchFamily="34" charset="0"/>
              </a:rPr>
              <a:t>, oxidation produces sugar acid and reduction produces sugar alcohol.</a:t>
            </a:r>
          </a:p>
        </p:txBody>
      </p:sp>
      <p:pic>
        <p:nvPicPr>
          <p:cNvPr id="399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7"/>
          <a:stretch>
            <a:fillRect/>
          </a:stretch>
        </p:blipFill>
        <p:spPr bwMode="auto">
          <a:xfrm>
            <a:off x="1828800" y="2152651"/>
            <a:ext cx="85344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9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59531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rgbClr val="00499A"/>
                </a:solidFill>
              </a:rPr>
              <a:t>MONOSACCHARIDE </a:t>
            </a:r>
            <a:r>
              <a:rPr lang="en-US" altLang="en-US" sz="3000" dirty="0"/>
              <a:t>REACTIONS (continued)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1225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A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reducing sugar</a:t>
            </a:r>
            <a:r>
              <a:rPr lang="en-US" altLang="en-US" sz="2400" dirty="0" smtClean="0"/>
              <a:t> can be easily oxidized.</a:t>
            </a:r>
          </a:p>
          <a:p>
            <a:pPr eaLnBrk="1" hangingPunct="1"/>
            <a:r>
              <a:rPr lang="en-US" altLang="en-US" sz="2400" dirty="0" smtClean="0"/>
              <a:t>All </a:t>
            </a:r>
            <a:r>
              <a:rPr lang="en-US" altLang="en-US" sz="2400" b="1" dirty="0" smtClean="0">
                <a:solidFill>
                  <a:srgbClr val="00499A"/>
                </a:solidFill>
              </a:rPr>
              <a:t>monosaccharides</a:t>
            </a:r>
            <a:r>
              <a:rPr lang="en-US" altLang="en-US" sz="2400" dirty="0" smtClean="0"/>
              <a:t> are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reducing sugars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(even fructose, since it has an adjacent OH).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Benedict’s reagent tests for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reducing sugars</a:t>
            </a:r>
            <a:r>
              <a:rPr lang="en-US" altLang="en-US" sz="2400" dirty="0" smtClean="0"/>
              <a:t>: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en-US" sz="2400" dirty="0" smtClean="0"/>
              <a:t>Reducing sugar + Cu</a:t>
            </a:r>
            <a:r>
              <a:rPr lang="en-US" altLang="en-US" sz="2400" baseline="40000" dirty="0" smtClean="0"/>
              <a:t>2+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US" altLang="en-US" sz="2400" dirty="0" smtClean="0"/>
              <a:t> oxidized compound + Cu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O</a:t>
            </a:r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6859382" y="2892426"/>
            <a:ext cx="32928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orange-red precipitate</a:t>
            </a:r>
            <a:r>
              <a:rPr lang="en-US" altLang="en-US" sz="2600"/>
              <a:t> 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687066" y="2917826"/>
            <a:ext cx="768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blue</a:t>
            </a:r>
            <a:endParaRPr lang="en-US" altLang="en-US" sz="2600"/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2141991" y="5548871"/>
            <a:ext cx="3832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From left to right, three test tubes</a:t>
            </a:r>
          </a:p>
          <a:p>
            <a:pPr eaLnBrk="1" hangingPunct="1"/>
            <a:r>
              <a:rPr lang="en-US" altLang="en-US" dirty="0"/>
              <a:t>containing Benedict’s reagent, 0.5%</a:t>
            </a:r>
          </a:p>
          <a:p>
            <a:pPr eaLnBrk="1" hangingPunct="1"/>
            <a:r>
              <a:rPr lang="en-US" altLang="en-US" dirty="0"/>
              <a:t>glucose solution, and 2.0% glucose</a:t>
            </a:r>
          </a:p>
          <a:p>
            <a:pPr eaLnBrk="1" hangingPunct="1"/>
            <a:r>
              <a:rPr lang="en-US" altLang="en-US" dirty="0"/>
              <a:t>solution</a:t>
            </a: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6553201" y="5463382"/>
            <a:ext cx="40433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The addition of Benedict’s reagent</a:t>
            </a:r>
          </a:p>
          <a:p>
            <a:pPr eaLnBrk="1" hangingPunct="1"/>
            <a:r>
              <a:rPr lang="en-US" altLang="en-US" dirty="0"/>
              <a:t>produces colors (due to the red Cu</a:t>
            </a:r>
            <a:r>
              <a:rPr lang="en-US" altLang="en-US" baseline="-25000" dirty="0"/>
              <a:t>2</a:t>
            </a:r>
            <a:r>
              <a:rPr lang="en-US" altLang="en-US" dirty="0"/>
              <a:t>O)</a:t>
            </a:r>
          </a:p>
          <a:p>
            <a:pPr eaLnBrk="1" hangingPunct="1"/>
            <a:r>
              <a:rPr lang="en-US" altLang="en-US" dirty="0"/>
              <a:t>that indicate the amount of glucose</a:t>
            </a:r>
          </a:p>
          <a:p>
            <a:pPr eaLnBrk="1" hangingPunct="1"/>
            <a:r>
              <a:rPr lang="en-US" altLang="en-US" dirty="0"/>
              <a:t>present.</a:t>
            </a:r>
          </a:p>
        </p:txBody>
      </p:sp>
      <p:pic>
        <p:nvPicPr>
          <p:cNvPr id="22536" name="Picture 11" descr="14_F05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9"/>
          <a:stretch>
            <a:fillRect/>
          </a:stretch>
        </p:blipFill>
        <p:spPr bwMode="auto">
          <a:xfrm>
            <a:off x="6963034" y="3370975"/>
            <a:ext cx="2774091" cy="20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2" descr="14_F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4"/>
          <a:stretch>
            <a:fillRect/>
          </a:stretch>
        </p:blipFill>
        <p:spPr bwMode="auto">
          <a:xfrm>
            <a:off x="2536485" y="3331369"/>
            <a:ext cx="3043238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00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989" y="214184"/>
            <a:ext cx="10515600" cy="831613"/>
          </a:xfrm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rgbClr val="00499A"/>
                </a:solidFill>
              </a:rPr>
              <a:t>MONOSACCHARIDE </a:t>
            </a:r>
            <a:r>
              <a:rPr lang="en-US" altLang="en-US" sz="3000" dirty="0"/>
              <a:t>REACTIONS (continued)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9346" y="1112108"/>
            <a:ext cx="10515600" cy="562644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Cyclic </a:t>
            </a:r>
            <a:r>
              <a:rPr lang="en-US" altLang="en-US" b="1" dirty="0" smtClean="0">
                <a:solidFill>
                  <a:srgbClr val="00499A"/>
                </a:solidFill>
              </a:rPr>
              <a:t>monosaccharide </a:t>
            </a:r>
            <a:r>
              <a:rPr lang="en-US" altLang="en-US" dirty="0" smtClean="0"/>
              <a:t>hemiacetals and </a:t>
            </a:r>
            <a:r>
              <a:rPr lang="en-US" altLang="en-US" dirty="0" err="1" smtClean="0"/>
              <a:t>hemiketals</a:t>
            </a:r>
            <a:r>
              <a:rPr lang="en-US" altLang="en-US" dirty="0" smtClean="0"/>
              <a:t> react with alcohols to form </a:t>
            </a:r>
            <a:r>
              <a:rPr lang="en-US" altLang="en-US" dirty="0" err="1" smtClean="0"/>
              <a:t>acetals</a:t>
            </a:r>
            <a:r>
              <a:rPr lang="en-US" altLang="en-US" dirty="0" smtClean="0"/>
              <a:t> and ketals, referred to as </a:t>
            </a:r>
            <a:r>
              <a:rPr lang="en-US" altLang="en-US" b="1" dirty="0" smtClean="0">
                <a:solidFill>
                  <a:srgbClr val="FF0000"/>
                </a:solidFill>
              </a:rPr>
              <a:t>glycosides</a:t>
            </a:r>
            <a:r>
              <a:rPr lang="en-US" altLang="en-US" dirty="0" smtClean="0"/>
              <a:t>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The new carbon-oxygen-carbon linkage that joins the components of the </a:t>
            </a:r>
            <a:r>
              <a:rPr lang="en-US" altLang="en-US" b="1" dirty="0" smtClean="0">
                <a:solidFill>
                  <a:srgbClr val="00499A"/>
                </a:solidFill>
              </a:rPr>
              <a:t>glycoside</a:t>
            </a:r>
            <a:r>
              <a:rPr lang="en-US" altLang="en-US" dirty="0" smtClean="0"/>
              <a:t> is called a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glycosidic</a:t>
            </a:r>
            <a:r>
              <a:rPr lang="en-US" altLang="en-US" b="1" dirty="0" smtClean="0">
                <a:solidFill>
                  <a:srgbClr val="FF0000"/>
                </a:solidFill>
              </a:rPr>
              <a:t> linkage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Glycosides</a:t>
            </a:r>
            <a:r>
              <a:rPr lang="en-US" altLang="en-US" dirty="0" smtClean="0"/>
              <a:t> do not exhibit open-chain forms.</a:t>
            </a: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Glycosides</a:t>
            </a:r>
            <a:r>
              <a:rPr lang="en-US" altLang="en-US" dirty="0" smtClean="0"/>
              <a:t> are not </a:t>
            </a:r>
            <a:r>
              <a:rPr lang="en-US" altLang="en-US" b="1" dirty="0" smtClean="0">
                <a:solidFill>
                  <a:srgbClr val="00499A"/>
                </a:solidFill>
              </a:rPr>
              <a:t>reducing sugars</a:t>
            </a:r>
            <a:r>
              <a:rPr lang="en-US" altLang="en-US" dirty="0" smtClean="0"/>
              <a:t>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83" y="2093888"/>
            <a:ext cx="8402596" cy="260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86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524"/>
            <a:ext cx="10515600" cy="4595298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Arial" charset="0"/>
              </a:rPr>
              <a:t>Carbohydrate:</a:t>
            </a:r>
            <a:r>
              <a:rPr lang="en-US" dirty="0" smtClean="0">
                <a:latin typeface="Gill Sans MT" charset="0"/>
                <a:cs typeface="Arial" charset="0"/>
              </a:rPr>
              <a:t> A </a:t>
            </a:r>
            <a:r>
              <a:rPr lang="en-US" dirty="0" err="1" smtClean="0">
                <a:latin typeface="Gill Sans MT" charset="0"/>
                <a:cs typeface="Arial" charset="0"/>
              </a:rPr>
              <a:t>polyhydroxyaldehyde</a:t>
            </a:r>
            <a:r>
              <a:rPr lang="en-US" dirty="0" smtClean="0">
                <a:latin typeface="Gill Sans MT" charset="0"/>
                <a:cs typeface="Arial" charset="0"/>
              </a:rPr>
              <a:t> or </a:t>
            </a:r>
            <a:r>
              <a:rPr lang="en-US" dirty="0" err="1" smtClean="0">
                <a:latin typeface="Gill Sans MT" charset="0"/>
                <a:cs typeface="Arial" charset="0"/>
              </a:rPr>
              <a:t>polyhydroxyketone</a:t>
            </a:r>
            <a:r>
              <a:rPr lang="en-US" dirty="0" smtClean="0">
                <a:latin typeface="Gill Sans MT" charset="0"/>
                <a:cs typeface="Arial" charset="0"/>
              </a:rPr>
              <a:t>, or a substance that gives these compounds on hydrolysis.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dirty="0" smtClean="0">
                <a:latin typeface="Gill Sans MT" charset="0"/>
                <a:cs typeface="Arial" charset="0"/>
              </a:rPr>
              <a:t>           </a:t>
            </a:r>
            <a:r>
              <a:rPr lang="en-US" altLang="en-US" dirty="0" smtClean="0"/>
              <a:t>Molecular formula (CH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O)</a:t>
            </a:r>
            <a:r>
              <a:rPr lang="en-US" altLang="en-US" baseline="-25000" dirty="0" smtClean="0"/>
              <a:t>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02" y="2533135"/>
            <a:ext cx="20145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934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00499A"/>
                </a:solidFill>
              </a:rPr>
              <a:t>DISACCHARIDES</a:t>
            </a:r>
            <a:endParaRPr lang="en-US" altLang="en-US" b="1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82811"/>
            <a:ext cx="10515600" cy="5049793"/>
          </a:xfrm>
        </p:spPr>
        <p:txBody>
          <a:bodyPr/>
          <a:lstStyle/>
          <a:p>
            <a:pPr eaLnBrk="1" hangingPunct="1"/>
            <a:r>
              <a:rPr lang="en-US" altLang="en-US" sz="2300" b="1" dirty="0">
                <a:solidFill>
                  <a:srgbClr val="00499A"/>
                </a:solidFill>
              </a:rPr>
              <a:t>Disaccharides</a:t>
            </a:r>
            <a:r>
              <a:rPr lang="en-US" altLang="en-US" sz="2300" dirty="0"/>
              <a:t> are two </a:t>
            </a:r>
            <a:r>
              <a:rPr lang="en-US" altLang="en-US" sz="2300" b="1" dirty="0">
                <a:solidFill>
                  <a:srgbClr val="00499A"/>
                </a:solidFill>
              </a:rPr>
              <a:t>monosaccharide</a:t>
            </a:r>
            <a:r>
              <a:rPr lang="en-US" altLang="en-US" sz="2300" dirty="0"/>
              <a:t> units linked together by </a:t>
            </a:r>
            <a:r>
              <a:rPr lang="en-US" altLang="en-US" sz="2300" dirty="0" err="1"/>
              <a:t>acetal</a:t>
            </a:r>
            <a:r>
              <a:rPr lang="en-US" altLang="en-US" sz="2300" dirty="0"/>
              <a:t> or ketal </a:t>
            </a:r>
            <a:r>
              <a:rPr lang="en-US" altLang="en-US" sz="2300" b="1" dirty="0" err="1">
                <a:solidFill>
                  <a:srgbClr val="00499A"/>
                </a:solidFill>
              </a:rPr>
              <a:t>glycosidic</a:t>
            </a:r>
            <a:r>
              <a:rPr lang="en-US" altLang="en-US" sz="2300" b="1" dirty="0">
                <a:solidFill>
                  <a:srgbClr val="00499A"/>
                </a:solidFill>
              </a:rPr>
              <a:t> linkages</a:t>
            </a:r>
            <a:r>
              <a:rPr lang="en-US" altLang="en-US" sz="2300" dirty="0"/>
              <a:t>.</a:t>
            </a:r>
          </a:p>
          <a:p>
            <a:pPr lvl="1" eaLnBrk="1" hangingPunct="1"/>
            <a:r>
              <a:rPr lang="en-US" altLang="en-US" dirty="0" smtClean="0"/>
              <a:t>A </a:t>
            </a:r>
            <a:r>
              <a:rPr lang="en-US" altLang="en-US" b="1" dirty="0" err="1" smtClean="0">
                <a:solidFill>
                  <a:srgbClr val="00499A"/>
                </a:solidFill>
              </a:rPr>
              <a:t>glycosidic</a:t>
            </a:r>
            <a:r>
              <a:rPr lang="en-US" altLang="en-US" b="1" dirty="0" smtClean="0">
                <a:solidFill>
                  <a:srgbClr val="00499A"/>
                </a:solidFill>
              </a:rPr>
              <a:t> linkage</a:t>
            </a:r>
            <a:r>
              <a:rPr lang="en-US" altLang="en-US" dirty="0" smtClean="0"/>
              <a:t> is identified by:</a:t>
            </a:r>
          </a:p>
          <a:p>
            <a:pPr lvl="2" eaLnBrk="1" hangingPunct="1"/>
            <a:r>
              <a:rPr lang="en-US" altLang="en-US" dirty="0" smtClean="0"/>
              <a:t>the numbers associated with the carbon atoms joined together by the linkage.</a:t>
            </a:r>
            <a:endParaRPr lang="en-US" altLang="en-US" sz="2300" dirty="0"/>
          </a:p>
          <a:p>
            <a:pPr lvl="2" eaLnBrk="1" hangingPunct="1"/>
            <a:r>
              <a:rPr lang="en-US" altLang="en-US" dirty="0" smtClean="0"/>
              <a:t> the configuration of the linkage for any </a:t>
            </a:r>
            <a:r>
              <a:rPr lang="en-US" altLang="en-US" b="1" dirty="0" smtClean="0">
                <a:solidFill>
                  <a:srgbClr val="00499A"/>
                </a:solidFill>
              </a:rPr>
              <a:t>anomeric carbon</a:t>
            </a:r>
            <a:r>
              <a:rPr lang="en-US" altLang="en-US" dirty="0" smtClean="0"/>
              <a:t> atom joined by the linkage.</a:t>
            </a:r>
            <a:r>
              <a:rPr lang="en-US" altLang="en-US" b="1" dirty="0" smtClean="0"/>
              <a:t>	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02" y="3733799"/>
            <a:ext cx="9488599" cy="250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612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7210" y="1146773"/>
            <a:ext cx="776004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Times New Roman" panose="02020603050405020304" pitchFamily="18" charset="0"/>
              </a:rPr>
              <a:t>Draw the following disaccharides:</a:t>
            </a:r>
          </a:p>
          <a:p>
            <a:r>
              <a:rPr lang="en-US" sz="3200" dirty="0">
                <a:ea typeface="Times New Roman" panose="02020603050405020304" pitchFamily="18" charset="0"/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glucose-glucose in an α 1,6 </a:t>
            </a:r>
            <a:r>
              <a:rPr lang="en-US" sz="3200" dirty="0" smtClean="0"/>
              <a:t>linkage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glucose-glucose in a β 1,4 </a:t>
            </a:r>
            <a:r>
              <a:rPr lang="en-US" sz="3200" dirty="0" smtClean="0"/>
              <a:t>linkage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glucose-fructose in an α- 1-β-2 linkage</a:t>
            </a: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67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" y="2113728"/>
            <a:ext cx="2365696" cy="31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049" y="2397568"/>
            <a:ext cx="3036815" cy="25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96" y="2407343"/>
            <a:ext cx="4409561" cy="23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4527" y="494863"/>
            <a:ext cx="1121569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What type of glycoside linkage (β 1-3, α1-4, etc.) is present in each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 following disaccharides? Indicate which of the following disaccharides 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a reducing sugar.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3917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62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38745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IMPORTANT</a:t>
            </a:r>
            <a:r>
              <a:rPr lang="en-US" altLang="en-US" sz="3800" b="1" dirty="0">
                <a:solidFill>
                  <a:srgbClr val="00499A"/>
                </a:solidFill>
              </a:rPr>
              <a:t> DISACCHARIDES</a:t>
            </a:r>
            <a:endParaRPr lang="en-US" altLang="en-US" sz="38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06641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Maltose is:</a:t>
            </a:r>
          </a:p>
          <a:p>
            <a:pPr lvl="1" eaLnBrk="1" hangingPunct="1"/>
            <a:r>
              <a:rPr lang="en-US" altLang="en-US" dirty="0" smtClean="0"/>
              <a:t>malt sugar.</a:t>
            </a:r>
          </a:p>
          <a:p>
            <a:pPr lvl="1" eaLnBrk="1" hangingPunct="1"/>
            <a:r>
              <a:rPr lang="en-US" altLang="en-US" dirty="0" smtClean="0"/>
              <a:t>two glucose units joined by </a:t>
            </a:r>
            <a:r>
              <a:rPr lang="en-US" altLang="en-US" dirty="0" smtClean="0">
                <a:sym typeface="Symbol" panose="05050102010706020507" pitchFamily="18" charset="2"/>
              </a:rPr>
              <a:t></a:t>
            </a:r>
            <a:r>
              <a:rPr lang="en-US" altLang="en-US" dirty="0" smtClean="0"/>
              <a:t>(1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US" altLang="en-US" dirty="0" smtClean="0"/>
              <a:t>4) </a:t>
            </a:r>
            <a:r>
              <a:rPr lang="en-US" altLang="en-US" b="1" dirty="0" err="1" smtClean="0">
                <a:solidFill>
                  <a:srgbClr val="00499A"/>
                </a:solidFill>
              </a:rPr>
              <a:t>glycosidic</a:t>
            </a:r>
            <a:r>
              <a:rPr lang="en-US" altLang="en-US" b="1" dirty="0" smtClean="0">
                <a:solidFill>
                  <a:srgbClr val="00499A"/>
                </a:solidFill>
              </a:rPr>
              <a:t> linkage</a:t>
            </a:r>
            <a:r>
              <a:rPr lang="en-US" altLang="en-US" dirty="0" smtClean="0"/>
              <a:t>.</a:t>
            </a:r>
          </a:p>
          <a:p>
            <a:pPr lvl="1" eaLnBrk="1" hangingPunct="1"/>
            <a:r>
              <a:rPr lang="en-US" altLang="en-US" dirty="0" smtClean="0"/>
              <a:t>formed during the digestion of starch to glucose.</a:t>
            </a:r>
          </a:p>
          <a:p>
            <a:pPr lvl="1" eaLnBrk="1" hangingPunct="1"/>
            <a:r>
              <a:rPr lang="en-US" altLang="en-US" dirty="0" smtClean="0"/>
              <a:t>found in germinating grain.</a:t>
            </a:r>
          </a:p>
          <a:p>
            <a:pPr lvl="1" eaLnBrk="1" hangingPunct="1"/>
            <a:r>
              <a:rPr lang="en-US" altLang="en-US" dirty="0" smtClean="0"/>
              <a:t>a hemiacetal, which means maltose is a </a:t>
            </a:r>
            <a:r>
              <a:rPr lang="en-US" altLang="en-US" b="1" dirty="0" smtClean="0">
                <a:solidFill>
                  <a:srgbClr val="00499A"/>
                </a:solidFill>
              </a:rPr>
              <a:t>reducing sugar</a:t>
            </a:r>
            <a:r>
              <a:rPr lang="en-US" altLang="en-US" dirty="0" smtClean="0"/>
              <a:t>.</a:t>
            </a:r>
          </a:p>
          <a:p>
            <a:pPr lvl="1" eaLnBrk="1" hangingPunct="1"/>
            <a:r>
              <a:rPr lang="en-US" altLang="en-US" dirty="0" smtClean="0"/>
              <a:t>hydrolyzed to form two molecules of D-glucose.</a:t>
            </a:r>
          </a:p>
        </p:txBody>
      </p:sp>
      <p:pic>
        <p:nvPicPr>
          <p:cNvPr id="30724" name="Picture 6" descr="17_UNF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4146550"/>
            <a:ext cx="889476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162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IMPORTANT</a:t>
            </a:r>
            <a:r>
              <a:rPr lang="en-US" altLang="en-US" sz="3200" b="1">
                <a:solidFill>
                  <a:srgbClr val="00499A"/>
                </a:solidFill>
              </a:rPr>
              <a:t> DISACCHARIDES </a:t>
            </a:r>
            <a:r>
              <a:rPr lang="en-US" altLang="en-US" sz="3200"/>
              <a:t>(continued)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Lactose is:</a:t>
            </a:r>
          </a:p>
          <a:p>
            <a:pPr lvl="1" eaLnBrk="1" hangingPunct="1"/>
            <a:r>
              <a:rPr lang="en-US" altLang="en-US" smtClean="0"/>
              <a:t>milk sugar (5% cow milk, 7% human milk by weight).</a:t>
            </a:r>
          </a:p>
          <a:p>
            <a:pPr lvl="1" eaLnBrk="1" hangingPunct="1"/>
            <a:r>
              <a:rPr lang="en-US" altLang="en-US" smtClean="0"/>
              <a:t>composed of galactose and glucose units joined by </a:t>
            </a:r>
            <a:r>
              <a:rPr lang="en-US" altLang="en-US" smtClean="0">
                <a:sym typeface="Symbol" panose="05050102010706020507" pitchFamily="18" charset="2"/>
              </a:rPr>
              <a:t></a:t>
            </a:r>
            <a:r>
              <a:rPr lang="en-US" altLang="en-US" smtClean="0"/>
              <a:t>(1</a:t>
            </a:r>
            <a:r>
              <a:rPr lang="en-US" altLang="en-US" smtClean="0"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US" altLang="en-US" smtClean="0"/>
              <a:t>4) </a:t>
            </a:r>
            <a:r>
              <a:rPr lang="en-US" altLang="en-US" b="1" smtClean="0">
                <a:solidFill>
                  <a:srgbClr val="00499A"/>
                </a:solidFill>
              </a:rPr>
              <a:t>glycosidic linkage</a:t>
            </a:r>
            <a:r>
              <a:rPr lang="en-US" altLang="en-US" smtClean="0"/>
              <a:t>.</a:t>
            </a:r>
          </a:p>
          <a:p>
            <a:pPr lvl="1" eaLnBrk="1" hangingPunct="1"/>
            <a:r>
              <a:rPr lang="en-US" altLang="en-US" smtClean="0"/>
              <a:t>a hemiacetal, which means lactose is a </a:t>
            </a:r>
            <a:r>
              <a:rPr lang="en-US" altLang="en-US" b="1" smtClean="0">
                <a:solidFill>
                  <a:srgbClr val="00499A"/>
                </a:solidFill>
              </a:rPr>
              <a:t>reducing sugar</a:t>
            </a:r>
            <a:r>
              <a:rPr lang="en-US" altLang="en-US" smtClean="0"/>
              <a:t>.</a:t>
            </a:r>
          </a:p>
        </p:txBody>
      </p:sp>
      <p:pic>
        <p:nvPicPr>
          <p:cNvPr id="31748" name="Picture 6" descr="17_UNF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581401"/>
            <a:ext cx="88757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5905500" y="5219700"/>
            <a:ext cx="1143000" cy="9144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6781801" y="6324600"/>
            <a:ext cx="974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β</a:t>
            </a:r>
            <a:r>
              <a:rPr lang="en-US" altLang="en-US"/>
              <a:t>(1</a:t>
            </a:r>
            <a:r>
              <a:rPr lang="en-US" altLang="en-US">
                <a:sym typeface="Wingdings" panose="05000000000000000000" pitchFamily="2" charset="2"/>
              </a:rPr>
              <a:t>4)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41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87627" y="171449"/>
            <a:ext cx="10515600" cy="619125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IMPORTANT</a:t>
            </a:r>
            <a:r>
              <a:rPr lang="en-US" altLang="en-US" sz="3200" b="1" dirty="0">
                <a:solidFill>
                  <a:srgbClr val="00499A"/>
                </a:solidFill>
              </a:rPr>
              <a:t> DISACCHARIDES </a:t>
            </a:r>
            <a:r>
              <a:rPr lang="en-US" altLang="en-US" sz="3200" dirty="0"/>
              <a:t>(continued)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2900" y="984250"/>
            <a:ext cx="4330700" cy="5645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Sucrose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common household sugar.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composed of fructose and glucose units joined by </a:t>
            </a:r>
            <a:r>
              <a:rPr lang="en-US" altLang="en-US" dirty="0" smtClean="0">
                <a:sym typeface="Symbol" panose="05050102010706020507" pitchFamily="18" charset="2"/>
              </a:rPr>
              <a:t></a:t>
            </a:r>
            <a:r>
              <a:rPr lang="en-US" altLang="en-US" dirty="0" smtClean="0"/>
              <a:t>1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US" altLang="en-US" dirty="0" smtClean="0">
                <a:sym typeface="Symbol" panose="05050102010706020507" pitchFamily="18" charset="2"/>
              </a:rPr>
              <a:t></a:t>
            </a:r>
            <a:r>
              <a:rPr lang="en-US" altLang="en-US" dirty="0" smtClean="0"/>
              <a:t>2 </a:t>
            </a:r>
            <a:r>
              <a:rPr lang="en-US" altLang="en-US" b="1" dirty="0" err="1" smtClean="0">
                <a:solidFill>
                  <a:srgbClr val="00499A"/>
                </a:solidFill>
              </a:rPr>
              <a:t>glycosidic</a:t>
            </a:r>
            <a:r>
              <a:rPr lang="en-US" altLang="en-US" b="1" dirty="0" smtClean="0">
                <a:solidFill>
                  <a:srgbClr val="00499A"/>
                </a:solidFill>
              </a:rPr>
              <a:t> linkage</a:t>
            </a:r>
            <a:r>
              <a:rPr lang="en-US" altLang="en-US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found in many plants (especially sugar cane and sugar beets).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499A"/>
                </a:solidFill>
              </a:rPr>
              <a:t>not a reducing sugar</a:t>
            </a:r>
            <a:r>
              <a:rPr lang="en-US" altLang="en-US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hydrolyzed to produce </a:t>
            </a:r>
            <a:r>
              <a:rPr lang="en-US" altLang="en-US" b="1" dirty="0" smtClean="0">
                <a:solidFill>
                  <a:srgbClr val="FF0000"/>
                </a:solidFill>
              </a:rPr>
              <a:t>invert sugar</a:t>
            </a:r>
            <a:r>
              <a:rPr lang="en-US" altLang="en-US" dirty="0" smtClean="0"/>
              <a:t> (a mixture of equal amounts glucose and fructose).</a:t>
            </a:r>
          </a:p>
        </p:txBody>
      </p:sp>
      <p:pic>
        <p:nvPicPr>
          <p:cNvPr id="32772" name="Picture 9" descr="17_UNF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219200"/>
            <a:ext cx="4799013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8153400" y="3200400"/>
            <a:ext cx="685800" cy="381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8763000" y="2819400"/>
            <a:ext cx="1125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α 1</a:t>
            </a:r>
            <a:r>
              <a:rPr lang="en-US" altLang="en-US">
                <a:sym typeface="Wingdings" panose="05000000000000000000" pitchFamily="2" charset="2"/>
              </a:rPr>
              <a:t></a:t>
            </a:r>
            <a:r>
              <a:rPr lang="el-GR" altLang="en-US"/>
              <a:t> β </a:t>
            </a:r>
            <a:r>
              <a:rPr lang="en-US" alt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1265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IMPORTANT</a:t>
            </a:r>
            <a:r>
              <a:rPr lang="en-US" altLang="en-US" sz="3200" b="1">
                <a:solidFill>
                  <a:srgbClr val="00499A"/>
                </a:solidFill>
              </a:rPr>
              <a:t> DISACCHARIDES </a:t>
            </a:r>
            <a:r>
              <a:rPr lang="en-US" altLang="en-US" sz="3200"/>
              <a:t>(continued)</a:t>
            </a:r>
          </a:p>
        </p:txBody>
      </p:sp>
      <p:pic>
        <p:nvPicPr>
          <p:cNvPr id="34819" name="Picture 5" descr="17T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905001"/>
            <a:ext cx="9040812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078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-129146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IMPORTANT </a:t>
            </a:r>
            <a:r>
              <a:rPr lang="en-US" altLang="en-US" sz="3800" b="1" dirty="0">
                <a:solidFill>
                  <a:srgbClr val="00499A"/>
                </a:solidFill>
              </a:rPr>
              <a:t>POLYSACCHARIDES</a:t>
            </a:r>
            <a:endParaRPr lang="en-US" altLang="en-US" b="1" dirty="0" smtClean="0">
              <a:solidFill>
                <a:srgbClr val="00499A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2900" y="984250"/>
            <a:ext cx="8750300" cy="56451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Starch is:</a:t>
            </a:r>
          </a:p>
          <a:p>
            <a:pPr lvl="1" eaLnBrk="1" hangingPunct="1"/>
            <a:r>
              <a:rPr lang="en-US" altLang="en-US" dirty="0" smtClean="0"/>
              <a:t>a polymer consisting of glucose units.</a:t>
            </a:r>
          </a:p>
          <a:p>
            <a:pPr lvl="1" eaLnBrk="1" hangingPunct="1"/>
            <a:r>
              <a:rPr lang="en-US" altLang="en-US" dirty="0" smtClean="0"/>
              <a:t>a major storage form of D-glucose in plants. </a:t>
            </a:r>
          </a:p>
          <a:p>
            <a:pPr lvl="1" eaLnBrk="1" hangingPunct="1"/>
            <a:r>
              <a:rPr lang="en-US" altLang="en-US" dirty="0" smtClean="0"/>
              <a:t>one of two forms, which are:</a:t>
            </a:r>
          </a:p>
          <a:p>
            <a:pPr lvl="2" eaLnBrk="1" hangingPunct="1">
              <a:buFontTx/>
              <a:buChar char="•"/>
            </a:pPr>
            <a:r>
              <a:rPr lang="en-US" altLang="en-US" dirty="0" smtClean="0"/>
              <a:t>unbranched amylose (10-20%), which is composed of 1000-2000 glucose units with </a:t>
            </a:r>
            <a:r>
              <a:rPr lang="en-US" altLang="en-US" dirty="0" smtClean="0">
                <a:sym typeface="Symbol" panose="05050102010706020507" pitchFamily="18" charset="2"/>
              </a:rPr>
              <a:t></a:t>
            </a:r>
            <a:r>
              <a:rPr lang="en-US" altLang="en-US" dirty="0" smtClean="0"/>
              <a:t>(1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US" altLang="en-US" dirty="0" smtClean="0"/>
              <a:t>4) </a:t>
            </a:r>
            <a:r>
              <a:rPr lang="en-US" altLang="en-US" b="1" dirty="0" err="1" smtClean="0">
                <a:solidFill>
                  <a:srgbClr val="00499A"/>
                </a:solidFill>
              </a:rPr>
              <a:t>glycosidic</a:t>
            </a:r>
            <a:r>
              <a:rPr lang="en-US" altLang="en-US" b="1" dirty="0" smtClean="0">
                <a:solidFill>
                  <a:srgbClr val="00499A"/>
                </a:solidFill>
              </a:rPr>
              <a:t> linkages</a:t>
            </a:r>
            <a:r>
              <a:rPr lang="en-US" altLang="en-US" dirty="0" smtClean="0"/>
              <a:t>;</a:t>
            </a:r>
          </a:p>
        </p:txBody>
      </p:sp>
      <p:pic>
        <p:nvPicPr>
          <p:cNvPr id="36868" name="Picture 14" descr="17_F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48114"/>
            <a:ext cx="8875713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012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21124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IMPORTANT </a:t>
            </a:r>
            <a:r>
              <a:rPr lang="en-US" altLang="en-US" sz="3000" b="1" dirty="0">
                <a:solidFill>
                  <a:srgbClr val="00499A"/>
                </a:solidFill>
              </a:rPr>
              <a:t>POLYSACCHARIDES </a:t>
            </a:r>
            <a:r>
              <a:rPr lang="en-US" altLang="en-US" sz="3000" dirty="0"/>
              <a:t>(continued</a:t>
            </a:r>
            <a:r>
              <a:rPr lang="en-US" altLang="en-US" sz="3000" dirty="0" smtClean="0"/>
              <a:t>)</a:t>
            </a:r>
            <a:endParaRPr lang="en-US" altLang="en-US" sz="30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65452"/>
            <a:ext cx="10515600" cy="435133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/>
              <a:t>and branched amylopectin (80-90%) with </a:t>
            </a:r>
            <a:r>
              <a:rPr lang="en-US" altLang="en-US" dirty="0" smtClean="0">
                <a:sym typeface="Symbol" panose="05050102010706020507" pitchFamily="18" charset="2"/>
              </a:rPr>
              <a:t></a:t>
            </a:r>
            <a:r>
              <a:rPr lang="en-US" altLang="en-US" dirty="0" smtClean="0"/>
              <a:t>(1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US" altLang="en-US" dirty="0" smtClean="0"/>
              <a:t>4) and </a:t>
            </a:r>
            <a:r>
              <a:rPr lang="en-US" altLang="en-US" dirty="0" smtClean="0">
                <a:sym typeface="Symbol" panose="05050102010706020507" pitchFamily="18" charset="2"/>
              </a:rPr>
              <a:t></a:t>
            </a:r>
            <a:r>
              <a:rPr lang="en-US" altLang="en-US" dirty="0" smtClean="0"/>
              <a:t>(1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US" altLang="en-US" dirty="0" smtClean="0"/>
              <a:t>6) </a:t>
            </a:r>
            <a:r>
              <a:rPr lang="en-US" altLang="en-US" b="1" dirty="0" err="1" smtClean="0">
                <a:solidFill>
                  <a:srgbClr val="00499A"/>
                </a:solidFill>
              </a:rPr>
              <a:t>glycosidic</a:t>
            </a:r>
            <a:r>
              <a:rPr lang="en-US" altLang="en-US" b="1" dirty="0" smtClean="0">
                <a:solidFill>
                  <a:srgbClr val="00499A"/>
                </a:solidFill>
              </a:rPr>
              <a:t> linkages</a:t>
            </a:r>
            <a:r>
              <a:rPr lang="en-US" altLang="en-US" dirty="0" smtClean="0"/>
              <a:t>.</a:t>
            </a:r>
          </a:p>
          <a:p>
            <a:pPr lvl="2" eaLnBrk="1" hangingPunct="1">
              <a:buFontTx/>
              <a:buChar char="•"/>
            </a:pPr>
            <a:endParaRPr lang="en-US" altLang="en-US" b="1" dirty="0" smtClean="0"/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b="1" dirty="0" smtClean="0"/>
              <a:t>	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37892" name="Picture 7" descr="17_F17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01" y="2298241"/>
            <a:ext cx="7210124" cy="390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700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71010"/>
          </a:xfrm>
        </p:spPr>
        <p:txBody>
          <a:bodyPr>
            <a:normAutofit fontScale="90000"/>
          </a:bodyPr>
          <a:lstStyle/>
          <a:p>
            <a:r>
              <a:rPr lang="en-US" altLang="en-US" sz="3000" dirty="0"/>
              <a:t>IMPORTANT </a:t>
            </a:r>
            <a:r>
              <a:rPr lang="en-US" altLang="en-US" sz="3000" b="1" dirty="0">
                <a:solidFill>
                  <a:srgbClr val="00499A"/>
                </a:solidFill>
              </a:rPr>
              <a:t>POLYSACCHARIDES </a:t>
            </a:r>
            <a:r>
              <a:rPr lang="en-US" altLang="en-US" sz="3000" dirty="0"/>
              <a:t>(continued</a:t>
            </a:r>
            <a:r>
              <a:rPr lang="en-US" altLang="en-US" sz="3000" dirty="0" smtClean="0"/>
              <a:t>)</a:t>
            </a:r>
            <a:r>
              <a:rPr lang="en-US" altLang="en-US" sz="3000" b="1" dirty="0">
                <a:solidFill>
                  <a:srgbClr val="00499A"/>
                </a:solidFill>
              </a:rPr>
              <a:t/>
            </a:r>
            <a:br>
              <a:rPr lang="en-US" altLang="en-US" sz="3000" b="1" dirty="0">
                <a:solidFill>
                  <a:srgbClr val="00499A"/>
                </a:solidFill>
              </a:rPr>
            </a:br>
            <a:endParaRPr lang="en-US" altLang="en-US" sz="30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466334"/>
            <a:ext cx="4392827" cy="516306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Amylose complexes with iodine to form a dark blue color.</a:t>
            </a:r>
            <a:endParaRPr lang="en-US" altLang="en-US" b="1" dirty="0" smtClean="0"/>
          </a:p>
          <a:p>
            <a:pPr eaLnBrk="1" hangingPunct="1"/>
            <a:endParaRPr lang="en-US" altLang="en-US" b="1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1295400" y="4833937"/>
            <a:ext cx="3810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The molecular conformation of starch and the starch-iodine complex: (a) the helical conformation of the amylose chain and (b) the starch-iodine complex.</a:t>
            </a:r>
          </a:p>
        </p:txBody>
      </p:sp>
      <p:pic>
        <p:nvPicPr>
          <p:cNvPr id="38917" name="Picture 10" descr="17_F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27" y="1466334"/>
            <a:ext cx="4826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1" descr="17_F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67" y="2830512"/>
            <a:ext cx="26876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69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573" y="0"/>
            <a:ext cx="10515600" cy="1325563"/>
          </a:xfrm>
        </p:spPr>
        <p:txBody>
          <a:bodyPr/>
          <a:lstStyle/>
          <a:p>
            <a:r>
              <a:rPr lang="en-US" dirty="0" smtClean="0"/>
              <a:t>Classes of Carbohydrates</a:t>
            </a:r>
            <a:endParaRPr lang="en-US" dirty="0"/>
          </a:p>
        </p:txBody>
      </p:sp>
      <p:pic>
        <p:nvPicPr>
          <p:cNvPr id="4" name="Picture 6" descr="17_F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36" y="2882632"/>
            <a:ext cx="5975349" cy="25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3081" y="957707"/>
            <a:ext cx="1153297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/>
              <a:t>Carbohydrates</a:t>
            </a:r>
            <a:r>
              <a:rPr lang="en-US" altLang="en-US" dirty="0" smtClean="0"/>
              <a:t> are classified according to size:</a:t>
            </a:r>
          </a:p>
          <a:p>
            <a:pPr lvl="1"/>
            <a:r>
              <a:rPr lang="en-US" altLang="en-US" sz="2800" b="1" dirty="0" smtClean="0"/>
              <a:t>Monosaccharide </a:t>
            </a:r>
            <a:r>
              <a:rPr lang="en-US" altLang="en-US" sz="2800" dirty="0" smtClean="0"/>
              <a:t>– a single </a:t>
            </a:r>
            <a:r>
              <a:rPr lang="en-US" altLang="en-US" sz="2800" dirty="0" err="1" smtClean="0"/>
              <a:t>polyhydroxy</a:t>
            </a:r>
            <a:r>
              <a:rPr lang="en-US" altLang="en-US" sz="2800" dirty="0" smtClean="0"/>
              <a:t> aldehyde or ketone unit</a:t>
            </a:r>
          </a:p>
          <a:p>
            <a:pPr lvl="1"/>
            <a:r>
              <a:rPr lang="en-US" altLang="en-US" sz="2800" b="1" dirty="0" smtClean="0"/>
              <a:t>Disaccharide</a:t>
            </a:r>
            <a:r>
              <a:rPr lang="en-US" altLang="en-US" sz="2800" dirty="0" smtClean="0"/>
              <a:t> – composed of two </a:t>
            </a:r>
            <a:r>
              <a:rPr lang="en-US" altLang="en-US" sz="2800" b="1" dirty="0" smtClean="0"/>
              <a:t>monosaccharide</a:t>
            </a:r>
            <a:r>
              <a:rPr lang="en-US" altLang="en-US" sz="2800" dirty="0" smtClean="0"/>
              <a:t> units</a:t>
            </a:r>
          </a:p>
          <a:p>
            <a:pPr lvl="1"/>
            <a:r>
              <a:rPr lang="en-US" altLang="en-US" sz="2800" b="1" dirty="0" smtClean="0"/>
              <a:t>Polysaccharide </a:t>
            </a:r>
            <a:r>
              <a:rPr lang="en-US" altLang="en-US" sz="2800" dirty="0" smtClean="0"/>
              <a:t>– very long chains of linked </a:t>
            </a:r>
            <a:r>
              <a:rPr lang="en-US" altLang="en-US" sz="2800" b="1" dirty="0" smtClean="0"/>
              <a:t>monosaccharide</a:t>
            </a:r>
            <a:r>
              <a:rPr lang="en-US" altLang="en-US" sz="2800" dirty="0" smtClean="0"/>
              <a:t> units</a:t>
            </a:r>
          </a:p>
        </p:txBody>
      </p:sp>
    </p:spTree>
    <p:extLst>
      <p:ext uri="{BB962C8B-B14F-4D97-AF65-F5344CB8AC3E}">
        <p14:creationId xmlns:p14="http://schemas.microsoft.com/office/powerpoint/2010/main" val="356771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IMPORTANT </a:t>
            </a:r>
            <a:r>
              <a:rPr lang="en-US" altLang="en-US" sz="3000" b="1">
                <a:solidFill>
                  <a:srgbClr val="00499A"/>
                </a:solidFill>
              </a:rPr>
              <a:t>POLYSACCHARIDES </a:t>
            </a:r>
            <a:br>
              <a:rPr lang="en-US" altLang="en-US" sz="3000" b="1">
                <a:solidFill>
                  <a:srgbClr val="00499A"/>
                </a:solidFill>
              </a:rPr>
            </a:br>
            <a:r>
              <a:rPr lang="en-US" altLang="en-US" sz="3000"/>
              <a:t>(continued)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032" y="2005741"/>
            <a:ext cx="5408141" cy="2574496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Glycogen (animal starch) is: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/>
              <a:t>a polymer of glucose units.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/>
              <a:t>used by animals to store glucose, especially in the liver and muscles.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/>
              <a:t>structurally similar to amylopectin with </a:t>
            </a:r>
            <a:r>
              <a:rPr lang="en-US" altLang="en-US" dirty="0" smtClean="0">
                <a:sym typeface="Symbol" panose="05050102010706020507" pitchFamily="18" charset="2"/>
              </a:rPr>
              <a:t></a:t>
            </a:r>
            <a:r>
              <a:rPr lang="en-US" altLang="en-US" dirty="0" smtClean="0"/>
              <a:t>(1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US" altLang="en-US" dirty="0" smtClean="0"/>
              <a:t>4) and </a:t>
            </a:r>
            <a:r>
              <a:rPr lang="en-US" altLang="en-US" dirty="0" smtClean="0">
                <a:sym typeface="Symbol" panose="05050102010706020507" pitchFamily="18" charset="2"/>
              </a:rPr>
              <a:t></a:t>
            </a:r>
            <a:r>
              <a:rPr lang="en-US" altLang="en-US" dirty="0" smtClean="0"/>
              <a:t>(1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US" altLang="en-US" dirty="0" smtClean="0"/>
              <a:t>6) linkages, but more highly branched.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9940" name="Picture 7" descr="17_F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43053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99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IMPORTANT </a:t>
            </a:r>
            <a:r>
              <a:rPr lang="en-US" altLang="en-US" sz="3000" b="1">
                <a:solidFill>
                  <a:srgbClr val="00499A"/>
                </a:solidFill>
              </a:rPr>
              <a:t>POLYSACCHARIDES </a:t>
            </a:r>
            <a:br>
              <a:rPr lang="en-US" altLang="en-US" sz="3000" b="1">
                <a:solidFill>
                  <a:srgbClr val="00499A"/>
                </a:solidFill>
              </a:rPr>
            </a:br>
            <a:r>
              <a:rPr lang="en-US" altLang="en-US" sz="3000"/>
              <a:t>(continued)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Cellulose structure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b="1" dirty="0" smtClean="0"/>
              <a:t>	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41988" name="Picture 5" descr="17_F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981200"/>
            <a:ext cx="8894763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89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683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Polysaccharides</a:t>
            </a:r>
          </a:p>
        </p:txBody>
      </p:sp>
      <p:pic>
        <p:nvPicPr>
          <p:cNvPr id="604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"/>
          <a:stretch>
            <a:fillRect/>
          </a:stretch>
        </p:blipFill>
        <p:spPr bwMode="auto">
          <a:xfrm>
            <a:off x="2611395" y="731078"/>
            <a:ext cx="6913605" cy="561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764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683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 Carbohydrates and Blood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889126" y="876301"/>
            <a:ext cx="8321675" cy="1343025"/>
          </a:xfrm>
        </p:spPr>
        <p:txBody>
          <a:bodyPr/>
          <a:lstStyle/>
          <a:p>
            <a:r>
              <a:rPr lang="en-US" altLang="en-US" sz="2600"/>
              <a:t>Red blood cells have a number of chemical markers bonded to the cell, including the ABO blood markers, which contain three or four monosaccharides.</a:t>
            </a:r>
          </a:p>
        </p:txBody>
      </p:sp>
      <p:pic>
        <p:nvPicPr>
          <p:cNvPr id="6144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4267200" y="2268539"/>
            <a:ext cx="393065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986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68325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6.7 Carbohydrates and Blood</a:t>
            </a:r>
          </a:p>
        </p:txBody>
      </p:sp>
      <p:pic>
        <p:nvPicPr>
          <p:cNvPr id="624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"/>
          <a:stretch>
            <a:fillRect/>
          </a:stretch>
        </p:blipFill>
        <p:spPr bwMode="auto">
          <a:xfrm>
            <a:off x="3830638" y="838201"/>
            <a:ext cx="454025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565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683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 Carbohydrates and Blood</a:t>
            </a:r>
          </a:p>
        </p:txBody>
      </p:sp>
      <p:pic>
        <p:nvPicPr>
          <p:cNvPr id="645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>
            <a:fillRect/>
          </a:stretch>
        </p:blipFill>
        <p:spPr bwMode="auto">
          <a:xfrm>
            <a:off x="1828800" y="1785938"/>
            <a:ext cx="85344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Functional Groups in Monosaccharides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"/>
          <a:stretch>
            <a:fillRect/>
          </a:stretch>
        </p:blipFill>
        <p:spPr bwMode="auto">
          <a:xfrm>
            <a:off x="1738184" y="1589903"/>
            <a:ext cx="7176369" cy="235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"/>
          <a:stretch>
            <a:fillRect/>
          </a:stretch>
        </p:blipFill>
        <p:spPr bwMode="auto">
          <a:xfrm>
            <a:off x="6462583" y="3412525"/>
            <a:ext cx="4226558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7135" y="438144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400" dirty="0">
                <a:solidFill>
                  <a:srgbClr val="1184A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Arial" charset="0"/>
              </a:rPr>
              <a:t>Aldose:</a:t>
            </a:r>
            <a:r>
              <a:rPr lang="en-US" sz="2400" dirty="0">
                <a:latin typeface="Gill Sans MT" charset="0"/>
                <a:cs typeface="Arial" charset="0"/>
              </a:rPr>
              <a:t> A monosaccharide containing an aldehyde group.</a:t>
            </a:r>
          </a:p>
          <a:p>
            <a:pPr lvl="1">
              <a:defRPr/>
            </a:pPr>
            <a:r>
              <a:rPr lang="en-US" sz="2400" dirty="0">
                <a:solidFill>
                  <a:srgbClr val="4A829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Arial" charset="0"/>
              </a:rPr>
              <a:t>Ketose:</a:t>
            </a:r>
            <a:r>
              <a:rPr lang="en-US" sz="2400" dirty="0">
                <a:latin typeface="Gill Sans MT" charset="0"/>
                <a:cs typeface="Arial" charset="0"/>
              </a:rPr>
              <a:t> A monosaccharide containing a ketone group.</a:t>
            </a:r>
          </a:p>
        </p:txBody>
      </p:sp>
    </p:spTree>
    <p:extLst>
      <p:ext uri="{BB962C8B-B14F-4D97-AF65-F5344CB8AC3E}">
        <p14:creationId xmlns:p14="http://schemas.microsoft.com/office/powerpoint/2010/main" val="96559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800000"/>
                </a:solidFill>
              </a:rPr>
              <a:t>FISCHER PROJECTIONS</a:t>
            </a:r>
            <a:endParaRPr lang="en-US" altLang="en-US" sz="4800" b="1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300" b="1">
                <a:solidFill>
                  <a:srgbClr val="FF0000"/>
                </a:solidFill>
              </a:rPr>
              <a:t>Fischer projections</a:t>
            </a:r>
            <a:r>
              <a:rPr lang="en-US" altLang="en-US" sz="2300"/>
              <a:t> depict three-dimensional shapes for </a:t>
            </a:r>
            <a:r>
              <a:rPr lang="en-US" altLang="en-US" sz="2300" b="1">
                <a:solidFill>
                  <a:srgbClr val="00499A"/>
                </a:solidFill>
              </a:rPr>
              <a:t>chiral </a:t>
            </a:r>
            <a:r>
              <a:rPr lang="en-US" altLang="en-US" sz="2300"/>
              <a:t>molecules, with the </a:t>
            </a:r>
            <a:r>
              <a:rPr lang="en-US" altLang="en-US" sz="2300" b="1">
                <a:solidFill>
                  <a:srgbClr val="00499A"/>
                </a:solidFill>
              </a:rPr>
              <a:t>chiral carbon</a:t>
            </a:r>
            <a:r>
              <a:rPr lang="en-US" altLang="en-US" sz="2300"/>
              <a:t> represented by the intersection of two lines.</a:t>
            </a:r>
            <a:endParaRPr lang="en-US" altLang="en-US" b="1" smtClean="0"/>
          </a:p>
          <a:p>
            <a:pPr lvl="1" eaLnBrk="1" hangingPunct="1"/>
            <a:endParaRPr lang="en-US" altLang="en-US" b="1" smtClean="0"/>
          </a:p>
          <a:p>
            <a:pPr lvl="1" eaLnBrk="1" hangingPunct="1"/>
            <a:endParaRPr lang="en-US" altLang="en-US" b="1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10244" name="Picture 7" descr="17_F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590800"/>
            <a:ext cx="50831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47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499A"/>
                </a:solidFill>
              </a:rPr>
              <a:t>FISCHER PROJECTIONS </a:t>
            </a:r>
            <a:r>
              <a:rPr lang="en-US" altLang="en-US" sz="3600" dirty="0"/>
              <a:t>(continued)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942" y="1416908"/>
            <a:ext cx="6755026" cy="53031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>
                <a:solidFill>
                  <a:srgbClr val="00499A"/>
                </a:solidFill>
              </a:rPr>
              <a:t>Fischer projections</a:t>
            </a:r>
            <a:r>
              <a:rPr lang="en-US" altLang="en-US" dirty="0" smtClean="0"/>
              <a:t> of </a:t>
            </a:r>
            <a:r>
              <a:rPr lang="en-US" altLang="en-US" b="1" dirty="0" smtClean="0">
                <a:solidFill>
                  <a:srgbClr val="00499A"/>
                </a:solidFill>
              </a:rPr>
              <a:t>carbohydrates</a:t>
            </a:r>
            <a:r>
              <a:rPr lang="en-US" altLang="en-US" dirty="0" smtClean="0"/>
              <a:t> have the carbonyl (C=O) at the top.  It is projecting away from the viewer behind the plane in which it is drawn as is the other vertical bond at the bottom of the image.  </a:t>
            </a:r>
          </a:p>
          <a:p>
            <a:pPr eaLnBrk="1" hangingPunct="1"/>
            <a:r>
              <a:rPr lang="en-US" altLang="en-US" dirty="0" smtClean="0"/>
              <a:t>The hydroxyl group on the </a:t>
            </a:r>
            <a:r>
              <a:rPr lang="en-US" altLang="en-US" b="1" dirty="0" smtClean="0">
                <a:solidFill>
                  <a:srgbClr val="00499A"/>
                </a:solidFill>
              </a:rPr>
              <a:t>chiral carbon</a:t>
            </a:r>
            <a:r>
              <a:rPr lang="en-US" altLang="en-US" dirty="0" smtClean="0"/>
              <a:t> farthest from the C=O group determines whether the </a:t>
            </a:r>
            <a:r>
              <a:rPr lang="en-US" altLang="en-US" b="1" dirty="0" smtClean="0">
                <a:solidFill>
                  <a:srgbClr val="00499A"/>
                </a:solidFill>
              </a:rPr>
              <a:t>carbohydrate </a:t>
            </a:r>
            <a:r>
              <a:rPr lang="en-US" altLang="en-US" dirty="0" smtClean="0"/>
              <a:t>is D (OH on right) or L (OH on left).  The two horizontal bonds are coming toward the viewer out of the plane in which they are drawn.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1200"/>
            <a:ext cx="31242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7429500" y="33909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9105900" y="33909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37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54444" y="131115"/>
            <a:ext cx="9487084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For each of the following molecules, indicate if it is D- or L- 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classify it according the number of carbons and whether it is 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aldose or a ketose.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1" y="2117123"/>
            <a:ext cx="9193261" cy="302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11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7178"/>
            <a:ext cx="10515600" cy="57897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Draw </a:t>
            </a:r>
            <a:r>
              <a:rPr lang="en-US" dirty="0"/>
              <a:t>the fisher projection structures for D-glucose and D-fructose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8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Stereochemistry in Monosaccharides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6206"/>
            <a:ext cx="10515600" cy="5659394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3200" b="1" i="1" dirty="0">
                <a:ea typeface="ＭＳ Ｐゴシック" charset="-128"/>
                <a:cs typeface="ＭＳ Ｐゴシック" charset="-128"/>
              </a:rPr>
              <a:t>Drawing an Enantiomer in a Fischer Projection</a:t>
            </a:r>
          </a:p>
          <a:p>
            <a:pPr marL="0" indent="0">
              <a:buFontTx/>
              <a:buNone/>
              <a:defRPr/>
            </a:pPr>
            <a:r>
              <a:rPr lang="en-US" altLang="en-US" b="1" dirty="0">
                <a:ea typeface="ＭＳ Ｐゴシック" charset="-128"/>
                <a:cs typeface="ＭＳ Ｐゴシック" charset="-128"/>
              </a:rPr>
              <a:t>STEP 1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 Locate the chiral centers.</a:t>
            </a:r>
          </a:p>
          <a:p>
            <a:pPr marL="0" indent="0">
              <a:buFontTx/>
              <a:buNone/>
              <a:defRPr/>
            </a:pPr>
            <a:r>
              <a:rPr lang="en-US" altLang="en-US" b="1" dirty="0">
                <a:ea typeface="ＭＳ Ｐゴシック" charset="-128"/>
                <a:cs typeface="ＭＳ Ｐゴシック" charset="-128"/>
              </a:rPr>
              <a:t>STEP 2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 Switch horizontal groups on the chiral centers.</a:t>
            </a:r>
            <a:endParaRPr lang="en-US" altLang="en-US" sz="3200" dirty="0"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"/>
          <a:stretch>
            <a:fillRect/>
          </a:stretch>
        </p:blipFill>
        <p:spPr bwMode="auto">
          <a:xfrm>
            <a:off x="2250989" y="2544591"/>
            <a:ext cx="492760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876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1132</Words>
  <Application>Microsoft Office PowerPoint</Application>
  <PresentationFormat>Widescreen</PresentationFormat>
  <Paragraphs>150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MS PGothic</vt:lpstr>
      <vt:lpstr>MS PGothic</vt:lpstr>
      <vt:lpstr>Arial</vt:lpstr>
      <vt:lpstr>Calibri</vt:lpstr>
      <vt:lpstr>Calibri Light</vt:lpstr>
      <vt:lpstr>Gill Sans MT</vt:lpstr>
      <vt:lpstr>Symbol</vt:lpstr>
      <vt:lpstr>Times</vt:lpstr>
      <vt:lpstr>Times New Roman</vt:lpstr>
      <vt:lpstr>Wingdings</vt:lpstr>
      <vt:lpstr>Office Theme</vt:lpstr>
      <vt:lpstr>CS ChemDraw Drawing</vt:lpstr>
      <vt:lpstr>Chapter 6 Carbohydrates—Life’s Sweet Molecules</vt:lpstr>
      <vt:lpstr>Carbohydrates</vt:lpstr>
      <vt:lpstr>Classes of Carbohydrates</vt:lpstr>
      <vt:lpstr>Functional Groups in Monosaccharides</vt:lpstr>
      <vt:lpstr>FISCHER PROJECTIONS</vt:lpstr>
      <vt:lpstr>FISCHER PROJECTIONS (continued)</vt:lpstr>
      <vt:lpstr>PowerPoint Presentation</vt:lpstr>
      <vt:lpstr>PowerPoint Presentation</vt:lpstr>
      <vt:lpstr>Stereochemistry in Monosaccharides</vt:lpstr>
      <vt:lpstr> Stereochemistry in Monosaccharides</vt:lpstr>
      <vt:lpstr>PowerPoint Presentation</vt:lpstr>
      <vt:lpstr>Reactions of Monosaccharides</vt:lpstr>
      <vt:lpstr>6.4 Reactions of Monosaccharides</vt:lpstr>
      <vt:lpstr>6.4 Reactions of Monosaccharides</vt:lpstr>
      <vt:lpstr>PowerPoint Presentation</vt:lpstr>
      <vt:lpstr>PowerPoint Presentation</vt:lpstr>
      <vt:lpstr>Reactions of Monosaccharides</vt:lpstr>
      <vt:lpstr>MONOSACCHARIDE REACTIONS (continued)</vt:lpstr>
      <vt:lpstr>MONOSACCHARIDE REACTIONS (continued)</vt:lpstr>
      <vt:lpstr>DISACCHARIDES</vt:lpstr>
      <vt:lpstr>PowerPoint Presentation</vt:lpstr>
      <vt:lpstr>PowerPoint Presentation</vt:lpstr>
      <vt:lpstr>IMPORTANT DISACCHARIDES</vt:lpstr>
      <vt:lpstr>IMPORTANT DISACCHARIDES (continued)</vt:lpstr>
      <vt:lpstr>IMPORTANT DISACCHARIDES (continued)</vt:lpstr>
      <vt:lpstr>IMPORTANT DISACCHARIDES (continued)</vt:lpstr>
      <vt:lpstr>IMPORTANT POLYSACCHARIDES</vt:lpstr>
      <vt:lpstr>IMPORTANT POLYSACCHARIDES (continued)</vt:lpstr>
      <vt:lpstr>IMPORTANT POLYSACCHARIDES (continued) </vt:lpstr>
      <vt:lpstr>IMPORTANT POLYSACCHARIDES  (continued)</vt:lpstr>
      <vt:lpstr>IMPORTANT POLYSACCHARIDES  (continued)</vt:lpstr>
      <vt:lpstr>Polysaccharides</vt:lpstr>
      <vt:lpstr> Carbohydrates and Blood</vt:lpstr>
      <vt:lpstr>6.7 Carbohydrates and Blood</vt:lpstr>
      <vt:lpstr> Carbohydrates and Blood</vt:lpstr>
    </vt:vector>
  </TitlesOfParts>
  <Company>GCCCD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Carbohydrates—Life’s Sweet Molecules</dc:title>
  <dc:creator>Martin Larter</dc:creator>
  <cp:lastModifiedBy>Martin Larter</cp:lastModifiedBy>
  <cp:revision>23</cp:revision>
  <dcterms:created xsi:type="dcterms:W3CDTF">2017-01-31T21:04:07Z</dcterms:created>
  <dcterms:modified xsi:type="dcterms:W3CDTF">2017-02-10T19:19:18Z</dcterms:modified>
</cp:coreProperties>
</file>