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8"/>
  </p:notesMasterIdLst>
  <p:sldIdLst>
    <p:sldId id="256" r:id="rId3"/>
    <p:sldId id="257" r:id="rId4"/>
    <p:sldId id="260" r:id="rId5"/>
    <p:sldId id="261" r:id="rId6"/>
    <p:sldId id="262" r:id="rId7"/>
    <p:sldId id="271" r:id="rId8"/>
    <p:sldId id="263" r:id="rId9"/>
    <p:sldId id="258" r:id="rId10"/>
    <p:sldId id="265" r:id="rId11"/>
    <p:sldId id="264" r:id="rId12"/>
    <p:sldId id="290" r:id="rId13"/>
    <p:sldId id="272" r:id="rId14"/>
    <p:sldId id="267" r:id="rId15"/>
    <p:sldId id="268" r:id="rId16"/>
    <p:sldId id="269" r:id="rId17"/>
    <p:sldId id="270" r:id="rId18"/>
    <p:sldId id="291" r:id="rId19"/>
    <p:sldId id="273" r:id="rId20"/>
    <p:sldId id="292" r:id="rId21"/>
    <p:sldId id="274" r:id="rId22"/>
    <p:sldId id="276" r:id="rId23"/>
    <p:sldId id="277" r:id="rId24"/>
    <p:sldId id="278" r:id="rId25"/>
    <p:sldId id="279" r:id="rId26"/>
    <p:sldId id="289" r:id="rId27"/>
    <p:sldId id="286" r:id="rId28"/>
    <p:sldId id="285" r:id="rId29"/>
    <p:sldId id="287" r:id="rId30"/>
    <p:sldId id="288" r:id="rId31"/>
    <p:sldId id="280" r:id="rId32"/>
    <p:sldId id="281" r:id="rId33"/>
    <p:sldId id="282" r:id="rId34"/>
    <p:sldId id="283" r:id="rId35"/>
    <p:sldId id="284" r:id="rId36"/>
    <p:sldId id="29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DA2F2-6369-4F59-93BA-03044A39C859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77085-B99D-4DAA-8057-BE506E84B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44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7B79F-228D-4352-BE78-98C194A129A9}" type="slidenum"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3033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B98BF4-2FBD-4213-8A87-81BC87C93F71}" type="slidenum"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7466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41B71AA-405C-4744-9D69-01593FC02B7C}" type="slidenum">
              <a:rPr lang="en-US" altLang="en-US" sz="1200"/>
              <a:pPr/>
              <a:t>23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96515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77B0-8FAB-4AE3-BADE-EEC7F9ECF5D4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F7CFA-B6C8-4F76-85FC-1C89A36C2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73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77B0-8FAB-4AE3-BADE-EEC7F9ECF5D4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F7CFA-B6C8-4F76-85FC-1C89A36C2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8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77B0-8FAB-4AE3-BADE-EEC7F9ECF5D4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F7CFA-B6C8-4F76-85FC-1C89A36C2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90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Times New Roman" pitchFamily="80" charset="0"/>
              <a:ea typeface="ＭＳ Ｐゴシック" pitchFamily="80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2700" y="6053139"/>
            <a:ext cx="2999317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Times New Roman" pitchFamily="80" charset="0"/>
              <a:ea typeface="ＭＳ Ｐゴシック" pitchFamily="80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45368" y="6043614"/>
            <a:ext cx="9046633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Times New Roman" pitchFamily="80" charset="0"/>
              <a:ea typeface="ＭＳ Ｐゴシック" pitchFamily="80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9013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1300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LecturePLUS  Timberlake</a:t>
            </a:r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7374B3-9CDC-4468-9255-12AF11E293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0185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LecturePLUS  Timberlake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44D0F-E804-407D-A681-19F66099BC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2071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Times New Roman" pitchFamily="80" charset="0"/>
              <a:ea typeface="ＭＳ Ｐゴシック" pitchFamily="80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Times New Roman" pitchFamily="80" charset="0"/>
              <a:ea typeface="ＭＳ Ｐゴシック" pitchFamily="80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Times New Roman" pitchFamily="80" charset="0"/>
              <a:ea typeface="ＭＳ Ｐゴシック" pitchFamily="80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7272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21AAC06E-31CB-494E-A6E8-9B068856EB9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LecturePLUS  Timberlake</a:t>
            </a:r>
          </a:p>
        </p:txBody>
      </p:sp>
    </p:spTree>
    <p:extLst>
      <p:ext uri="{BB962C8B-B14F-4D97-AF65-F5344CB8AC3E}">
        <p14:creationId xmlns:p14="http://schemas.microsoft.com/office/powerpoint/2010/main" val="4224741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Times New Roman" pitchFamily="80" charset="0"/>
              <a:ea typeface="ＭＳ Ｐゴシック" pitchFamily="80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79525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Times New Roman" pitchFamily="80" charset="0"/>
              <a:ea typeface="ＭＳ Ｐゴシック" pitchFamily="80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Times New Roman" pitchFamily="80" charset="0"/>
              <a:ea typeface="ＭＳ Ｐゴシック" pitchFamily="8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090368-E23C-40C2-B95A-B96FF28922C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LecturePLUS  Timberlake</a:t>
            </a:r>
          </a:p>
        </p:txBody>
      </p:sp>
    </p:spTree>
    <p:extLst>
      <p:ext uri="{BB962C8B-B14F-4D97-AF65-F5344CB8AC3E}">
        <p14:creationId xmlns:p14="http://schemas.microsoft.com/office/powerpoint/2010/main" val="3198249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Times New Roman" pitchFamily="80" charset="0"/>
              <a:ea typeface="ＭＳ Ｐゴシック" pitchFamily="80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Times New Roman" pitchFamily="80" charset="0"/>
              <a:ea typeface="ＭＳ Ｐゴシック" pitchFamily="80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Times New Roman" pitchFamily="80" charset="0"/>
              <a:ea typeface="ＭＳ Ｐゴシック" pitchFamily="8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B33971-9AAD-44EE-80A2-6C9DAF702CA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LecturePLUS  Timberlake</a:t>
            </a:r>
          </a:p>
        </p:txBody>
      </p:sp>
    </p:spTree>
    <p:extLst>
      <p:ext uri="{BB962C8B-B14F-4D97-AF65-F5344CB8AC3E}">
        <p14:creationId xmlns:p14="http://schemas.microsoft.com/office/powerpoint/2010/main" val="356109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LecturePLUS  Timberlake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B69A3-12FE-4B0B-B1BC-994DA3A96E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82351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LecturePLUS  Timberlake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0EA1E4-CE10-4ADD-A7C7-A0D1DC7022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6209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LecturePLUS  Timberlake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42721-4BAD-4DD9-A9F0-2746462D2E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3972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77B0-8FAB-4AE3-BADE-EEC7F9ECF5D4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F7CFA-B6C8-4F76-85FC-1C89A36C2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6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12700" y="4572001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Times New Roman" pitchFamily="80" charset="0"/>
              <a:ea typeface="ＭＳ Ｐゴシック" pitchFamily="80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2699" y="4664075"/>
            <a:ext cx="1951567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Times New Roman" pitchFamily="80" charset="0"/>
              <a:ea typeface="ＭＳ Ｐゴシック" pitchFamily="80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9517" y="4654550"/>
            <a:ext cx="10132483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Times New Roman" pitchFamily="80" charset="0"/>
              <a:ea typeface="ＭＳ Ｐゴシック" pitchFamily="80" charset="-128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930401" y="1"/>
            <a:ext cx="133351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Times New Roman" pitchFamily="80" charset="0"/>
              <a:ea typeface="ＭＳ Ｐゴシック" pitchFamily="80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1"/>
            <a:ext cx="1930400" cy="663575"/>
          </a:xfrm>
        </p:spPr>
        <p:txBody>
          <a:bodyPr/>
          <a:lstStyle>
            <a:lvl1pPr>
              <a:defRPr sz="2800"/>
            </a:lvl1pPr>
          </a:lstStyle>
          <a:p>
            <a:fld id="{B61C0212-9621-4009-BAC2-EB88467C7B2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401"/>
            <a:ext cx="609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LecturePLUS  Timberlake</a:t>
            </a:r>
          </a:p>
        </p:txBody>
      </p:sp>
    </p:spTree>
    <p:extLst>
      <p:ext uri="{BB962C8B-B14F-4D97-AF65-F5344CB8AC3E}">
        <p14:creationId xmlns:p14="http://schemas.microsoft.com/office/powerpoint/2010/main" val="3013036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LecturePLUS  Timberlake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85CCC-02D5-4368-9A68-4BB000EC3B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9862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8128001" y="0"/>
            <a:ext cx="427567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Times New Roman" pitchFamily="80" charset="0"/>
              <a:ea typeface="ＭＳ Ｐゴシック" pitchFamily="80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Times New Roman" pitchFamily="80" charset="0"/>
              <a:ea typeface="ＭＳ Ｐゴシック" pitchFamily="80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Times New Roman" pitchFamily="80" charset="0"/>
              <a:ea typeface="ＭＳ Ｐゴシック" pitchFamily="80" charset="-128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1"/>
            <a:ext cx="2946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1" y="6248401"/>
            <a:ext cx="743161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LecturePLUS  Timberlake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7"/>
            <a:ext cx="533400" cy="325967"/>
          </a:xfrm>
        </p:spPr>
        <p:txBody>
          <a:bodyPr/>
          <a:lstStyle>
            <a:lvl1pPr>
              <a:defRPr/>
            </a:lvl1pPr>
          </a:lstStyle>
          <a:p>
            <a:fld id="{FF5E3AFF-552E-4DBF-AD82-33186AC3B3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130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2" y="228600"/>
            <a:ext cx="10687049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1600200"/>
            <a:ext cx="51816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1816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LecturePLUS  Timberlake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6E8D2-BB60-4B6C-AB14-01FA5B06CB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5026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77B0-8FAB-4AE3-BADE-EEC7F9ECF5D4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F7CFA-B6C8-4F76-85FC-1C89A36C2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2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77B0-8FAB-4AE3-BADE-EEC7F9ECF5D4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F7CFA-B6C8-4F76-85FC-1C89A36C2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53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77B0-8FAB-4AE3-BADE-EEC7F9ECF5D4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F7CFA-B6C8-4F76-85FC-1C89A36C2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8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77B0-8FAB-4AE3-BADE-EEC7F9ECF5D4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F7CFA-B6C8-4F76-85FC-1C89A36C2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99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77B0-8FAB-4AE3-BADE-EEC7F9ECF5D4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F7CFA-B6C8-4F76-85FC-1C89A36C2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25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77B0-8FAB-4AE3-BADE-EEC7F9ECF5D4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F7CFA-B6C8-4F76-85FC-1C89A36C2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16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77B0-8FAB-4AE3-BADE-EEC7F9ECF5D4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F7CFA-B6C8-4F76-85FC-1C89A36C2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53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777B0-8FAB-4AE3-BADE-EEC7F9ECF5D4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F7CFA-B6C8-4F76-85FC-1C89A36C2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1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817033" y="1600201"/>
            <a:ext cx="10871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401"/>
            <a:ext cx="7228417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LecturePLUS  Timberlake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Times New Roman" pitchFamily="80" charset="0"/>
              <a:ea typeface="ＭＳ Ｐゴシック" pitchFamily="80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Times New Roman" pitchFamily="80" charset="0"/>
              <a:ea typeface="ＭＳ Ｐゴシック" pitchFamily="80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Times New Roman" pitchFamily="80" charset="0"/>
              <a:ea typeface="ＭＳ Ｐゴシック" pitchFamily="80" charset="-128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9"/>
            <a:ext cx="711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fld id="{ACB01CEC-7993-42FF-BB96-ACE0F386DF6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4" name="Rectangle 6"/>
          <p:cNvSpPr>
            <a:spLocks noChangeArrowheads="1"/>
          </p:cNvSpPr>
          <p:nvPr userDrawn="1"/>
        </p:nvSpPr>
        <p:spPr bwMode="auto">
          <a:xfrm>
            <a:off x="609600" y="6324601"/>
            <a:ext cx="1107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1000" b="1">
                <a:latin typeface="Times New Roman" panose="02020603050405020304" pitchFamily="18" charset="0"/>
              </a:rPr>
              <a:t>Chemistry An Introduction to General, Organic, and Biological Chemistry, Eleventh Edition                  Copyright © 2012 by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2489052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Times New Roman" pitchFamily="80" charset="0"/>
          <a:ea typeface="MS PGothic" panose="020B0600070205080204" pitchFamily="34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80" charset="0"/>
          <a:ea typeface="MS PGothic" panose="020B0600070205080204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80" charset="0"/>
          <a:ea typeface="MS PGothic" panose="020B0600070205080204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80" charset="0"/>
          <a:ea typeface="MS PGothic" panose="020B0600070205080204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80" charset="0"/>
          <a:ea typeface="MS PGothic" panose="020B0600070205080204" pitchFamily="34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Arial" panose="020B0604020202020204" pitchFamily="34" charset="0"/>
        <a:buChar char=""/>
        <a:defRPr sz="2900" kern="1200">
          <a:solidFill>
            <a:schemeClr val="tx1"/>
          </a:solidFill>
          <a:latin typeface="Times New Roman" pitchFamily="80" charset="0"/>
          <a:ea typeface="MS PGothic" panose="020B0600070205080204" pitchFamily="34" charset="-128"/>
          <a:cs typeface="ＭＳ Ｐゴシック" charset="-128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Times New Roman" pitchFamily="80" charset="0"/>
          <a:ea typeface="MS PGothic" panose="020B0600070205080204" pitchFamily="34" charset="-128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Arial" panose="020B0604020202020204" pitchFamily="34" charset="0"/>
        <a:buChar char=""/>
        <a:defRPr sz="2300" kern="1200">
          <a:solidFill>
            <a:schemeClr val="tx1"/>
          </a:solidFill>
          <a:latin typeface="Times New Roman" pitchFamily="80" charset="0"/>
          <a:ea typeface="MS PGothic" panose="020B0600070205080204" pitchFamily="34" charset="-128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B641B"/>
        </a:buClr>
        <a:buSzPct val="75000"/>
        <a:buFont typeface="Arial" panose="020B0604020202020204" pitchFamily="34" charset="0"/>
        <a:buChar char=""/>
        <a:defRPr sz="2000" kern="1200">
          <a:solidFill>
            <a:schemeClr val="tx1"/>
          </a:solidFill>
          <a:latin typeface="Times New Roman" pitchFamily="80" charset="0"/>
          <a:ea typeface="MS PGothic" panose="020B0600070205080204" pitchFamily="34" charset="-128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39639D"/>
        </a:buClr>
        <a:buSzPct val="65000"/>
        <a:buFont typeface="Arial" panose="020B0604020202020204" pitchFamily="34" charset="0"/>
        <a:buChar char=""/>
        <a:defRPr sz="2000" kern="1200">
          <a:solidFill>
            <a:schemeClr val="tx1"/>
          </a:solidFill>
          <a:latin typeface="Times New Roman" pitchFamily="80" charset="0"/>
          <a:ea typeface="MS PGothic" panose="020B0600070205080204" pitchFamily="34" charset="-128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5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5128" y="173737"/>
            <a:ext cx="9144000" cy="1901952"/>
          </a:xfrm>
        </p:spPr>
        <p:txBody>
          <a:bodyPr>
            <a:normAutofit/>
          </a:bodyPr>
          <a:lstStyle/>
          <a:p>
            <a:r>
              <a:rPr lang="en-US" altLang="en-US" sz="4000" b="1" dirty="0">
                <a:latin typeface="Arial" pitchFamily="34" charset="0"/>
                <a:cs typeface="MS PGothic" pitchFamily="34" charset="-128"/>
              </a:rPr>
              <a:t>Chapter 5</a:t>
            </a:r>
            <a:br>
              <a:rPr lang="en-US" altLang="en-US" sz="4000" b="1" dirty="0">
                <a:latin typeface="Arial" pitchFamily="34" charset="0"/>
                <a:cs typeface="MS PGothic" pitchFamily="34" charset="-128"/>
              </a:rPr>
            </a:br>
            <a:r>
              <a:rPr lang="en-US" altLang="en-US" sz="4000" b="1" dirty="0">
                <a:latin typeface="Arial" pitchFamily="34" charset="0"/>
                <a:cs typeface="MS PGothic" pitchFamily="34" charset="-128"/>
              </a:rPr>
              <a:t/>
            </a:r>
            <a:br>
              <a:rPr lang="en-US" altLang="en-US" sz="4000" b="1" dirty="0">
                <a:latin typeface="Arial" pitchFamily="34" charset="0"/>
                <a:cs typeface="MS PGothic" pitchFamily="34" charset="-128"/>
              </a:rPr>
            </a:br>
            <a:r>
              <a:rPr lang="en-US" altLang="en-US" sz="4000" b="1" dirty="0">
                <a:latin typeface="Arial" pitchFamily="34" charset="0"/>
                <a:cs typeface="MS PGothic" pitchFamily="34" charset="-128"/>
              </a:rPr>
              <a:t>Chemical Reactions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256" y="2359153"/>
            <a:ext cx="10991088" cy="3977639"/>
          </a:xfrm>
        </p:spPr>
        <p:txBody>
          <a:bodyPr>
            <a:normAutofit/>
          </a:bodyPr>
          <a:lstStyle/>
          <a:p>
            <a:pPr marL="571500" indent="-5715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600" dirty="0">
                <a:cs typeface="Arial" pitchFamily="34" charset="0"/>
              </a:rPr>
              <a:t>Thermodynamics</a:t>
            </a:r>
          </a:p>
          <a:p>
            <a:pPr marL="571500" indent="-5715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600" dirty="0">
                <a:cs typeface="Arial" pitchFamily="34" charset="0"/>
              </a:rPr>
              <a:t>Kinetics</a:t>
            </a:r>
          </a:p>
          <a:p>
            <a:pPr marL="571500" indent="-5715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600" dirty="0">
                <a:cs typeface="Arial" pitchFamily="34" charset="0"/>
              </a:rPr>
              <a:t>Chemical Reactions</a:t>
            </a:r>
          </a:p>
          <a:p>
            <a:pPr marL="571500" indent="-5715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600" dirty="0">
                <a:cs typeface="Arial" pitchFamily="34" charset="0"/>
              </a:rPr>
              <a:t>Oxidation and Reduction</a:t>
            </a:r>
          </a:p>
          <a:p>
            <a:pPr marL="571500" indent="-5715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600" dirty="0">
                <a:cs typeface="Arial" pitchFamily="34" charset="0"/>
              </a:rPr>
              <a:t>Organic Reactions: Condensation and Hydrolysis</a:t>
            </a:r>
          </a:p>
          <a:p>
            <a:pPr marL="571500" indent="-5715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600" dirty="0">
                <a:cs typeface="Arial" pitchFamily="34" charset="0"/>
              </a:rPr>
              <a:t>Organic Addition Reactions to Alkenes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078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556248" y="1925003"/>
            <a:ext cx="5440680" cy="23361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Clr>
                <a:schemeClr val="bg2"/>
              </a:buClr>
              <a:buFontTx/>
              <a:buNone/>
            </a:pPr>
            <a:r>
              <a:rPr lang="en-US" altLang="en-US" dirty="0"/>
              <a:t>A </a:t>
            </a:r>
            <a:r>
              <a:rPr lang="en-US" altLang="en-US" b="1" dirty="0"/>
              <a:t>catalyst </a:t>
            </a:r>
          </a:p>
          <a:p>
            <a:pPr eaLnBrk="1" hangingPunct="1"/>
            <a:r>
              <a:rPr lang="en-US" altLang="en-US" dirty="0"/>
              <a:t>speeds up the rate of a reaction.</a:t>
            </a:r>
          </a:p>
          <a:p>
            <a:pPr eaLnBrk="1" hangingPunct="1"/>
            <a:r>
              <a:rPr lang="en-US" altLang="en-US" dirty="0"/>
              <a:t>lowers the energy of activation. </a:t>
            </a:r>
          </a:p>
          <a:p>
            <a:pPr eaLnBrk="1" hangingPunct="1"/>
            <a:r>
              <a:rPr lang="en-US" altLang="en-US" dirty="0"/>
              <a:t>is not used up during the reaction.</a:t>
            </a:r>
          </a:p>
        </p:txBody>
      </p:sp>
      <p:pic>
        <p:nvPicPr>
          <p:cNvPr id="5" name="Picture 6" descr="H:\48353 Timberlake, 4e IRDVD\Working Files 48353\JPEG\ch09\008_09_Pg344_UnFigur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3" y="1472184"/>
            <a:ext cx="6247286" cy="387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101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054" y="1384995"/>
            <a:ext cx="10515600" cy="4351338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Use the following reaction energy diagram to answer the </a:t>
            </a:r>
            <a:r>
              <a:rPr lang="en-US" altLang="en-US" dirty="0" smtClean="0">
                <a:latin typeface="Arial" panose="020B0604020202020204" pitchFamily="34" charset="0"/>
              </a:rPr>
              <a:t>questions: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Which </a:t>
            </a:r>
            <a:r>
              <a:rPr lang="en-US" dirty="0"/>
              <a:t>curve represents the faster reaction, </a:t>
            </a:r>
            <a:r>
              <a:rPr lang="en-US" dirty="0" smtClean="0"/>
              <a:t>and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which </a:t>
            </a:r>
            <a:r>
              <a:rPr lang="en-US" dirty="0"/>
              <a:t>represents the slower?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1384994"/>
            <a:ext cx="869149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15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1506" name="Picture 2" descr="The reaction energy diagram is given. The diagram shows the energy as a function of reaction progress, and no units are given. Two curves, a and b, are starting from the same origin. Curve b is rising, then passing through the maximum, and then going down to reach the energy value less than initial. While the energy on curve a increases steeper, but its maximum lies lower, and final y-value is greater than initial on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86" y="2289612"/>
            <a:ext cx="4026218" cy="327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24865" y="3925263"/>
            <a:ext cx="68209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Which curve represents an endothermic reaction, and which curve represents an exothermic reaction? </a:t>
            </a:r>
          </a:p>
        </p:txBody>
      </p:sp>
    </p:spTree>
    <p:extLst>
      <p:ext uri="{BB962C8B-B14F-4D97-AF65-F5344CB8AC3E}">
        <p14:creationId xmlns:p14="http://schemas.microsoft.com/office/powerpoint/2010/main" val="4175362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56832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 smtClean="0"/>
              <a:t>Overview of Chemical Reactions</a:t>
            </a:r>
          </a:p>
        </p:txBody>
      </p:sp>
      <p:pic>
        <p:nvPicPr>
          <p:cNvPr id="2662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3"/>
          <a:stretch>
            <a:fillRect/>
          </a:stretch>
        </p:blipFill>
        <p:spPr bwMode="auto">
          <a:xfrm>
            <a:off x="1828800" y="1358901"/>
            <a:ext cx="8534400" cy="397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071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>
                <a:latin typeface="Times New Roman" panose="02020603050405020304" pitchFamily="18" charset="0"/>
              </a:rPr>
              <a:t>Combination Reactions</a:t>
            </a:r>
          </a:p>
        </p:txBody>
      </p:sp>
      <p:sp>
        <p:nvSpPr>
          <p:cNvPr id="52227" name="Text Placeholder 2"/>
          <p:cNvSpPr>
            <a:spLocks noGrp="1"/>
          </p:cNvSpPr>
          <p:nvPr>
            <p:ph type="body" sz="half" idx="1"/>
          </p:nvPr>
        </p:nvSpPr>
        <p:spPr>
          <a:xfrm>
            <a:off x="2209800" y="1516063"/>
            <a:ext cx="7391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00CC00"/>
              </a:buClr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In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combination reaction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SzTx/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</a:rPr>
              <a:t>two or more elements form one product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SzTx/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</a:rPr>
              <a:t>or simple compounds combine to form one product</a:t>
            </a:r>
          </a:p>
          <a:p>
            <a:pPr eaLnBrk="1" hangingPunct="1">
              <a:lnSpc>
                <a:spcPct val="90000"/>
              </a:lnSpc>
              <a:buClr>
                <a:srgbClr val="00CC00"/>
              </a:buClr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                       </a:t>
            </a:r>
          </a:p>
          <a:p>
            <a:pPr eaLnBrk="1" hangingPunct="1">
              <a:lnSpc>
                <a:spcPct val="90000"/>
              </a:lnSpc>
              <a:buClr>
                <a:srgbClr val="00CC00"/>
              </a:buClr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 			</a:t>
            </a:r>
          </a:p>
          <a:p>
            <a:pPr eaLnBrk="1" hangingPunct="1">
              <a:lnSpc>
                <a:spcPct val="90000"/>
              </a:lnSpc>
              <a:buClr>
                <a:srgbClr val="00CC00"/>
              </a:buClr>
              <a:buSzTx/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		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		2Mg(</a:t>
            </a:r>
            <a:r>
              <a:rPr lang="en-US" altLang="en-US" sz="2400" i="1" dirty="0">
                <a:latin typeface="Times New Roman" panose="02020603050405020304" pitchFamily="18" charset="0"/>
              </a:rPr>
              <a:t>s</a:t>
            </a:r>
            <a:r>
              <a:rPr lang="en-US" altLang="en-US" sz="2400" dirty="0">
                <a:latin typeface="Times New Roman" panose="02020603050405020304" pitchFamily="18" charset="0"/>
              </a:rPr>
              <a:t>)  +  O</a:t>
            </a:r>
            <a:r>
              <a:rPr lang="en-US" altLang="en-US" sz="2400" baseline="-25000" dirty="0">
                <a:latin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</a:rPr>
              <a:t>g</a:t>
            </a:r>
            <a:r>
              <a:rPr lang="en-US" altLang="en-US" sz="2400" dirty="0">
                <a:latin typeface="Times New Roman" panose="02020603050405020304" pitchFamily="18" charset="0"/>
              </a:rPr>
              <a:t>)             2MgO(</a:t>
            </a:r>
            <a:r>
              <a:rPr lang="en-US" altLang="en-US" sz="2400" i="1" dirty="0">
                <a:latin typeface="Times New Roman" panose="02020603050405020304" pitchFamily="18" charset="0"/>
              </a:rPr>
              <a:t>s</a:t>
            </a:r>
            <a:r>
              <a:rPr lang="en-US" altLang="en-US" sz="2400" dirty="0"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50000"/>
              </a:lnSpc>
              <a:buFont typeface="Arial" panose="020B0604020202020204" pitchFamily="34" charset="0"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		2Na(</a:t>
            </a:r>
            <a:r>
              <a:rPr lang="en-US" altLang="en-US" sz="2400" i="1" dirty="0">
                <a:latin typeface="Times New Roman" panose="02020603050405020304" pitchFamily="18" charset="0"/>
              </a:rPr>
              <a:t>s</a:t>
            </a:r>
            <a:r>
              <a:rPr lang="en-US" altLang="en-US" sz="2400" dirty="0">
                <a:latin typeface="Times New Roman" panose="02020603050405020304" pitchFamily="18" charset="0"/>
              </a:rPr>
              <a:t>)  +  Cl</a:t>
            </a:r>
            <a:r>
              <a:rPr lang="en-US" altLang="en-US" sz="2400" baseline="-25000" dirty="0">
                <a:latin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</a:rPr>
              <a:t>g</a:t>
            </a:r>
            <a:r>
              <a:rPr lang="en-US" altLang="en-US" sz="2400" dirty="0">
                <a:latin typeface="Times New Roman" panose="02020603050405020304" pitchFamily="18" charset="0"/>
              </a:rPr>
              <a:t>)             2NaCl(</a:t>
            </a:r>
            <a:r>
              <a:rPr lang="en-US" altLang="en-US" sz="2400" i="1" dirty="0">
                <a:latin typeface="Times New Roman" panose="02020603050405020304" pitchFamily="18" charset="0"/>
              </a:rPr>
              <a:t>s</a:t>
            </a:r>
            <a:r>
              <a:rPr lang="en-US" altLang="en-US" sz="2400" dirty="0"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50000"/>
              </a:lnSpc>
              <a:buFont typeface="Arial" panose="020B0604020202020204" pitchFamily="34" charset="0"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	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		SO</a:t>
            </a:r>
            <a:r>
              <a:rPr lang="en-US" altLang="en-US" sz="2400" baseline="-25000" dirty="0">
                <a:latin typeface="Times New Roman" panose="02020603050405020304" pitchFamily="18" charset="0"/>
              </a:rPr>
              <a:t>3</a:t>
            </a:r>
            <a:r>
              <a:rPr lang="en-US" altLang="en-US" sz="2400" dirty="0">
                <a:latin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</a:rPr>
              <a:t>g</a:t>
            </a:r>
            <a:r>
              <a:rPr lang="en-US" altLang="en-US" sz="2400" dirty="0">
                <a:latin typeface="Times New Roman" panose="02020603050405020304" pitchFamily="18" charset="0"/>
              </a:rPr>
              <a:t>)  +  H</a:t>
            </a:r>
            <a:r>
              <a:rPr lang="en-US" altLang="en-US" sz="2400" baseline="-25000" dirty="0">
                <a:latin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</a:rPr>
              <a:t>O(</a:t>
            </a:r>
            <a:r>
              <a:rPr lang="en-US" altLang="en-US" sz="2400" i="1" dirty="0">
                <a:latin typeface="Times New Roman" panose="02020603050405020304" pitchFamily="18" charset="0"/>
              </a:rPr>
              <a:t>l</a:t>
            </a:r>
            <a:r>
              <a:rPr lang="en-US" altLang="en-US" sz="2400" dirty="0">
                <a:latin typeface="Times New Roman" panose="02020603050405020304" pitchFamily="18" charset="0"/>
              </a:rPr>
              <a:t>)            H</a:t>
            </a:r>
            <a:r>
              <a:rPr lang="en-US" altLang="en-US" sz="2400" baseline="-25000" dirty="0">
                <a:latin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</a:rPr>
              <a:t>SO</a:t>
            </a:r>
            <a:r>
              <a:rPr lang="en-US" altLang="en-US" sz="2400" baseline="-25000" dirty="0">
                <a:latin typeface="Times New Roman" panose="02020603050405020304" pitchFamily="18" charset="0"/>
              </a:rPr>
              <a:t>4</a:t>
            </a:r>
            <a:r>
              <a:rPr lang="en-US" altLang="en-US" sz="2400" dirty="0">
                <a:latin typeface="Times New Roman" panose="02020603050405020304" pitchFamily="18" charset="0"/>
              </a:rPr>
              <a:t>(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aq</a:t>
            </a:r>
            <a:r>
              <a:rPr lang="en-US" altLang="en-US" sz="2400" dirty="0">
                <a:latin typeface="Times New Roman" panose="02020603050405020304" pitchFamily="18" charset="0"/>
              </a:rPr>
              <a:t>) 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SzTx/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SzTx/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SzTx/>
              <a:buFontTx/>
              <a:buNone/>
            </a:pPr>
            <a:endParaRPr lang="en-US" altLang="en-US" sz="2400" b="1" dirty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2229" name="Picture 6" descr="05_Pg183_UnFigure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2743201"/>
            <a:ext cx="340995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2230" name="Straight Arrow Connector 5"/>
          <p:cNvCxnSpPr>
            <a:cxnSpLocks noChangeShapeType="1"/>
          </p:cNvCxnSpPr>
          <p:nvPr/>
        </p:nvCxnSpPr>
        <p:spPr bwMode="auto">
          <a:xfrm>
            <a:off x="5410200" y="4646614"/>
            <a:ext cx="609600" cy="1587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1" name="Straight Arrow Connector 5"/>
          <p:cNvCxnSpPr>
            <a:cxnSpLocks noChangeShapeType="1"/>
          </p:cNvCxnSpPr>
          <p:nvPr/>
        </p:nvCxnSpPr>
        <p:spPr bwMode="auto">
          <a:xfrm>
            <a:off x="5410200" y="5408614"/>
            <a:ext cx="609600" cy="1587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2" name="Straight Arrow Connector 5"/>
          <p:cNvCxnSpPr>
            <a:cxnSpLocks noChangeShapeType="1"/>
          </p:cNvCxnSpPr>
          <p:nvPr/>
        </p:nvCxnSpPr>
        <p:spPr bwMode="auto">
          <a:xfrm>
            <a:off x="5486400" y="6018214"/>
            <a:ext cx="609600" cy="1587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34255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>
                <a:latin typeface="Times New Roman" panose="02020603050405020304" pitchFamily="18" charset="0"/>
              </a:rPr>
              <a:t>Decomposition Reaction</a:t>
            </a:r>
          </a:p>
        </p:txBody>
      </p:sp>
      <p:sp>
        <p:nvSpPr>
          <p:cNvPr id="53251" name="Text Placeholder 2"/>
          <p:cNvSpPr>
            <a:spLocks noGrp="1"/>
          </p:cNvSpPr>
          <p:nvPr>
            <p:ph type="body" sz="half" idx="1"/>
          </p:nvPr>
        </p:nvSpPr>
        <p:spPr>
          <a:xfrm>
            <a:off x="2133600" y="1524000"/>
            <a:ext cx="7391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In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decomposition reaction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, one substance splits into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two or more simpler substances.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		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		2HgO(</a:t>
            </a: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)  	    2Hg(</a:t>
            </a: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)   +  O</a:t>
            </a:r>
            <a:r>
              <a:rPr lang="en-US" altLang="en-US" sz="24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</a:rPr>
              <a:t>g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		2KClO</a:t>
            </a:r>
            <a:r>
              <a:rPr lang="en-US" altLang="en-US" sz="24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en-US" altLang="en-US" sz="2400">
                <a:latin typeface="Times New Roman" panose="02020603050405020304" pitchFamily="18" charset="0"/>
              </a:rPr>
              <a:t>	    2KCl(</a:t>
            </a:r>
            <a:r>
              <a:rPr lang="en-US" altLang="en-US" sz="2400" i="1">
                <a:latin typeface="Times New Roman" panose="02020603050405020304" pitchFamily="18" charset="0"/>
              </a:rPr>
              <a:t>s</a:t>
            </a:r>
            <a:r>
              <a:rPr lang="en-US" altLang="en-US" sz="2400">
                <a:latin typeface="Times New Roman" panose="02020603050405020304" pitchFamily="18" charset="0"/>
              </a:rPr>
              <a:t>)  + 3O</a:t>
            </a:r>
            <a:r>
              <a:rPr lang="en-US" altLang="en-US" sz="2400" baseline="-25000">
                <a:latin typeface="Times New Roman" panose="02020603050405020304" pitchFamily="18" charset="0"/>
              </a:rPr>
              <a:t>2</a:t>
            </a:r>
            <a:r>
              <a:rPr lang="en-US" altLang="en-US" sz="2400">
                <a:latin typeface="Times New Roman" panose="02020603050405020304" pitchFamily="18" charset="0"/>
              </a:rPr>
              <a:t>(</a:t>
            </a:r>
            <a:r>
              <a:rPr lang="en-US" altLang="en-US" sz="2400" i="1">
                <a:latin typeface="Times New Roman" panose="02020603050405020304" pitchFamily="18" charset="0"/>
              </a:rPr>
              <a:t>g</a:t>
            </a:r>
            <a:r>
              <a:rPr lang="en-US" altLang="en-US" sz="2400">
                <a:latin typeface="Times New Roman" panose="02020603050405020304" pitchFamily="18" charset="0"/>
              </a:rPr>
              <a:t>)</a:t>
            </a:r>
            <a:r>
              <a:rPr lang="en-US" altLang="en-US" sz="2400" baseline="-25000"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		</a:t>
            </a:r>
          </a:p>
        </p:txBody>
      </p:sp>
      <p:pic>
        <p:nvPicPr>
          <p:cNvPr id="53253" name="Picture 6" descr="05_Pg184_UnFigure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625" y="2371344"/>
            <a:ext cx="5127625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254" name="Straight Arrow Connector 5"/>
          <p:cNvCxnSpPr>
            <a:cxnSpLocks noChangeShapeType="1"/>
          </p:cNvCxnSpPr>
          <p:nvPr/>
        </p:nvCxnSpPr>
        <p:spPr bwMode="auto">
          <a:xfrm>
            <a:off x="4572000" y="5410200"/>
            <a:ext cx="609600" cy="1588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55" name="Straight Arrow Connector 5"/>
          <p:cNvCxnSpPr>
            <a:cxnSpLocks noChangeShapeType="1"/>
          </p:cNvCxnSpPr>
          <p:nvPr/>
        </p:nvCxnSpPr>
        <p:spPr bwMode="auto">
          <a:xfrm>
            <a:off x="4419600" y="5027614"/>
            <a:ext cx="609600" cy="1587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196482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</a:rPr>
              <a:t>Single Replacement Reaction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38400" y="1752600"/>
            <a:ext cx="7848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In a 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single replacement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</a:rPr>
              <a:t>reaction, one element takes the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place of a different element in another reacting a compound.</a:t>
            </a:r>
            <a:endParaRPr lang="en-US" altLang="en-US" sz="2400">
              <a:solidFill>
                <a:srgbClr val="66FF33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66FF33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400" b="1">
                <a:solidFill>
                  <a:schemeClr val="bg2"/>
                </a:solidFill>
                <a:latin typeface="Times New Roman" panose="02020603050405020304" pitchFamily="18" charset="0"/>
              </a:rPr>
              <a:t>Zn</a:t>
            </a:r>
            <a:r>
              <a:rPr lang="en-US" altLang="en-US" sz="2400">
                <a:latin typeface="Times New Roman" panose="02020603050405020304" pitchFamily="18" charset="0"/>
              </a:rPr>
              <a:t>(</a:t>
            </a:r>
            <a:r>
              <a:rPr lang="en-US" altLang="en-US" sz="2400" i="1">
                <a:latin typeface="Times New Roman" panose="02020603050405020304" pitchFamily="18" charset="0"/>
              </a:rPr>
              <a:t>s</a:t>
            </a:r>
            <a:r>
              <a:rPr lang="en-US" altLang="en-US" sz="2400">
                <a:latin typeface="Times New Roman" panose="02020603050405020304" pitchFamily="18" charset="0"/>
              </a:rPr>
              <a:t>)  + 2HCl(</a:t>
            </a:r>
            <a:r>
              <a:rPr lang="en-US" altLang="en-US" sz="2400" i="1">
                <a:latin typeface="Times New Roman" panose="02020603050405020304" pitchFamily="18" charset="0"/>
              </a:rPr>
              <a:t>aq</a:t>
            </a:r>
            <a:r>
              <a:rPr lang="en-US" altLang="en-US" sz="2400">
                <a:latin typeface="Times New Roman" panose="02020603050405020304" pitchFamily="18" charset="0"/>
              </a:rPr>
              <a:t>)	   	</a:t>
            </a:r>
            <a:r>
              <a:rPr lang="en-US" altLang="en-US" sz="2400" b="1">
                <a:solidFill>
                  <a:schemeClr val="bg2"/>
                </a:solidFill>
                <a:latin typeface="Times New Roman" panose="02020603050405020304" pitchFamily="18" charset="0"/>
              </a:rPr>
              <a:t>Zn</a:t>
            </a:r>
            <a:r>
              <a:rPr lang="en-US" altLang="en-US" sz="2400">
                <a:latin typeface="Times New Roman" panose="02020603050405020304" pitchFamily="18" charset="0"/>
              </a:rPr>
              <a:t>Cl</a:t>
            </a:r>
            <a:r>
              <a:rPr lang="en-US" altLang="en-US" sz="2400" baseline="-25000">
                <a:latin typeface="Times New Roman" panose="02020603050405020304" pitchFamily="18" charset="0"/>
              </a:rPr>
              <a:t>2</a:t>
            </a:r>
            <a:r>
              <a:rPr lang="en-US" altLang="en-US" sz="2400">
                <a:latin typeface="Times New Roman" panose="02020603050405020304" pitchFamily="18" charset="0"/>
              </a:rPr>
              <a:t>(</a:t>
            </a:r>
            <a:r>
              <a:rPr lang="en-US" altLang="en-US" sz="2400" i="1">
                <a:latin typeface="Times New Roman" panose="02020603050405020304" pitchFamily="18" charset="0"/>
              </a:rPr>
              <a:t>aq</a:t>
            </a:r>
            <a:r>
              <a:rPr lang="en-US" altLang="en-US" sz="2400">
                <a:latin typeface="Times New Roman" panose="02020603050405020304" pitchFamily="18" charset="0"/>
              </a:rPr>
              <a:t>)</a:t>
            </a:r>
            <a:r>
              <a:rPr lang="en-US" altLang="en-US" sz="2400" baseline="-25000">
                <a:latin typeface="Times New Roman" panose="02020603050405020304" pitchFamily="18" charset="0"/>
              </a:rPr>
              <a:t>   </a:t>
            </a:r>
            <a:r>
              <a:rPr lang="en-US" altLang="en-US" sz="2400">
                <a:latin typeface="Times New Roman" panose="02020603050405020304" pitchFamily="18" charset="0"/>
              </a:rPr>
              <a:t>+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H</a:t>
            </a:r>
            <a:r>
              <a:rPr lang="en-US" altLang="en-US" sz="24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</a:rPr>
              <a:t>g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)  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	</a:t>
            </a:r>
            <a:r>
              <a:rPr lang="en-US" altLang="en-US" sz="2400" b="1">
                <a:solidFill>
                  <a:schemeClr val="bg2"/>
                </a:solidFill>
                <a:latin typeface="Times New Roman" panose="02020603050405020304" pitchFamily="18" charset="0"/>
              </a:rPr>
              <a:t>Fe</a:t>
            </a:r>
            <a:r>
              <a:rPr lang="en-US" altLang="en-US" sz="2400">
                <a:latin typeface="Times New Roman" panose="02020603050405020304" pitchFamily="18" charset="0"/>
              </a:rPr>
              <a:t>(</a:t>
            </a:r>
            <a:r>
              <a:rPr lang="en-US" altLang="en-US" sz="2400" i="1">
                <a:latin typeface="Times New Roman" panose="02020603050405020304" pitchFamily="18" charset="0"/>
              </a:rPr>
              <a:t>s</a:t>
            </a:r>
            <a:r>
              <a:rPr lang="en-US" altLang="en-US" sz="2400">
                <a:latin typeface="Times New Roman" panose="02020603050405020304" pitchFamily="18" charset="0"/>
              </a:rPr>
              <a:t>)   +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Cu</a:t>
            </a:r>
            <a:r>
              <a:rPr lang="en-US" altLang="en-US" sz="2400">
                <a:latin typeface="Times New Roman" panose="02020603050405020304" pitchFamily="18" charset="0"/>
              </a:rPr>
              <a:t>SO</a:t>
            </a:r>
            <a:r>
              <a:rPr lang="en-US" altLang="en-US" sz="2400" baseline="-25000">
                <a:latin typeface="Times New Roman" panose="02020603050405020304" pitchFamily="18" charset="0"/>
              </a:rPr>
              <a:t>4</a:t>
            </a:r>
            <a:r>
              <a:rPr lang="en-US" altLang="en-US" sz="2400">
                <a:latin typeface="Times New Roman" panose="02020603050405020304" pitchFamily="18" charset="0"/>
              </a:rPr>
              <a:t>(</a:t>
            </a:r>
            <a:r>
              <a:rPr lang="en-US" altLang="en-US" sz="2400" i="1">
                <a:latin typeface="Times New Roman" panose="02020603050405020304" pitchFamily="18" charset="0"/>
              </a:rPr>
              <a:t>aq</a:t>
            </a:r>
            <a:r>
              <a:rPr lang="en-US" altLang="en-US" sz="2400">
                <a:latin typeface="Times New Roman" panose="02020603050405020304" pitchFamily="18" charset="0"/>
              </a:rPr>
              <a:t>)	</a:t>
            </a:r>
            <a:r>
              <a:rPr lang="en-US" altLang="en-US" sz="2400" b="1">
                <a:solidFill>
                  <a:schemeClr val="bg2"/>
                </a:solidFill>
                <a:latin typeface="Times New Roman" panose="02020603050405020304" pitchFamily="18" charset="0"/>
              </a:rPr>
              <a:t>Fe</a:t>
            </a:r>
            <a:r>
              <a:rPr lang="en-US" altLang="en-US" sz="2400">
                <a:latin typeface="Times New Roman" panose="02020603050405020304" pitchFamily="18" charset="0"/>
              </a:rPr>
              <a:t>SO</a:t>
            </a:r>
            <a:r>
              <a:rPr lang="en-US" altLang="en-US" sz="2400" baseline="-25000">
                <a:latin typeface="Times New Roman" panose="02020603050405020304" pitchFamily="18" charset="0"/>
              </a:rPr>
              <a:t>4</a:t>
            </a:r>
            <a:r>
              <a:rPr lang="en-US" altLang="en-US" sz="2400">
                <a:latin typeface="Times New Roman" panose="02020603050405020304" pitchFamily="18" charset="0"/>
              </a:rPr>
              <a:t>(</a:t>
            </a:r>
            <a:r>
              <a:rPr lang="en-US" altLang="en-US" sz="2400" i="1">
                <a:latin typeface="Times New Roman" panose="02020603050405020304" pitchFamily="18" charset="0"/>
              </a:rPr>
              <a:t>aq</a:t>
            </a:r>
            <a:r>
              <a:rPr lang="en-US" altLang="en-US" sz="2400">
                <a:latin typeface="Times New Roman" panose="02020603050405020304" pitchFamily="18" charset="0"/>
              </a:rPr>
              <a:t>) +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Cu(</a:t>
            </a: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Font typeface="Arial" panose="020B0604020202020204" pitchFamily="34" charset="0"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Font typeface="Arial" panose="020B0604020202020204" pitchFamily="34" charset="0"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	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54277" name="Picture 6" descr="05_Pg184_UnFigure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2732088"/>
            <a:ext cx="6819900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4278" name="Straight Arrow Connector 5"/>
          <p:cNvCxnSpPr>
            <a:cxnSpLocks noChangeShapeType="1"/>
          </p:cNvCxnSpPr>
          <p:nvPr/>
        </p:nvCxnSpPr>
        <p:spPr bwMode="auto">
          <a:xfrm>
            <a:off x="5410200" y="5105400"/>
            <a:ext cx="609600" cy="1588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79" name="Straight Arrow Connector 5"/>
          <p:cNvCxnSpPr>
            <a:cxnSpLocks noChangeShapeType="1"/>
          </p:cNvCxnSpPr>
          <p:nvPr/>
        </p:nvCxnSpPr>
        <p:spPr bwMode="auto">
          <a:xfrm>
            <a:off x="5562600" y="5715000"/>
            <a:ext cx="609600" cy="1588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83222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</a:rPr>
              <a:t>Double Replacement Reaction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38400" y="1752600"/>
            <a:ext cx="7543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In a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double replacement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>
                <a:latin typeface="Times New Roman" panose="02020603050405020304" pitchFamily="18" charset="0"/>
              </a:rPr>
              <a:t>two elements in the reactants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exchange places.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		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   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   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	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	AgNO</a:t>
            </a:r>
            <a:r>
              <a:rPr lang="en-US" altLang="en-US" sz="2400" baseline="-25000" dirty="0">
                <a:latin typeface="Times New Roman" panose="02020603050405020304" pitchFamily="18" charset="0"/>
              </a:rPr>
              <a:t>3</a:t>
            </a:r>
            <a:r>
              <a:rPr lang="en-US" altLang="en-US" sz="2400" dirty="0">
                <a:latin typeface="Times New Roman" panose="02020603050405020304" pitchFamily="18" charset="0"/>
              </a:rPr>
              <a:t>(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aq</a:t>
            </a:r>
            <a:r>
              <a:rPr lang="en-US" altLang="en-US" sz="2400" dirty="0">
                <a:latin typeface="Times New Roman" panose="02020603050405020304" pitchFamily="18" charset="0"/>
              </a:rPr>
              <a:t>)  +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NaCl</a:t>
            </a:r>
            <a:r>
              <a:rPr lang="en-US" altLang="en-US" sz="2400" dirty="0">
                <a:latin typeface="Times New Roman" panose="02020603050405020304" pitchFamily="18" charset="0"/>
              </a:rPr>
              <a:t>(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aq</a:t>
            </a:r>
            <a:r>
              <a:rPr lang="en-US" altLang="en-US" sz="2400" dirty="0">
                <a:latin typeface="Times New Roman" panose="02020603050405020304" pitchFamily="18" charset="0"/>
              </a:rPr>
              <a:t>)           </a:t>
            </a:r>
            <a:r>
              <a:rPr lang="en-US" altLang="en-US" sz="2400" dirty="0" err="1">
                <a:latin typeface="Times New Roman" panose="02020603050405020304" pitchFamily="18" charset="0"/>
              </a:rPr>
              <a:t>AgCl</a:t>
            </a:r>
            <a:r>
              <a:rPr lang="en-US" altLang="en-US" sz="2400" dirty="0">
                <a:latin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</a:rPr>
              <a:t>s</a:t>
            </a:r>
            <a:r>
              <a:rPr lang="en-US" altLang="en-US" sz="2400" dirty="0">
                <a:latin typeface="Times New Roman" panose="02020603050405020304" pitchFamily="18" charset="0"/>
              </a:rPr>
              <a:t>)</a:t>
            </a:r>
            <a:r>
              <a:rPr lang="en-US" altLang="en-US" sz="2400" baseline="-25000" dirty="0">
                <a:latin typeface="Times New Roman" panose="02020603050405020304" pitchFamily="18" charset="0"/>
              </a:rPr>
              <a:t>   </a:t>
            </a:r>
            <a:r>
              <a:rPr lang="en-US" altLang="en-US" sz="2400" dirty="0">
                <a:latin typeface="Times New Roman" panose="02020603050405020304" pitchFamily="18" charset="0"/>
              </a:rPr>
              <a:t>+ NaNO</a:t>
            </a:r>
            <a:r>
              <a:rPr lang="en-US" altLang="en-US" sz="2400" baseline="-25000" dirty="0">
                <a:latin typeface="Times New Roman" panose="02020603050405020304" pitchFamily="18" charset="0"/>
              </a:rPr>
              <a:t>3</a:t>
            </a:r>
            <a:r>
              <a:rPr lang="en-US" altLang="en-US" sz="2400" dirty="0">
                <a:latin typeface="Times New Roman" panose="02020603050405020304" pitchFamily="18" charset="0"/>
              </a:rPr>
              <a:t>(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aq</a:t>
            </a:r>
            <a:r>
              <a:rPr lang="en-US" altLang="en-US" sz="2400" dirty="0">
                <a:latin typeface="Times New Roman" panose="02020603050405020304" pitchFamily="18" charset="0"/>
              </a:rPr>
              <a:t>)  </a:t>
            </a:r>
          </a:p>
          <a:p>
            <a:pPr eaLnBrk="1" hangingPunct="1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	</a:t>
            </a:r>
            <a:r>
              <a:rPr lang="en-US" altLang="en-US" sz="2400" dirty="0" err="1">
                <a:latin typeface="Times New Roman" panose="02020603050405020304" pitchFamily="18" charset="0"/>
              </a:rPr>
              <a:t>ZnS</a:t>
            </a:r>
            <a:r>
              <a:rPr lang="en-US" altLang="en-US" sz="2400" dirty="0">
                <a:latin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</a:rPr>
              <a:t>s</a:t>
            </a:r>
            <a:r>
              <a:rPr lang="en-US" altLang="en-US" sz="2400" dirty="0">
                <a:latin typeface="Times New Roman" panose="02020603050405020304" pitchFamily="18" charset="0"/>
              </a:rPr>
              <a:t>)     +   2HCl(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aq</a:t>
            </a:r>
            <a:r>
              <a:rPr lang="en-US" altLang="en-US" sz="2400" dirty="0">
                <a:latin typeface="Times New Roman" panose="02020603050405020304" pitchFamily="18" charset="0"/>
              </a:rPr>
              <a:t>)              ZnCl</a:t>
            </a:r>
            <a:r>
              <a:rPr lang="en-US" altLang="en-US" sz="2400" baseline="-25000" dirty="0">
                <a:latin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</a:rPr>
              <a:t>(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aq</a:t>
            </a:r>
            <a:r>
              <a:rPr lang="en-US" altLang="en-US" sz="2400" dirty="0">
                <a:latin typeface="Times New Roman" panose="02020603050405020304" pitchFamily="18" charset="0"/>
              </a:rPr>
              <a:t>) +  H</a:t>
            </a:r>
            <a:r>
              <a:rPr lang="en-US" altLang="en-US" sz="2400" baseline="-25000" dirty="0">
                <a:latin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</a:rPr>
              <a:t>S(</a:t>
            </a:r>
            <a:r>
              <a:rPr lang="en-US" altLang="en-US" sz="2400" i="1" dirty="0">
                <a:latin typeface="Times New Roman" panose="02020603050405020304" pitchFamily="18" charset="0"/>
              </a:rPr>
              <a:t>g</a:t>
            </a:r>
            <a:r>
              <a:rPr lang="en-US" altLang="en-US" sz="2400" dirty="0"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ts val="100"/>
              </a:spcBef>
              <a:spcAft>
                <a:spcPct val="20000"/>
              </a:spcAft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pic>
        <p:nvPicPr>
          <p:cNvPr id="55301" name="Picture 6" descr="05_Pg186_Un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38" y="2214564"/>
            <a:ext cx="6837362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5302" name="Straight Arrow Connector 5"/>
          <p:cNvCxnSpPr>
            <a:cxnSpLocks noChangeShapeType="1"/>
          </p:cNvCxnSpPr>
          <p:nvPr/>
        </p:nvCxnSpPr>
        <p:spPr bwMode="auto">
          <a:xfrm>
            <a:off x="5943600" y="5332414"/>
            <a:ext cx="609600" cy="1587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03" name="Straight Arrow Connector 5"/>
          <p:cNvCxnSpPr>
            <a:cxnSpLocks noChangeShapeType="1"/>
          </p:cNvCxnSpPr>
          <p:nvPr/>
        </p:nvCxnSpPr>
        <p:spPr bwMode="auto">
          <a:xfrm>
            <a:off x="5867400" y="5865814"/>
            <a:ext cx="609600" cy="1587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21330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37059" y="1631093"/>
            <a:ext cx="11744411" cy="466261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altLang="en-US" sz="2800" dirty="0"/>
              <a:t>Classify each of the following reactions as combination,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2800" dirty="0"/>
              <a:t>decomposition, single replacement, double replacement, or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2800" dirty="0"/>
              <a:t>combustion.</a:t>
            </a:r>
          </a:p>
          <a:p>
            <a:pPr eaLnBrk="1" hangingPunct="1">
              <a:lnSpc>
                <a:spcPct val="170000"/>
              </a:lnSpc>
              <a:buNone/>
            </a:pPr>
            <a:r>
              <a:rPr lang="en-US" altLang="en-US" sz="2800" dirty="0"/>
              <a:t>A.  2Al(</a:t>
            </a:r>
            <a:r>
              <a:rPr lang="en-US" altLang="en-US" sz="2800" i="1" dirty="0"/>
              <a:t>s</a:t>
            </a:r>
            <a:r>
              <a:rPr lang="en-US" altLang="en-US" sz="2800" dirty="0"/>
              <a:t>) + 3H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SO</a:t>
            </a:r>
            <a:r>
              <a:rPr lang="en-US" altLang="en-US" sz="2800" baseline="-25000" dirty="0"/>
              <a:t>4</a:t>
            </a:r>
            <a:r>
              <a:rPr lang="en-US" altLang="en-US" sz="2800" dirty="0"/>
              <a:t>(</a:t>
            </a:r>
            <a:r>
              <a:rPr lang="en-US" altLang="en-US" sz="2800" i="1" dirty="0" err="1"/>
              <a:t>aq</a:t>
            </a:r>
            <a:r>
              <a:rPr lang="en-US" altLang="en-US" sz="2800" dirty="0"/>
              <a:t>)            Al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(SO</a:t>
            </a:r>
            <a:r>
              <a:rPr lang="en-US" altLang="en-US" sz="2800" baseline="-25000" dirty="0"/>
              <a:t>4</a:t>
            </a:r>
            <a:r>
              <a:rPr lang="en-US" altLang="en-US" sz="2800" dirty="0"/>
              <a:t>)</a:t>
            </a:r>
            <a:r>
              <a:rPr lang="en-US" altLang="en-US" sz="2800" baseline="-25000" dirty="0"/>
              <a:t>3</a:t>
            </a:r>
            <a:r>
              <a:rPr lang="en-US" altLang="en-US" sz="2800" dirty="0"/>
              <a:t>(</a:t>
            </a:r>
            <a:r>
              <a:rPr lang="en-US" altLang="en-US" sz="2800" i="1" dirty="0"/>
              <a:t>s</a:t>
            </a:r>
            <a:r>
              <a:rPr lang="en-US" altLang="en-US" sz="2800" dirty="0"/>
              <a:t>) + 3H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(</a:t>
            </a:r>
            <a:r>
              <a:rPr lang="en-US" altLang="en-US" sz="2800" i="1" dirty="0"/>
              <a:t>g</a:t>
            </a:r>
            <a:r>
              <a:rPr lang="en-US" altLang="en-US" sz="2800" dirty="0"/>
              <a:t>)</a:t>
            </a:r>
          </a:p>
          <a:p>
            <a:pPr eaLnBrk="1" hangingPunct="1">
              <a:lnSpc>
                <a:spcPct val="170000"/>
              </a:lnSpc>
              <a:buNone/>
            </a:pPr>
            <a:r>
              <a:rPr lang="en-US" altLang="en-US" sz="2800" dirty="0"/>
              <a:t>B.   Na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SO</a:t>
            </a:r>
            <a:r>
              <a:rPr lang="en-US" altLang="en-US" sz="2800" baseline="-25000" dirty="0"/>
              <a:t>4</a:t>
            </a:r>
            <a:r>
              <a:rPr lang="en-US" altLang="en-US" sz="2800" dirty="0"/>
              <a:t>(</a:t>
            </a:r>
            <a:r>
              <a:rPr lang="en-US" altLang="en-US" sz="2800" i="1" dirty="0" err="1"/>
              <a:t>aq</a:t>
            </a:r>
            <a:r>
              <a:rPr lang="en-US" altLang="en-US" sz="2800" dirty="0"/>
              <a:t>) + 2AgNO</a:t>
            </a:r>
            <a:r>
              <a:rPr lang="en-US" altLang="en-US" sz="2800" baseline="-25000" dirty="0"/>
              <a:t>3</a:t>
            </a:r>
            <a:r>
              <a:rPr lang="en-US" altLang="en-US" sz="2800" dirty="0"/>
              <a:t>(</a:t>
            </a:r>
            <a:r>
              <a:rPr lang="en-US" altLang="en-US" sz="2800" i="1" dirty="0" err="1"/>
              <a:t>aq</a:t>
            </a:r>
            <a:r>
              <a:rPr lang="en-US" altLang="en-US" sz="2800" dirty="0"/>
              <a:t>)            Ag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SO</a:t>
            </a:r>
            <a:r>
              <a:rPr lang="en-US" altLang="en-US" sz="2800" baseline="-25000" dirty="0"/>
              <a:t>4</a:t>
            </a:r>
            <a:r>
              <a:rPr lang="en-US" altLang="en-US" sz="2800" dirty="0"/>
              <a:t>(</a:t>
            </a:r>
            <a:r>
              <a:rPr lang="en-US" altLang="en-US" sz="2800" i="1" dirty="0"/>
              <a:t>s</a:t>
            </a:r>
            <a:r>
              <a:rPr lang="en-US" altLang="en-US" sz="2800" dirty="0"/>
              <a:t>) + 2NaNO</a:t>
            </a:r>
            <a:r>
              <a:rPr lang="en-US" altLang="en-US" sz="2800" baseline="-25000" dirty="0"/>
              <a:t>3</a:t>
            </a:r>
            <a:r>
              <a:rPr lang="en-US" altLang="en-US" sz="2800" dirty="0"/>
              <a:t>(</a:t>
            </a:r>
            <a:r>
              <a:rPr lang="en-US" altLang="en-US" sz="2800" i="1" dirty="0" err="1"/>
              <a:t>aq</a:t>
            </a:r>
            <a:r>
              <a:rPr lang="en-US" altLang="en-US" sz="2800" dirty="0"/>
              <a:t>)</a:t>
            </a:r>
          </a:p>
          <a:p>
            <a:pPr eaLnBrk="1" hangingPunct="1">
              <a:lnSpc>
                <a:spcPct val="170000"/>
              </a:lnSpc>
              <a:buNone/>
            </a:pPr>
            <a:r>
              <a:rPr lang="en-US" altLang="en-US" sz="2800" dirty="0"/>
              <a:t>C.  3C(</a:t>
            </a:r>
            <a:r>
              <a:rPr lang="en-US" altLang="en-US" sz="2800" i="1" dirty="0"/>
              <a:t>s</a:t>
            </a:r>
            <a:r>
              <a:rPr lang="en-US" altLang="en-US" sz="2800" dirty="0"/>
              <a:t>) + Fe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O</a:t>
            </a:r>
            <a:r>
              <a:rPr lang="en-US" altLang="en-US" sz="2800" baseline="-25000" dirty="0"/>
              <a:t>3</a:t>
            </a:r>
            <a:r>
              <a:rPr lang="en-US" altLang="en-US" sz="2800" dirty="0"/>
              <a:t>(</a:t>
            </a:r>
            <a:r>
              <a:rPr lang="en-US" altLang="en-US" sz="2800" i="1" dirty="0"/>
              <a:t>s</a:t>
            </a:r>
            <a:r>
              <a:rPr lang="en-US" altLang="en-US" sz="2800" dirty="0"/>
              <a:t>)            2Fe(</a:t>
            </a:r>
            <a:r>
              <a:rPr lang="en-US" altLang="en-US" sz="2800" i="1" dirty="0"/>
              <a:t>s</a:t>
            </a:r>
            <a:r>
              <a:rPr lang="en-US" altLang="en-US" sz="2800" dirty="0"/>
              <a:t>) + 3CO(</a:t>
            </a:r>
            <a:r>
              <a:rPr lang="en-US" altLang="en-US" sz="2800" i="1" dirty="0"/>
              <a:t>g</a:t>
            </a:r>
            <a:r>
              <a:rPr lang="en-US" altLang="en-US" sz="2800" dirty="0"/>
              <a:t>)</a:t>
            </a:r>
          </a:p>
          <a:p>
            <a:pPr eaLnBrk="1" hangingPunct="1">
              <a:lnSpc>
                <a:spcPct val="170000"/>
              </a:lnSpc>
              <a:buNone/>
            </a:pPr>
            <a:r>
              <a:rPr lang="en-US" altLang="en-US" sz="2800" dirty="0"/>
              <a:t>D.  C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H</a:t>
            </a:r>
            <a:r>
              <a:rPr lang="en-US" altLang="en-US" sz="2800" baseline="-25000" dirty="0"/>
              <a:t>4</a:t>
            </a:r>
            <a:r>
              <a:rPr lang="en-US" altLang="en-US" sz="2800" dirty="0"/>
              <a:t>(g) + 2O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(g)             </a:t>
            </a:r>
            <a:r>
              <a:rPr lang="en-US" altLang="en-US" sz="2800" dirty="0">
                <a:sym typeface="Arial" panose="020B0604020202020204" pitchFamily="34" charset="0"/>
              </a:rPr>
              <a:t>2CO</a:t>
            </a:r>
            <a:r>
              <a:rPr lang="en-US" altLang="en-US" sz="2800" baseline="-25000" dirty="0">
                <a:sym typeface="Arial" panose="020B0604020202020204" pitchFamily="34" charset="0"/>
              </a:rPr>
              <a:t>2</a:t>
            </a:r>
            <a:r>
              <a:rPr lang="en-US" altLang="en-US" sz="2800" dirty="0">
                <a:sym typeface="Arial" panose="020B0604020202020204" pitchFamily="34" charset="0"/>
              </a:rPr>
              <a:t>(g) + 2H</a:t>
            </a:r>
            <a:r>
              <a:rPr lang="en-US" altLang="en-US" sz="2800" baseline="-25000" dirty="0">
                <a:sym typeface="Arial" panose="020B0604020202020204" pitchFamily="34" charset="0"/>
              </a:rPr>
              <a:t>2</a:t>
            </a:r>
            <a:r>
              <a:rPr lang="en-US" altLang="en-US" sz="2800" dirty="0">
                <a:sym typeface="Arial" panose="020B0604020202020204" pitchFamily="34" charset="0"/>
              </a:rPr>
              <a:t>O(g)</a:t>
            </a:r>
            <a:endParaRPr lang="en-US" alt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380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Equilibrium</a:t>
            </a:r>
            <a:endParaRPr lang="en-US" altLang="en-US" dirty="0" smtClean="0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200" dirty="0">
                <a:latin typeface="Calibri" panose="020F0502020204030204" pitchFamily="34" charset="0"/>
              </a:rPr>
              <a:t>chemical </a:t>
            </a:r>
            <a:r>
              <a:rPr lang="en-US" altLang="en-US" sz="3200" dirty="0" smtClean="0">
                <a:latin typeface="Calibri" panose="020F0502020204030204" pitchFamily="34" charset="0"/>
              </a:rPr>
              <a:t>equilibrium- </a:t>
            </a:r>
            <a:r>
              <a:rPr lang="en-US" altLang="en-US" sz="3200" dirty="0">
                <a:latin typeface="Calibri" panose="020F0502020204030204" pitchFamily="34" charset="0"/>
              </a:rPr>
              <a:t>At the point when both the forward and the reverse reaction are occurring at the same rate</a:t>
            </a:r>
            <a:endParaRPr lang="en-US" altLang="en-US" sz="3200" dirty="0" smtClean="0">
              <a:latin typeface="Calibri" panose="020F0502020204030204" pitchFamily="34" charset="0"/>
            </a:endParaRPr>
          </a:p>
          <a:p>
            <a:endParaRPr lang="en-US" altLang="en-US" sz="3200" dirty="0" smtClean="0">
              <a:latin typeface="Calibri" panose="020F0502020204030204" pitchFamily="34" charset="0"/>
            </a:endParaRPr>
          </a:p>
          <a:p>
            <a:r>
              <a:rPr lang="en-US" altLang="en-US" sz="3200" dirty="0" smtClean="0">
                <a:latin typeface="Calibri" panose="020F0502020204030204" pitchFamily="34" charset="0"/>
              </a:rPr>
              <a:t>Reversible reaction - Reaction that can occur in both the forward and reverse direction.</a:t>
            </a:r>
          </a:p>
          <a:p>
            <a:endParaRPr lang="en-US" altLang="en-US" sz="3200" dirty="0" smtClean="0">
              <a:latin typeface="Calibri" panose="020F0502020204030204" pitchFamily="34" charset="0"/>
            </a:endParaRPr>
          </a:p>
          <a:p>
            <a:r>
              <a:rPr lang="en-US" altLang="en-US" sz="3200" dirty="0" smtClean="0">
                <a:latin typeface="Calibri" panose="020F0502020204030204" pitchFamily="34" charset="0"/>
              </a:rPr>
              <a:t>Irreversible reaction - A reaction which proceeds only in the forward direction.</a:t>
            </a:r>
          </a:p>
        </p:txBody>
      </p:sp>
    </p:spTree>
    <p:extLst>
      <p:ext uri="{BB962C8B-B14F-4D97-AF65-F5344CB8AC3E}">
        <p14:creationId xmlns:p14="http://schemas.microsoft.com/office/powerpoint/2010/main" val="655179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16864" y="140495"/>
            <a:ext cx="10871200" cy="990600"/>
          </a:xfrm>
        </p:spPr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711200" y="1600200"/>
            <a:ext cx="10871200" cy="4495800"/>
          </a:xfrm>
        </p:spPr>
        <p:txBody>
          <a:bodyPr/>
          <a:lstStyle/>
          <a:p>
            <a:r>
              <a:rPr lang="en-US" dirty="0"/>
              <a:t>Determine if the reactions are reversible or irreversible.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166E8D2-BB60-4B6C-AB14-01FA5B06CB99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816864" y="2399213"/>
            <a:ext cx="62456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in"/>
              </a:rPr>
              <a:t>C</a:t>
            </a:r>
            <a:r>
              <a:rPr kumimoji="0" lang="en-US" altLang="en-US" sz="2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in"/>
              </a:rPr>
              <a:t>6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in"/>
              </a:rPr>
              <a:t>H</a:t>
            </a:r>
            <a:r>
              <a:rPr kumimoji="0" lang="en-US" altLang="en-US" sz="2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in"/>
              </a:rPr>
              <a:t>12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in"/>
              </a:rPr>
              <a:t>O</a:t>
            </a:r>
            <a:r>
              <a:rPr kumimoji="0" lang="en-US" altLang="en-US" sz="2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in"/>
              </a:rPr>
              <a:t>6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in"/>
              </a:rPr>
              <a:t>(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thJax_Main"/>
              </a:rPr>
              <a:t>aq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in"/>
              </a:rPr>
              <a:t>)→2C</a:t>
            </a:r>
            <a:r>
              <a:rPr kumimoji="0" lang="en-US" altLang="en-US" sz="2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in"/>
              </a:rPr>
              <a:t>2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in"/>
              </a:rPr>
              <a:t>H</a:t>
            </a:r>
            <a:r>
              <a:rPr kumimoji="0" lang="en-US" altLang="en-US" sz="2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in"/>
              </a:rPr>
              <a:t>6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in"/>
              </a:rPr>
              <a:t>O(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thJax_Main"/>
              </a:rPr>
              <a:t>aq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in"/>
              </a:rPr>
              <a:t>)+2CO</a:t>
            </a:r>
            <a:r>
              <a:rPr kumimoji="0" lang="en-US" altLang="en-US" sz="2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in"/>
              </a:rPr>
              <a:t>2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in"/>
              </a:rPr>
              <a:t>(g)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816864" y="2955407"/>
            <a:ext cx="43622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thJax_Main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in"/>
              </a:rPr>
              <a:t>2H</a:t>
            </a:r>
            <a:r>
              <a:rPr kumimoji="0" lang="en-US" altLang="en-US" sz="2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in"/>
              </a:rPr>
              <a:t>2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in"/>
              </a:rPr>
              <a:t>(g)+O</a:t>
            </a:r>
            <a:r>
              <a:rPr kumimoji="0" lang="en-US" altLang="en-US" sz="2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in"/>
              </a:rPr>
              <a:t>2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in"/>
              </a:rPr>
              <a:t>(g)</a:t>
            </a:r>
            <a:r>
              <a:rPr lang="en-US" altLang="en-US" sz="2800" dirty="0">
                <a:latin typeface="MathJax_Main"/>
              </a:rPr>
              <a:t> →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AMS"/>
              </a:rPr>
              <a:t>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in"/>
              </a:rPr>
              <a:t>2H</a:t>
            </a:r>
            <a:r>
              <a:rPr kumimoji="0" lang="en-US" altLang="en-US" sz="2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in"/>
              </a:rPr>
              <a:t>2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in"/>
              </a:rPr>
              <a:t>O(g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in"/>
              </a:rPr>
              <a:t>)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917145" y="4556030"/>
            <a:ext cx="64443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thJax_Main"/>
              </a:rPr>
              <a:t>NaOH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in"/>
              </a:rPr>
              <a:t>(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thJax_Main"/>
              </a:rPr>
              <a:t>aq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in"/>
              </a:rPr>
              <a:t>)+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thJax_Main"/>
              </a:rPr>
              <a:t>HCl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in"/>
              </a:rPr>
              <a:t>(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thJax_Main"/>
              </a:rPr>
              <a:t>aq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in"/>
              </a:rPr>
              <a:t>)→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thJax_Main"/>
              </a:rPr>
              <a:t>NaCl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in"/>
              </a:rPr>
              <a:t>(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athJax_Main"/>
              </a:rPr>
              <a:t>aq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in"/>
              </a:rPr>
              <a:t>)+H</a:t>
            </a:r>
            <a:r>
              <a:rPr kumimoji="0" lang="en-US" altLang="en-US" sz="2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in"/>
              </a:rPr>
              <a:t>2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in"/>
              </a:rPr>
              <a:t>O(l)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56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0171"/>
          </a:xfrm>
        </p:spPr>
        <p:txBody>
          <a:bodyPr/>
          <a:lstStyle/>
          <a:p>
            <a:pPr algn="ctr"/>
            <a:r>
              <a:rPr lang="en-US" altLang="en-US" dirty="0"/>
              <a:t>Thermodynamics</a:t>
            </a:r>
            <a:endParaRPr lang="en-US" dirty="0"/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1883664" y="1225296"/>
            <a:ext cx="9015984" cy="53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FF7A1F"/>
                </a:solidFill>
              </a:rPr>
              <a:t>Reaction    	   Energy             	  Heat        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u="sng" dirty="0">
                <a:solidFill>
                  <a:srgbClr val="FF7A1F"/>
                </a:solidFill>
              </a:rPr>
              <a:t>Type		   	Change	    	    in Reaction</a:t>
            </a:r>
            <a:endParaRPr lang="en-US" altLang="en-US" dirty="0">
              <a:solidFill>
                <a:srgbClr val="FF7A1F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Endothermic    Heat absorbed    	Reactant</a:t>
            </a:r>
            <a:endParaRPr lang="en-US" altLang="en-US" i="1" dirty="0">
              <a:cs typeface="Arial" panose="020B0604020202020204" pitchFamily="34" charset="0"/>
            </a:endParaRPr>
          </a:p>
          <a:p>
            <a:pPr>
              <a:buNone/>
            </a:pPr>
            <a:endParaRPr lang="en-US" altLang="en-US" dirty="0"/>
          </a:p>
          <a:p>
            <a:pPr>
              <a:buNone/>
            </a:pPr>
            <a:r>
              <a:rPr lang="en-US" altLang="en-US" dirty="0"/>
              <a:t>           Heat + NH</a:t>
            </a:r>
            <a:r>
              <a:rPr lang="en-US" altLang="en-US" baseline="-25000" dirty="0"/>
              <a:t>4</a:t>
            </a:r>
            <a:r>
              <a:rPr lang="en-US" altLang="en-US" dirty="0"/>
              <a:t>NO</a:t>
            </a:r>
            <a:r>
              <a:rPr lang="en-US" altLang="en-US" baseline="-25000" dirty="0"/>
              <a:t>3</a:t>
            </a:r>
            <a:r>
              <a:rPr lang="en-US" altLang="en-US" dirty="0"/>
              <a:t>(</a:t>
            </a:r>
            <a:r>
              <a:rPr lang="en-US" altLang="en-US" i="1" dirty="0"/>
              <a:t>s</a:t>
            </a:r>
            <a:r>
              <a:rPr lang="en-US" altLang="en-US" dirty="0"/>
              <a:t>) → NH</a:t>
            </a:r>
            <a:r>
              <a:rPr lang="en-US" altLang="en-US" baseline="-25000" dirty="0"/>
              <a:t>4</a:t>
            </a:r>
            <a:r>
              <a:rPr lang="en-US" altLang="en-US" dirty="0"/>
              <a:t>NO</a:t>
            </a:r>
            <a:r>
              <a:rPr lang="en-US" altLang="en-US" baseline="-25000" dirty="0"/>
              <a:t>3</a:t>
            </a:r>
            <a:r>
              <a:rPr lang="en-US" altLang="en-US" dirty="0"/>
              <a:t>(</a:t>
            </a:r>
            <a:r>
              <a:rPr lang="en-US" altLang="en-US" i="1" dirty="0" err="1"/>
              <a:t>aq</a:t>
            </a:r>
            <a:r>
              <a:rPr lang="en-US" altLang="en-US" dirty="0"/>
              <a:t>)</a:t>
            </a:r>
          </a:p>
          <a:p>
            <a:pPr>
              <a:buFont typeface="Wingdings" panose="05000000000000000000" pitchFamily="2" charset="2"/>
              <a:buNone/>
            </a:pPr>
            <a:endParaRPr lang="el-GR" altLang="en-US" dirty="0"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altLang="en-US" dirty="0"/>
              <a:t>Exothermic      Heat released      	Product</a:t>
            </a:r>
          </a:p>
          <a:p>
            <a:pPr>
              <a:buNone/>
            </a:pPr>
            <a:r>
              <a:rPr lang="en-US" altLang="en-US" dirty="0"/>
              <a:t>             </a:t>
            </a:r>
          </a:p>
          <a:p>
            <a:pPr>
              <a:buNone/>
            </a:pPr>
            <a:r>
              <a:rPr lang="en-US" altLang="en-US" dirty="0"/>
              <a:t>            NaC</a:t>
            </a:r>
            <a:r>
              <a:rPr lang="en-US" altLang="en-US" baseline="-25000" dirty="0"/>
              <a:t>2</a:t>
            </a:r>
            <a:r>
              <a:rPr lang="en-US" altLang="en-US" dirty="0"/>
              <a:t>H</a:t>
            </a:r>
            <a:r>
              <a:rPr lang="en-US" altLang="en-US" baseline="-25000" dirty="0"/>
              <a:t>3</a:t>
            </a:r>
            <a:r>
              <a:rPr lang="en-US" altLang="en-US" dirty="0"/>
              <a:t>O</a:t>
            </a:r>
            <a:r>
              <a:rPr lang="en-US" altLang="en-US" baseline="-25000" dirty="0"/>
              <a:t>2</a:t>
            </a:r>
            <a:r>
              <a:rPr lang="en-US" altLang="en-US" dirty="0"/>
              <a:t>(</a:t>
            </a:r>
            <a:r>
              <a:rPr lang="en-US" altLang="en-US" i="1" dirty="0" err="1"/>
              <a:t>aq</a:t>
            </a:r>
            <a:r>
              <a:rPr lang="en-US" altLang="en-US" dirty="0"/>
              <a:t>) → NaC</a:t>
            </a:r>
            <a:r>
              <a:rPr lang="en-US" altLang="en-US" baseline="-25000" dirty="0"/>
              <a:t>2</a:t>
            </a:r>
            <a:r>
              <a:rPr lang="en-US" altLang="en-US" dirty="0"/>
              <a:t>H</a:t>
            </a:r>
            <a:r>
              <a:rPr lang="en-US" altLang="en-US" baseline="-25000" dirty="0"/>
              <a:t>3</a:t>
            </a:r>
            <a:r>
              <a:rPr lang="en-US" altLang="en-US" dirty="0"/>
              <a:t>O</a:t>
            </a:r>
            <a:r>
              <a:rPr lang="en-US" altLang="en-US" baseline="-25000" dirty="0"/>
              <a:t>2</a:t>
            </a:r>
            <a:r>
              <a:rPr lang="en-US" altLang="en-US" dirty="0"/>
              <a:t>(</a:t>
            </a:r>
            <a:r>
              <a:rPr lang="en-US" altLang="en-US" i="1" dirty="0"/>
              <a:t>s</a:t>
            </a:r>
            <a:r>
              <a:rPr lang="en-US" altLang="en-US" dirty="0"/>
              <a:t>) + Heat</a:t>
            </a:r>
          </a:p>
          <a:p>
            <a:pPr>
              <a:buFont typeface="Wingdings" panose="05000000000000000000" pitchFamily="2" charset="2"/>
              <a:buNone/>
            </a:pPr>
            <a:endParaRPr lang="el-GR" altLang="en-US" dirty="0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011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>
                <a:ea typeface="ＭＳ Ｐゴシック" panose="020B0600070205080204" pitchFamily="34" charset="-128"/>
              </a:rPr>
              <a:t>Combustion Reaction</a:t>
            </a:r>
          </a:p>
        </p:txBody>
      </p:sp>
      <p:sp>
        <p:nvSpPr>
          <p:cNvPr id="32771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1" y="1600200"/>
            <a:ext cx="10236200" cy="45720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In a 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combustion reaction,</a:t>
            </a:r>
          </a:p>
          <a:p>
            <a:pPr>
              <a:buClr>
                <a:srgbClr val="7DA0D0"/>
              </a:buClr>
            </a:pPr>
            <a:r>
              <a:rPr lang="en-US" altLang="en-US" sz="2400" dirty="0">
                <a:ea typeface="ＭＳ Ｐゴシック" panose="020B0600070205080204" pitchFamily="34" charset="-128"/>
              </a:rPr>
              <a:t>a carbon-containing compound burns in oxygen gas to form carbon dioxide (CO</a:t>
            </a:r>
            <a:r>
              <a:rPr lang="en-US" altLang="en-US" sz="24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400" dirty="0">
                <a:ea typeface="ＭＳ Ｐゴシック" panose="020B0600070205080204" pitchFamily="34" charset="-128"/>
              </a:rPr>
              <a:t>) and water (H</a:t>
            </a:r>
            <a:r>
              <a:rPr lang="en-US" altLang="en-US" sz="24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400" dirty="0">
                <a:ea typeface="ＭＳ Ｐゴシック" panose="020B0600070205080204" pitchFamily="34" charset="-128"/>
              </a:rPr>
              <a:t>O)</a:t>
            </a:r>
          </a:p>
          <a:p>
            <a:pPr>
              <a:buClr>
                <a:srgbClr val="7DA0D0"/>
              </a:buClr>
            </a:pPr>
            <a:r>
              <a:rPr lang="en-US" altLang="en-US" sz="2400" dirty="0">
                <a:ea typeface="ＭＳ Ｐゴシック" panose="020B0600070205080204" pitchFamily="34" charset="-128"/>
              </a:rPr>
              <a:t>energy is released as a product in the form of heat</a:t>
            </a:r>
          </a:p>
          <a:p>
            <a:pPr>
              <a:buClr>
                <a:srgbClr val="7DA0D0"/>
              </a:buClr>
              <a:buFont typeface="Arial" panose="020B0604020202020204" pitchFamily="34" charset="0"/>
              <a:buChar char="•"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   	</a:t>
            </a:r>
          </a:p>
          <a:p>
            <a:r>
              <a:rPr lang="en-US" altLang="en-US" sz="2400" dirty="0"/>
              <a:t>Combustion reactions tend to be highly exothermic and are </a:t>
            </a:r>
            <a:r>
              <a:rPr lang="en-US" altLang="en-US" sz="2400" dirty="0" smtClean="0"/>
              <a:t>considered irreversible</a:t>
            </a:r>
            <a:r>
              <a:rPr lang="en-US" altLang="en-US" sz="2400" dirty="0"/>
              <a:t>.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1093573" y="3478655"/>
            <a:ext cx="75120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dirty="0"/>
              <a:t>CH</a:t>
            </a:r>
            <a:r>
              <a:rPr lang="en-US" altLang="en-US" sz="3000" baseline="-25000" dirty="0"/>
              <a:t>4</a:t>
            </a:r>
            <a:r>
              <a:rPr lang="en-US" altLang="en-US" sz="3000" dirty="0"/>
              <a:t> + 2O</a:t>
            </a:r>
            <a:r>
              <a:rPr lang="en-US" altLang="en-US" sz="3000" baseline="-25000" dirty="0"/>
              <a:t>2</a:t>
            </a:r>
            <a:r>
              <a:rPr lang="en-US" altLang="en-US" sz="3000" dirty="0"/>
              <a:t> </a:t>
            </a:r>
            <a:r>
              <a:rPr lang="en-US" altLang="en-US" sz="3000" dirty="0">
                <a:cs typeface="Arial" panose="020B0604020202020204" pitchFamily="34" charset="0"/>
              </a:rPr>
              <a:t>→ CO</a:t>
            </a:r>
            <a:r>
              <a:rPr lang="en-US" altLang="en-US" sz="3000" baseline="-25000" dirty="0">
                <a:cs typeface="Arial" panose="020B0604020202020204" pitchFamily="34" charset="0"/>
              </a:rPr>
              <a:t>2</a:t>
            </a:r>
            <a:r>
              <a:rPr lang="en-US" altLang="en-US" sz="3000" dirty="0">
                <a:cs typeface="Arial" panose="020B0604020202020204" pitchFamily="34" charset="0"/>
              </a:rPr>
              <a:t> + 2H</a:t>
            </a:r>
            <a:r>
              <a:rPr lang="en-US" altLang="en-US" sz="3000" baseline="-25000" dirty="0">
                <a:cs typeface="Arial" panose="020B0604020202020204" pitchFamily="34" charset="0"/>
              </a:rPr>
              <a:t>2</a:t>
            </a:r>
            <a:r>
              <a:rPr lang="en-US" altLang="en-US" sz="3000" dirty="0">
                <a:cs typeface="Arial" panose="020B0604020202020204" pitchFamily="34" charset="0"/>
              </a:rPr>
              <a:t>O + 212.8 kcal/</a:t>
            </a:r>
            <a:r>
              <a:rPr lang="en-US" altLang="en-US" sz="3000" dirty="0" err="1">
                <a:cs typeface="Arial" panose="020B0604020202020204" pitchFamily="34" charset="0"/>
              </a:rPr>
              <a:t>mol</a:t>
            </a:r>
            <a:endParaRPr lang="en-US" altLang="en-US" sz="3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99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>
                <a:ea typeface="ＭＳ Ｐゴシック" panose="020B0600070205080204" pitchFamily="34" charset="-128"/>
              </a:rPr>
              <a:t>Oxidation−Reduction 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sz="half" idx="1"/>
          </p:nvPr>
        </p:nvSpPr>
        <p:spPr>
          <a:xfrm>
            <a:off x="2133600" y="1524000"/>
            <a:ext cx="7391400" cy="4800600"/>
          </a:xfrm>
        </p:spPr>
        <p:txBody>
          <a:bodyPr/>
          <a:lstStyle/>
          <a:p>
            <a:pPr eaLnBrk="1" hangingPunct="1">
              <a:buClr>
                <a:srgbClr val="00CC00"/>
              </a:buClr>
              <a:buSzTx/>
              <a:buFontTx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In </a:t>
            </a:r>
            <a:r>
              <a:rPr lang="en-US" altLang="en-US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an </a:t>
            </a:r>
            <a:r>
              <a:rPr lang="en-US" altLang="en-US" sz="2400" b="1">
                <a:solidFill>
                  <a:srgbClr val="000000"/>
                </a:solidFill>
                <a:ea typeface="ＭＳ Ｐゴシック" panose="020B0600070205080204" pitchFamily="34" charset="-128"/>
              </a:rPr>
              <a:t>oxidation</a:t>
            </a:r>
            <a:r>
              <a:rPr lang="en-US" altLang="en-US" sz="2400" b="1">
                <a:ea typeface="ＭＳ Ｐゴシック" panose="020B0600070205080204" pitchFamily="34" charset="-128"/>
                <a:cs typeface="Times New Roman" panose="02020603050405020304" pitchFamily="18" charset="0"/>
              </a:rPr>
              <a:t>–</a:t>
            </a:r>
            <a:r>
              <a:rPr lang="en-US" altLang="en-US" sz="2400" b="1">
                <a:ea typeface="ＭＳ Ｐゴシック" panose="020B0600070205080204" pitchFamily="34" charset="-128"/>
              </a:rPr>
              <a:t>reduction</a:t>
            </a:r>
            <a:r>
              <a:rPr lang="en-US" altLang="en-US" sz="2400" b="1">
                <a:solidFill>
                  <a:srgbClr val="000000"/>
                </a:solidFill>
                <a:ea typeface="ＭＳ Ｐゴシック" panose="020B0600070205080204" pitchFamily="34" charset="-128"/>
              </a:rPr>
              <a:t> reaction</a:t>
            </a:r>
            <a:r>
              <a:rPr lang="en-US" altLang="en-US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sz="2400">
                <a:ea typeface="ＭＳ Ｐゴシック" panose="020B0600070205080204" pitchFamily="34" charset="-128"/>
              </a:rPr>
              <a:t>electrons are</a:t>
            </a:r>
          </a:p>
          <a:p>
            <a:pPr eaLnBrk="1" hangingPunct="1">
              <a:buClr>
                <a:srgbClr val="00CC00"/>
              </a:buClr>
              <a:buSzTx/>
              <a:buFontTx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transferred from one substance to another.</a:t>
            </a:r>
          </a:p>
          <a:p>
            <a:pPr eaLnBrk="1" hangingPunct="1">
              <a:buClr>
                <a:schemeClr val="bg2"/>
              </a:buClr>
              <a:buSzTx/>
              <a:buFont typeface="Arial" panose="020B0604020202020204" pitchFamily="34" charset="0"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>
              <a:buClr>
                <a:srgbClr val="00CC00"/>
              </a:buClr>
              <a:buSzTx/>
              <a:buFontTx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                       </a:t>
            </a:r>
          </a:p>
          <a:p>
            <a:pPr eaLnBrk="1" hangingPunct="1">
              <a:buClr>
                <a:srgbClr val="00CC00"/>
              </a:buClr>
              <a:buSzTx/>
              <a:buFontTx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 	</a:t>
            </a:r>
          </a:p>
          <a:p>
            <a:pPr eaLnBrk="1" hangingPunct="1">
              <a:lnSpc>
                <a:spcPct val="50000"/>
              </a:lnSpc>
              <a:buFont typeface="Arial" panose="020B0604020202020204" pitchFamily="34" charset="0"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		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SzTx/>
              <a:buFontTx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SzTx/>
              <a:buFontTx/>
              <a:buNone/>
            </a:pPr>
            <a:endParaRPr lang="en-US" altLang="en-US" sz="2400" b="1">
              <a:solidFill>
                <a:schemeClr val="bg2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9462" name="Picture 6" descr="05_Pg189_UnFigure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90801"/>
            <a:ext cx="6827838" cy="324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93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>
                <a:ea typeface="ＭＳ Ｐゴシック" panose="020B0600070205080204" pitchFamily="34" charset="-128"/>
              </a:rPr>
              <a:t>Oxidation and Reduction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sz="half" idx="1"/>
          </p:nvPr>
        </p:nvSpPr>
        <p:spPr>
          <a:xfrm>
            <a:off x="2133600" y="1524000"/>
            <a:ext cx="4419600" cy="4800600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2Cu(</a:t>
            </a:r>
            <a:r>
              <a:rPr lang="en-US" altLang="en-US" sz="2400" i="1">
                <a:ea typeface="ＭＳ Ｐゴシック" panose="020B0600070205080204" pitchFamily="34" charset="-128"/>
              </a:rPr>
              <a:t>s</a:t>
            </a:r>
            <a:r>
              <a:rPr lang="en-US" altLang="en-US" sz="2400">
                <a:ea typeface="ＭＳ Ｐゴシック" panose="020B0600070205080204" pitchFamily="34" charset="-128"/>
              </a:rPr>
              <a:t>) + O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2</a:t>
            </a:r>
            <a:r>
              <a:rPr lang="en-US" altLang="en-US" sz="2400">
                <a:ea typeface="ＭＳ Ｐゴシック" panose="020B0600070205080204" pitchFamily="34" charset="-128"/>
              </a:rPr>
              <a:t>(</a:t>
            </a:r>
            <a:r>
              <a:rPr lang="en-US" altLang="en-US" sz="2400" i="1">
                <a:ea typeface="ＭＳ Ｐゴシック" panose="020B0600070205080204" pitchFamily="34" charset="-128"/>
              </a:rPr>
              <a:t>g</a:t>
            </a:r>
            <a:r>
              <a:rPr lang="en-US" altLang="en-US" sz="2400">
                <a:ea typeface="ＭＳ Ｐゴシック" panose="020B0600070205080204" pitchFamily="34" charset="-128"/>
              </a:rPr>
              <a:t>)                </a:t>
            </a:r>
            <a:r>
              <a:rPr lang="en-US" altLang="en-US" sz="2400">
                <a:ea typeface="ＭＳ Ｐゴシック" panose="020B0600070205080204" pitchFamily="34" charset="-128"/>
                <a:sym typeface="Arial" panose="020B0604020202020204" pitchFamily="34" charset="0"/>
              </a:rPr>
              <a:t>2CuO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130000"/>
              </a:lnSpc>
              <a:buNone/>
            </a:pP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OIL RIG</a:t>
            </a:r>
          </a:p>
          <a:p>
            <a:pPr marL="0" indent="0" eaLnBrk="1" hangingPunct="1">
              <a:lnSpc>
                <a:spcPct val="130000"/>
              </a:lnSpc>
              <a:buNone/>
            </a:pP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O</a:t>
            </a:r>
            <a:r>
              <a:rPr lang="en-US" altLang="en-US" sz="2400">
                <a:ea typeface="ＭＳ Ｐゴシック" panose="020B0600070205080204" pitchFamily="34" charset="-128"/>
              </a:rPr>
              <a:t>xidation </a:t>
            </a: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i</a:t>
            </a:r>
            <a:r>
              <a:rPr lang="en-US" altLang="en-US" sz="2400">
                <a:ea typeface="ＭＳ Ｐゴシック" panose="020B0600070205080204" pitchFamily="34" charset="-128"/>
              </a:rPr>
              <a:t>s </a:t>
            </a: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l</a:t>
            </a:r>
            <a:r>
              <a:rPr lang="en-US" altLang="en-US" sz="2400">
                <a:ea typeface="ＭＳ Ｐゴシック" panose="020B0600070205080204" pitchFamily="34" charset="-128"/>
              </a:rPr>
              <a:t>oss of electrons.</a:t>
            </a:r>
          </a:p>
          <a:p>
            <a:pPr marL="0" indent="0" eaLnBrk="1" hangingPunct="1">
              <a:lnSpc>
                <a:spcPct val="130000"/>
              </a:lnSpc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   2Cu(</a:t>
            </a:r>
            <a:r>
              <a:rPr lang="en-US" altLang="en-US" sz="2400" i="1">
                <a:ea typeface="ＭＳ Ｐゴシック" panose="020B0600070205080204" pitchFamily="34" charset="-128"/>
              </a:rPr>
              <a:t>s</a:t>
            </a:r>
            <a:r>
              <a:rPr lang="en-US" altLang="en-US" sz="2400">
                <a:ea typeface="ＭＳ Ｐゴシック" panose="020B0600070205080204" pitchFamily="34" charset="-128"/>
              </a:rPr>
              <a:t>)               </a:t>
            </a:r>
            <a:r>
              <a:rPr lang="en-US" altLang="en-US" sz="2400">
                <a:ea typeface="ＭＳ Ｐゴシック" panose="020B0600070205080204" pitchFamily="34" charset="-128"/>
                <a:sym typeface="Arial" panose="020B0604020202020204" pitchFamily="34" charset="0"/>
              </a:rPr>
              <a:t>2Cu</a:t>
            </a:r>
            <a:r>
              <a:rPr lang="en-US" altLang="en-US" sz="2400" baseline="30000">
                <a:ea typeface="ＭＳ Ｐゴシック" panose="020B0600070205080204" pitchFamily="34" charset="-128"/>
                <a:sym typeface="Arial" panose="020B0604020202020204" pitchFamily="34" charset="0"/>
              </a:rPr>
              <a:t>2+</a:t>
            </a:r>
            <a:r>
              <a:rPr lang="en-US" altLang="en-US" sz="2400">
                <a:ea typeface="ＭＳ Ｐゴシック" panose="020B0600070205080204" pitchFamily="34" charset="-128"/>
              </a:rPr>
              <a:t>(</a:t>
            </a:r>
            <a:r>
              <a:rPr lang="en-US" altLang="en-US" sz="2400" i="1">
                <a:ea typeface="ＭＳ Ｐゴシック" panose="020B0600070205080204" pitchFamily="34" charset="-128"/>
              </a:rPr>
              <a:t>s</a:t>
            </a:r>
            <a:r>
              <a:rPr lang="en-US" altLang="en-US" sz="2400">
                <a:ea typeface="ＭＳ Ｐゴシック" panose="020B0600070205080204" pitchFamily="34" charset="-128"/>
              </a:rPr>
              <a:t>)</a:t>
            </a:r>
            <a:r>
              <a:rPr lang="en-US" altLang="en-US" sz="2400" baseline="30000">
                <a:ea typeface="ＭＳ Ｐゴシック" panose="020B0600070205080204" pitchFamily="34" charset="-128"/>
                <a:sym typeface="Arial" panose="020B0604020202020204" pitchFamily="34" charset="0"/>
              </a:rPr>
              <a:t> </a:t>
            </a:r>
            <a:r>
              <a:rPr lang="en-US" altLang="en-US" sz="2400">
                <a:ea typeface="ＭＳ Ｐゴシック" panose="020B0600070205080204" pitchFamily="34" charset="-128"/>
                <a:sym typeface="Arial" panose="020B0604020202020204" pitchFamily="34" charset="0"/>
              </a:rPr>
              <a:t>+ 4</a:t>
            </a:r>
            <a:r>
              <a:rPr lang="en-US" altLang="en-US" sz="2400" i="1">
                <a:ea typeface="ＭＳ Ｐゴシック" panose="020B0600070205080204" pitchFamily="34" charset="-128"/>
                <a:sym typeface="Arial" panose="020B0604020202020204" pitchFamily="34" charset="0"/>
              </a:rPr>
              <a:t>e</a:t>
            </a:r>
            <a:r>
              <a:rPr lang="en-US" altLang="en-US" sz="2400" baseline="30000">
                <a:ea typeface="ＭＳ Ｐゴシック" panose="020B0600070205080204" pitchFamily="34" charset="-128"/>
                <a:sym typeface="Symbol" panose="05050102010706020507" pitchFamily="18" charset="2"/>
              </a:rPr>
              <a:t>−</a:t>
            </a:r>
            <a:endParaRPr lang="en-US" altLang="en-US" sz="2400" baseline="30000">
              <a:latin typeface="Symbol" panose="05050102010706020507" pitchFamily="18" charset="2"/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130000"/>
              </a:lnSpc>
              <a:buNone/>
            </a:pP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R</a:t>
            </a:r>
            <a:r>
              <a:rPr lang="en-US" altLang="en-US" sz="2400">
                <a:ea typeface="ＭＳ Ｐゴシック" panose="020B0600070205080204" pitchFamily="34" charset="-128"/>
              </a:rPr>
              <a:t>eduction </a:t>
            </a: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i</a:t>
            </a:r>
            <a:r>
              <a:rPr lang="en-US" altLang="en-US" sz="2400">
                <a:ea typeface="ＭＳ Ｐゴシック" panose="020B0600070205080204" pitchFamily="34" charset="-128"/>
              </a:rPr>
              <a:t>s </a:t>
            </a: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g</a:t>
            </a:r>
            <a:r>
              <a:rPr lang="en-US" altLang="en-US" sz="2400">
                <a:ea typeface="ＭＳ Ｐゴシック" panose="020B0600070205080204" pitchFamily="34" charset="-128"/>
              </a:rPr>
              <a:t>ain of electrons.	</a:t>
            </a:r>
          </a:p>
          <a:p>
            <a:pPr marL="0" indent="0" eaLnBrk="1" hangingPunct="1">
              <a:lnSpc>
                <a:spcPct val="130000"/>
              </a:lnSpc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   O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2</a:t>
            </a:r>
            <a:r>
              <a:rPr lang="en-US" altLang="en-US" sz="2400">
                <a:ea typeface="ＭＳ Ｐゴシック" panose="020B0600070205080204" pitchFamily="34" charset="-128"/>
              </a:rPr>
              <a:t>(</a:t>
            </a:r>
            <a:r>
              <a:rPr lang="en-US" altLang="en-US" sz="2400" i="1">
                <a:ea typeface="ＭＳ Ｐゴシック" panose="020B0600070205080204" pitchFamily="34" charset="-128"/>
              </a:rPr>
              <a:t>g</a:t>
            </a:r>
            <a:r>
              <a:rPr lang="en-US" altLang="en-US" sz="2400">
                <a:ea typeface="ＭＳ Ｐゴシック" panose="020B0600070205080204" pitchFamily="34" charset="-128"/>
              </a:rPr>
              <a:t>) + 4</a:t>
            </a:r>
            <a:r>
              <a:rPr lang="en-US" altLang="en-US" sz="2400" i="1">
                <a:ea typeface="ＭＳ Ｐゴシック" panose="020B0600070205080204" pitchFamily="34" charset="-128"/>
                <a:sym typeface="Arial" panose="020B0604020202020204" pitchFamily="34" charset="0"/>
              </a:rPr>
              <a:t>e</a:t>
            </a:r>
            <a:r>
              <a:rPr lang="en-US" altLang="en-US" sz="2400" baseline="30000">
                <a:ea typeface="ＭＳ Ｐゴシック" panose="020B0600070205080204" pitchFamily="34" charset="-128"/>
                <a:sym typeface="Symbol" panose="05050102010706020507" pitchFamily="18" charset="2"/>
              </a:rPr>
              <a:t>−                       </a:t>
            </a:r>
            <a:r>
              <a:rPr lang="en-US" altLang="en-US" sz="2400">
                <a:ea typeface="ＭＳ Ｐゴシック" panose="020B0600070205080204" pitchFamily="34" charset="-128"/>
                <a:sym typeface="Arial" panose="020B0604020202020204" pitchFamily="34" charset="0"/>
              </a:rPr>
              <a:t>2O</a:t>
            </a:r>
            <a:r>
              <a:rPr lang="en-US" altLang="en-US" sz="2400" baseline="30000">
                <a:ea typeface="ＭＳ Ｐゴシック" panose="020B0600070205080204" pitchFamily="34" charset="-128"/>
                <a:sym typeface="Arial" panose="020B0604020202020204" pitchFamily="34" charset="0"/>
              </a:rPr>
              <a:t>2</a:t>
            </a:r>
            <a:r>
              <a:rPr lang="en-US" altLang="en-US" sz="2400" i="1" baseline="30000">
                <a:ea typeface="ＭＳ Ｐゴシック" panose="020B0600070205080204" pitchFamily="34" charset="-128"/>
                <a:sym typeface="Symbol" panose="05050102010706020507" pitchFamily="18" charset="2"/>
              </a:rPr>
              <a:t>− </a:t>
            </a:r>
            <a:r>
              <a:rPr lang="en-US" altLang="en-US" sz="2400">
                <a:ea typeface="ＭＳ Ｐゴシック" panose="020B0600070205080204" pitchFamily="34" charset="-128"/>
                <a:sym typeface="Arial" panose="020B0604020202020204" pitchFamily="34" charset="0"/>
              </a:rPr>
              <a:t>(</a:t>
            </a:r>
            <a:r>
              <a:rPr lang="en-US" altLang="en-US" sz="2400" i="1">
                <a:ea typeface="ＭＳ Ｐゴシック" panose="020B0600070205080204" pitchFamily="34" charset="-128"/>
                <a:sym typeface="Arial" panose="020B0604020202020204" pitchFamily="34" charset="0"/>
              </a:rPr>
              <a:t>s</a:t>
            </a:r>
            <a:r>
              <a:rPr lang="en-US" altLang="en-US" sz="2400">
                <a:ea typeface="ＭＳ Ｐゴシック" panose="020B0600070205080204" pitchFamily="34" charset="-128"/>
                <a:sym typeface="Arial" panose="020B0604020202020204" pitchFamily="34" charset="0"/>
              </a:rPr>
              <a:t>)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130000"/>
              </a:lnSpc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		</a:t>
            </a:r>
          </a:p>
          <a:p>
            <a:pPr marL="0" indent="0" eaLnBrk="1" hangingPunct="1">
              <a:lnSpc>
                <a:spcPct val="130000"/>
              </a:lnSpc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				</a:t>
            </a:r>
          </a:p>
        </p:txBody>
      </p:sp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7315200" y="4800601"/>
            <a:ext cx="3048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The green patina on copper is due to oxidation</a:t>
            </a:r>
          </a:p>
        </p:txBody>
      </p:sp>
      <p:sp>
        <p:nvSpPr>
          <p:cNvPr id="21511" name="Line 4"/>
          <p:cNvSpPr>
            <a:spLocks noChangeShapeType="1"/>
          </p:cNvSpPr>
          <p:nvPr/>
        </p:nvSpPr>
        <p:spPr bwMode="auto">
          <a:xfrm>
            <a:off x="4191000" y="1828800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Line 4"/>
          <p:cNvSpPr>
            <a:spLocks noChangeShapeType="1"/>
          </p:cNvSpPr>
          <p:nvPr/>
        </p:nvSpPr>
        <p:spPr bwMode="auto">
          <a:xfrm>
            <a:off x="3429000" y="3581400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Line 4"/>
          <p:cNvSpPr>
            <a:spLocks noChangeShapeType="1"/>
          </p:cNvSpPr>
          <p:nvPr/>
        </p:nvSpPr>
        <p:spPr bwMode="auto">
          <a:xfrm>
            <a:off x="4038600" y="5181600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14" name="Picture 10" descr="05_Pg190_UnFigur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0"/>
            <a:ext cx="2166938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70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>
                <a:ea typeface="ＭＳ Ｐゴシック" panose="020B0600070205080204" pitchFamily="34" charset="-128"/>
              </a:rPr>
              <a:t>Characteristics of Oxidation and Reduction</a:t>
            </a:r>
            <a:endParaRPr lang="en-US" altLang="en-US" sz="3600" b="1" baseline="-25000">
              <a:ea typeface="ＭＳ Ｐゴシック" panose="020B0600070205080204" pitchFamily="34" charset="-128"/>
            </a:endParaRPr>
          </a:p>
        </p:txBody>
      </p:sp>
      <p:pic>
        <p:nvPicPr>
          <p:cNvPr id="35846" name="Picture 6" descr="05_06_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2" y="1707292"/>
            <a:ext cx="4743450" cy="460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1"/>
          <a:stretch>
            <a:fillRect/>
          </a:stretch>
        </p:blipFill>
        <p:spPr bwMode="auto">
          <a:xfrm>
            <a:off x="5797378" y="3529913"/>
            <a:ext cx="57912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73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548713" y="387177"/>
            <a:ext cx="9984260" cy="5453450"/>
          </a:xfrm>
          <a:prstGeom prst="rect">
            <a:avLst/>
          </a:prstGeom>
        </p:spPr>
        <p:txBody>
          <a:bodyPr/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Arial" panose="020B0604020202020204" pitchFamily="34" charset="0"/>
              <a:buChar char=""/>
              <a:defRPr sz="2900" kern="1200">
                <a:solidFill>
                  <a:schemeClr val="tx1"/>
                </a:solidFill>
                <a:latin typeface="Times New Roman" pitchFamily="80" charset="0"/>
                <a:ea typeface="MS PGothic" panose="020B0600070205080204" pitchFamily="34" charset="-128"/>
                <a:cs typeface="ＭＳ Ｐゴシック" charset="-128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 kern="1200">
                <a:solidFill>
                  <a:schemeClr val="tx1"/>
                </a:solidFill>
                <a:latin typeface="Times New Roman" pitchFamily="80" charset="0"/>
                <a:ea typeface="MS PGothic" panose="020B0600070205080204" pitchFamily="34" charset="-128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"/>
              <a:defRPr sz="2300" kern="1200">
                <a:solidFill>
                  <a:schemeClr val="tx1"/>
                </a:solidFill>
                <a:latin typeface="Times New Roman" pitchFamily="80" charset="0"/>
                <a:ea typeface="MS PGothic" panose="020B0600070205080204" pitchFamily="34" charset="-128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EB641B"/>
              </a:buClr>
              <a:buSzPct val="75000"/>
              <a:buFont typeface="Arial" panose="020B0604020202020204" pitchFamily="34" charset="0"/>
              <a:buChar char=""/>
              <a:defRPr sz="2000" kern="1200">
                <a:solidFill>
                  <a:schemeClr val="tx1"/>
                </a:solidFill>
                <a:latin typeface="Times New Roman" pitchFamily="80" charset="0"/>
                <a:ea typeface="MS PGothic" panose="020B0600070205080204" pitchFamily="34" charset="-128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Arial" panose="020B0604020202020204" pitchFamily="34" charset="0"/>
              <a:buChar char=""/>
              <a:defRPr sz="2000" kern="1200">
                <a:solidFill>
                  <a:schemeClr val="tx1"/>
                </a:solidFill>
                <a:latin typeface="Times New Roman" pitchFamily="80" charset="0"/>
                <a:ea typeface="MS PGothic" panose="020B0600070205080204" pitchFamily="34" charset="-128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buFont typeface="Arial" panose="020B0604020202020204" pitchFamily="34" charset="0"/>
              <a:buNone/>
            </a:pPr>
            <a:r>
              <a:rPr lang="en-US" altLang="en-US" b="1" dirty="0" smtClean="0"/>
              <a:t>Reducing agent:</a:t>
            </a:r>
            <a:r>
              <a:rPr lang="en-US" altLang="en-US" b="1" i="1" dirty="0" smtClean="0"/>
              <a:t> </a:t>
            </a:r>
          </a:p>
          <a:p>
            <a:pPr marL="463550" indent="-463550"/>
            <a:r>
              <a:rPr lang="en-US" altLang="en-US" dirty="0" smtClean="0"/>
              <a:t>Loses one or more electrons</a:t>
            </a:r>
          </a:p>
          <a:p>
            <a:pPr marL="463550" indent="-463550"/>
            <a:r>
              <a:rPr lang="en-US" altLang="en-US" dirty="0" smtClean="0"/>
              <a:t>Causes reduction</a:t>
            </a:r>
          </a:p>
          <a:p>
            <a:pPr marL="463550" indent="-463550"/>
            <a:r>
              <a:rPr lang="en-US" altLang="en-US" dirty="0" smtClean="0"/>
              <a:t>Undergoes oxidation</a:t>
            </a:r>
          </a:p>
          <a:p>
            <a:pPr marL="463550" indent="-463550"/>
            <a:r>
              <a:rPr lang="en-US" altLang="en-US" dirty="0" smtClean="0"/>
              <a:t>Becomes more positive (or less negative)</a:t>
            </a:r>
          </a:p>
          <a:p>
            <a:pPr marL="463550" indent="-463550">
              <a:buFont typeface="Arial" panose="020B0604020202020204" pitchFamily="34" charset="0"/>
              <a:buNone/>
            </a:pPr>
            <a:r>
              <a:rPr lang="en-US" altLang="en-US" b="1" dirty="0" smtClean="0"/>
              <a:t>Oxidizing agent:</a:t>
            </a:r>
            <a:r>
              <a:rPr lang="en-US" altLang="en-US" b="1" i="1" dirty="0" smtClean="0"/>
              <a:t> </a:t>
            </a:r>
          </a:p>
          <a:p>
            <a:pPr marL="463550" indent="-463550"/>
            <a:r>
              <a:rPr lang="en-US" altLang="en-US" dirty="0" smtClean="0"/>
              <a:t>Gains one or more electrons</a:t>
            </a:r>
          </a:p>
          <a:p>
            <a:pPr marL="463550" indent="-463550"/>
            <a:r>
              <a:rPr lang="en-US" altLang="en-US" dirty="0" smtClean="0"/>
              <a:t>Causes oxidation</a:t>
            </a:r>
          </a:p>
          <a:p>
            <a:pPr marL="463550" indent="-463550"/>
            <a:r>
              <a:rPr lang="en-US" altLang="en-US" dirty="0" smtClean="0"/>
              <a:t>Undergoes reduction</a:t>
            </a:r>
          </a:p>
          <a:p>
            <a:pPr marL="463550" indent="-463550"/>
            <a:r>
              <a:rPr lang="en-US" altLang="en-US" dirty="0" smtClean="0"/>
              <a:t>Becomes more negative (or less positive)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4739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EA1E4-CE10-4ADD-A7C7-A0D1DC70229A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01526" y="178226"/>
            <a:ext cx="1055516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Although we mine most sodium chloride, it can be synthesized by the reaction shown.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Identify the substance oxidized and the substance reduced.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632251" y="2689439"/>
            <a:ext cx="42562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latin typeface="MathJax_Main"/>
              </a:rPr>
              <a:t>2Na(</a:t>
            </a:r>
            <a:r>
              <a:rPr lang="en-US" altLang="en-US" sz="2800" i="1" dirty="0">
                <a:latin typeface="MathJax_Math"/>
              </a:rPr>
              <a:t>g</a:t>
            </a:r>
            <a:r>
              <a:rPr lang="en-US" altLang="en-US" sz="2800" dirty="0">
                <a:latin typeface="MathJax_Main"/>
              </a:rPr>
              <a:t>)+Cl</a:t>
            </a:r>
            <a:r>
              <a:rPr lang="en-US" altLang="en-US" sz="2800" baseline="-25000" dirty="0">
                <a:latin typeface="MathJax_Main"/>
              </a:rPr>
              <a:t>2</a:t>
            </a:r>
            <a:r>
              <a:rPr lang="en-US" altLang="en-US" sz="2800" dirty="0">
                <a:latin typeface="MathJax_Main"/>
              </a:rPr>
              <a:t>(</a:t>
            </a:r>
            <a:r>
              <a:rPr lang="en-US" altLang="en-US" sz="2800" i="1" dirty="0">
                <a:latin typeface="MathJax_Math"/>
              </a:rPr>
              <a:t>g</a:t>
            </a:r>
            <a:r>
              <a:rPr lang="en-US" altLang="en-US" sz="2800" dirty="0">
                <a:latin typeface="MathJax_Main"/>
              </a:rPr>
              <a:t>)→2NaCl(</a:t>
            </a:r>
            <a:r>
              <a:rPr lang="en-US" altLang="en-US" sz="2800" i="1" dirty="0">
                <a:latin typeface="MathJax_Math"/>
              </a:rPr>
              <a:t>s</a:t>
            </a:r>
            <a:r>
              <a:rPr lang="en-US" altLang="en-US" sz="2800" dirty="0">
                <a:latin typeface="MathJax_Main"/>
              </a:rPr>
              <a:t>)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17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4757" y="228600"/>
            <a:ext cx="11523307" cy="990600"/>
          </a:xfrm>
        </p:spPr>
        <p:txBody>
          <a:bodyPr/>
          <a:lstStyle/>
          <a:p>
            <a:r>
              <a:rPr lang="en-US" altLang="en-US" dirty="0"/>
              <a:t>Organic Reactions: Condensation and Hydrolysis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55373" y="1600200"/>
            <a:ext cx="11432691" cy="4495800"/>
          </a:xfrm>
        </p:spPr>
        <p:txBody>
          <a:bodyPr/>
          <a:lstStyle/>
          <a:p>
            <a:r>
              <a:rPr lang="en-US" altLang="en-US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condensation 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reaction, water is produced as two organic molecules are joined. Condensation reactions occur among functional groups that contain an —H and —OH group that can be removed to form water.</a:t>
            </a:r>
          </a:p>
          <a:p>
            <a:r>
              <a:rPr lang="en-US" altLang="en-US" sz="2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hydrolysis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 reaction (</a:t>
            </a:r>
            <a:r>
              <a:rPr lang="en-US" altLang="en-US" sz="2400" b="1" i="1" dirty="0">
                <a:ea typeface="ＭＳ Ｐゴシック" panose="020B0600070205080204" pitchFamily="34" charset="-128"/>
              </a:rPr>
              <a:t>hydro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- means “water”, </a:t>
            </a:r>
            <a:r>
              <a:rPr lang="en-US" altLang="en-US" sz="2400" b="1" i="1" dirty="0">
                <a:ea typeface="ＭＳ Ｐゴシック" panose="020B0600070205080204" pitchFamily="34" charset="-128"/>
              </a:rPr>
              <a:t>lysis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 means “break”), water is consumed as a reactant and the reactant molecule is split into two smaller molecules. </a:t>
            </a:r>
          </a:p>
          <a:p>
            <a:endParaRPr lang="en-US" dirty="0"/>
          </a:p>
        </p:txBody>
      </p:sp>
      <p:pic>
        <p:nvPicPr>
          <p:cNvPr id="8" name="Picture 4" descr="05_Pg199_UnFigure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1"/>
          <a:stretch>
            <a:fillRect/>
          </a:stretch>
        </p:blipFill>
        <p:spPr bwMode="auto">
          <a:xfrm>
            <a:off x="877330" y="3848100"/>
            <a:ext cx="8901113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2076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6173" y="132400"/>
            <a:ext cx="113599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condensation</a:t>
            </a:r>
            <a:endParaRPr lang="en-US" altLang="en-US" sz="2400" b="1" dirty="0">
              <a:ea typeface="ＭＳ Ｐゴシック" panose="020B0600070205080204" pitchFamily="34" charset="-128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06" y="3382428"/>
            <a:ext cx="88900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13_UNF1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40" b="51944"/>
          <a:stretch>
            <a:fillRect/>
          </a:stretch>
        </p:blipFill>
        <p:spPr bwMode="auto">
          <a:xfrm>
            <a:off x="1101769" y="1370515"/>
            <a:ext cx="8656637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638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EA1E4-CE10-4ADD-A7C7-A0D1DC70229A}" type="slidenum">
              <a:rPr lang="en-US" altLang="en-US" smtClean="0"/>
              <a:pPr/>
              <a:t>28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811247" y="517610"/>
            <a:ext cx="1501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8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hydrolysis</a:t>
            </a:r>
            <a:endParaRPr lang="en-US" altLang="en-US" sz="2800" b="1" dirty="0">
              <a:ea typeface="ＭＳ Ｐゴシック" panose="020B0600070205080204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3777514"/>
            <a:ext cx="8991600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 descr="Image result for hydration of carbohydrate rea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207" y="1307885"/>
            <a:ext cx="8584772" cy="197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9236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EA1E4-CE10-4ADD-A7C7-A0D1DC70229A}" type="slidenum">
              <a:rPr lang="en-US" altLang="en-US" smtClean="0"/>
              <a:pPr/>
              <a:t>29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355600" y="189641"/>
            <a:ext cx="108409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Identify the main organic reaction shown as either condensation, hydrolysis, oxidation, hydration, or reduction:</a:t>
            </a:r>
          </a:p>
        </p:txBody>
      </p:sp>
      <p:pic>
        <p:nvPicPr>
          <p:cNvPr id="19458" name="Picture 2" descr="There is a chemical reaction. There are two reactants. The first has an NH3CH2CH2CH2CH2CHCO backbone with an -NH3 group attached to the 5th (from left to right) carbon and an oxygen attached to the last carbon by a double bond. Another reactant is CH3CHCHCO with an -NH3 group attached to the 3rd (from left to right) carbon, with an -OH group attached to the 2nd carbon and an oxygen attached to the last carbon by a double bond. The first product of this reaction is water. The second product has an NH3CH2CH2CH2CH2CHCNHCHCHCH3 backbone with an -NH3 group attached to the 5th (from left to right) carbon, with an -OH group attached to the 8th carbon, with an oxygen attached to the 6th carbon by a double bond, and a -COO group (one oxygen attached by a single and another attached by a double bond to carbon) attached to the 7th carbon. All NH3- groups in this reaction have a charge of 1 plus and each oxygen atom attached to the carbon by a single bond has a charge of 1 minu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617" y="1215208"/>
            <a:ext cx="3815063" cy="541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864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HA560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08" y="499996"/>
            <a:ext cx="8987504" cy="464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491607" y="1582747"/>
            <a:ext cx="20637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/>
              <a:t>spontaneous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392748" y="4502989"/>
            <a:ext cx="26311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dirty="0"/>
              <a:t>nonspontaneous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2985" y="5560051"/>
            <a:ext cx="9520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/>
              <a:t>The spontaneity of a reaction does not tell us how fast a reaction occurs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995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Organic Reactions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6519" y="1600200"/>
            <a:ext cx="11887200" cy="4924168"/>
          </a:xfrm>
        </p:spPr>
        <p:txBody>
          <a:bodyPr/>
          <a:lstStyle/>
          <a:p>
            <a:pPr marL="0" lvl="0" indent="457200">
              <a:spcBef>
                <a:spcPct val="0"/>
              </a:spcBef>
              <a:buClrTx/>
              <a:buSzTx/>
              <a:buNone/>
            </a:pPr>
            <a:r>
              <a:rPr lang="en-US" altLang="ja-JP" sz="2400" dirty="0">
                <a:latin typeface="Franklin Gothic Medium Cond" panose="020B06060304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Addition of Symmetrical Reagents:	</a:t>
            </a:r>
            <a:r>
              <a:rPr lang="en-US" altLang="ja-JP" sz="2400" dirty="0">
                <a:solidFill>
                  <a:srgbClr val="0000FF"/>
                </a:solidFill>
                <a:latin typeface="Franklin Gothic Medium Cond" panose="020B06060304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H-H	Cl-Cl	Br-Br</a:t>
            </a:r>
            <a:endParaRPr lang="en-US" altLang="ja-JP" sz="2400" dirty="0"/>
          </a:p>
          <a:p>
            <a:pPr marL="0" lvl="0" indent="457200">
              <a:spcBef>
                <a:spcPct val="0"/>
              </a:spcBef>
              <a:buClrTx/>
              <a:buSzTx/>
              <a:buNone/>
            </a:pPr>
            <a:r>
              <a:rPr lang="en-US" altLang="ja-JP" sz="2400" dirty="0">
                <a:latin typeface="Franklin Gothic Medium Cond" panose="020B06060304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  H</a:t>
            </a:r>
            <a:r>
              <a:rPr lang="en-US" altLang="ja-JP" sz="2400" baseline="-30000" dirty="0">
                <a:latin typeface="Franklin Gothic Medium Cond" panose="020B06060304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altLang="ja-JP" sz="2400" dirty="0">
                <a:latin typeface="Franklin Gothic Medium Cond" panose="020B06060304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	   Cl</a:t>
            </a:r>
            <a:r>
              <a:rPr lang="en-US" altLang="ja-JP" sz="2400" baseline="-30000" dirty="0">
                <a:latin typeface="Franklin Gothic Medium Cond" panose="020B06060304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altLang="ja-JP" sz="2400" dirty="0">
                <a:latin typeface="Franklin Gothic Medium Cond" panose="020B06060304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	  Br</a:t>
            </a:r>
            <a:r>
              <a:rPr lang="en-US" altLang="ja-JP" sz="2400" baseline="-30000" dirty="0">
                <a:latin typeface="Franklin Gothic Medium Cond" panose="020B06060304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   </a:t>
            </a:r>
            <a:r>
              <a:rPr lang="en-US" altLang="ja-JP" sz="2400" dirty="0">
                <a:latin typeface="Franklin Gothic Medium Cond" panose="020B06060304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endParaRPr lang="en-US" altLang="ja-JP" sz="2400" dirty="0"/>
          </a:p>
          <a:p>
            <a:pPr marL="0" lvl="0" indent="457200">
              <a:spcBef>
                <a:spcPct val="0"/>
              </a:spcBef>
              <a:buClrTx/>
              <a:buSzTx/>
              <a:buNone/>
            </a:pPr>
            <a:r>
              <a:rPr lang="en-US" altLang="ja-JP" sz="2400" dirty="0">
                <a:latin typeface="Franklin Gothic Medium Cond" panose="020B06060304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Each Reagent breaks into two groups (2 H atoms, 2 Cl atoms, etc.)</a:t>
            </a:r>
            <a:endParaRPr lang="en-US" altLang="ja-JP" sz="2400" dirty="0"/>
          </a:p>
          <a:p>
            <a:pPr marL="0" lvl="0" indent="457200">
              <a:spcBef>
                <a:spcPct val="0"/>
              </a:spcBef>
              <a:buClrTx/>
              <a:buSzTx/>
              <a:buNone/>
            </a:pPr>
            <a:r>
              <a:rPr lang="en-US" altLang="ja-JP" sz="2400" dirty="0">
                <a:latin typeface="Franklin Gothic Medium Cond" panose="020B06060304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Each Carbon of the Double Bond forms a new bond to the new atoms:</a:t>
            </a:r>
            <a:endParaRPr lang="en-US" altLang="ja-JP" sz="2400" dirty="0">
              <a:latin typeface="Arial" panose="020B0604020202020204" pitchFamily="34" charset="0"/>
            </a:endParaRPr>
          </a:p>
          <a:p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746306"/>
              </p:ext>
            </p:extLst>
          </p:nvPr>
        </p:nvGraphicFramePr>
        <p:xfrm>
          <a:off x="2137117" y="3188044"/>
          <a:ext cx="6430234" cy="3056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CS ChemDraw Drawing" r:id="rId3" imgW="5768280" imgH="2742120" progId="ChemDraw.Document.6.0">
                  <p:embed/>
                </p:oleObj>
              </mc:Choice>
              <mc:Fallback>
                <p:oleObj name="CS ChemDraw Drawing" r:id="rId3" imgW="5768280" imgH="274212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7117" y="3188044"/>
                        <a:ext cx="6430234" cy="30564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77452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0362"/>
            <a:ext cx="10871200" cy="990600"/>
          </a:xfrm>
        </p:spPr>
        <p:txBody>
          <a:bodyPr/>
          <a:lstStyle/>
          <a:p>
            <a:pPr algn="ctr"/>
            <a:r>
              <a:rPr lang="en-US" altLang="en-US" dirty="0"/>
              <a:t>Organic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6562" y="1600200"/>
            <a:ext cx="11391502" cy="4495800"/>
          </a:xfrm>
        </p:spPr>
        <p:txBody>
          <a:bodyPr/>
          <a:lstStyle/>
          <a:p>
            <a:pPr marL="0" lvl="0" indent="457200">
              <a:spcBef>
                <a:spcPct val="0"/>
              </a:spcBef>
              <a:buClrTx/>
              <a:buSzTx/>
              <a:buNone/>
            </a:pPr>
            <a:r>
              <a:rPr lang="en-US" altLang="ja-JP" sz="2400" dirty="0">
                <a:latin typeface="Franklin Gothic Medium Cond" panose="020B06060304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Addition of Unsymmetrical Reagents:	</a:t>
            </a:r>
            <a:r>
              <a:rPr lang="en-US" altLang="ja-JP" sz="2400" dirty="0">
                <a:solidFill>
                  <a:srgbClr val="0000FF"/>
                </a:solidFill>
                <a:latin typeface="Franklin Gothic Medium Cond" panose="020B06060304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H-Cl	H-Br	H-OH	HOCH</a:t>
            </a:r>
            <a:r>
              <a:rPr lang="en-US" altLang="ja-JP" sz="2400" baseline="-30000" dirty="0">
                <a:solidFill>
                  <a:srgbClr val="0000FF"/>
                </a:solidFill>
                <a:latin typeface="Franklin Gothic Medium Cond" panose="020B06060304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3</a:t>
            </a:r>
            <a:endParaRPr lang="en-US" altLang="ja-JP" sz="2400" dirty="0"/>
          </a:p>
          <a:p>
            <a:pPr marL="0" lvl="0" indent="457200">
              <a:spcBef>
                <a:spcPct val="0"/>
              </a:spcBef>
              <a:buClrTx/>
              <a:buSzTx/>
              <a:buNone/>
            </a:pPr>
            <a:r>
              <a:rPr lang="en-US" altLang="ja-JP" sz="2400" dirty="0">
                <a:latin typeface="Franklin Gothic Medium Cond" panose="020B06060304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</a:t>
            </a:r>
            <a:r>
              <a:rPr lang="en-US" altLang="ja-JP" sz="2400" dirty="0" err="1">
                <a:latin typeface="Franklin Gothic Medium Cond" panose="020B06060304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HCl</a:t>
            </a:r>
            <a:r>
              <a:rPr lang="en-US" altLang="ja-JP" sz="2400" dirty="0">
                <a:latin typeface="Franklin Gothic Medium Cond" panose="020B06060304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 	</a:t>
            </a:r>
            <a:r>
              <a:rPr lang="en-US" altLang="ja-JP" sz="2400" dirty="0" err="1">
                <a:latin typeface="Franklin Gothic Medium Cond" panose="020B06060304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HBr</a:t>
            </a:r>
            <a:r>
              <a:rPr lang="en-US" altLang="ja-JP" sz="2400" dirty="0">
                <a:latin typeface="Franklin Gothic Medium Cond" panose="020B06060304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	H</a:t>
            </a:r>
            <a:r>
              <a:rPr lang="en-US" altLang="ja-JP" sz="2400" baseline="-30000" dirty="0">
                <a:latin typeface="Franklin Gothic Medium Cond" panose="020B06060304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altLang="ja-JP" sz="2400" dirty="0">
                <a:latin typeface="Franklin Gothic Medium Cond" panose="020B06060304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  	HOCH</a:t>
            </a:r>
            <a:r>
              <a:rPr lang="en-US" altLang="ja-JP" sz="2400" baseline="-30000" dirty="0">
                <a:latin typeface="Franklin Gothic Medium Cond" panose="020B06060304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3</a:t>
            </a:r>
            <a:r>
              <a:rPr lang="en-US" altLang="ja-JP" sz="2400" dirty="0">
                <a:latin typeface="Franklin Gothic Medium Cond" panose="020B06060304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endParaRPr lang="en-US" altLang="ja-JP" sz="2400" dirty="0"/>
          </a:p>
          <a:p>
            <a:pPr marL="0" lvl="0" indent="457200">
              <a:spcBef>
                <a:spcPct val="0"/>
              </a:spcBef>
              <a:buClrTx/>
              <a:buSzTx/>
              <a:buNone/>
            </a:pPr>
            <a:r>
              <a:rPr lang="en-US" altLang="ja-JP" sz="2400" dirty="0">
                <a:latin typeface="Franklin Gothic Medium Cond" panose="020B06060304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Each Reagent breaks into a H atom and the rest of the molecule</a:t>
            </a:r>
            <a:endParaRPr lang="en-US" altLang="ja-JP" sz="2400" dirty="0"/>
          </a:p>
          <a:p>
            <a:pPr marL="0" lvl="0" indent="457200">
              <a:spcBef>
                <a:spcPct val="0"/>
              </a:spcBef>
              <a:buClrTx/>
              <a:buSzTx/>
              <a:buNone/>
            </a:pPr>
            <a:r>
              <a:rPr lang="en-US" altLang="ja-JP" sz="2400" dirty="0">
                <a:latin typeface="Franklin Gothic Medium Cond" panose="020B06060304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Each Carbon of the Double Bond forms a new bond to the new groups:</a:t>
            </a:r>
            <a:endParaRPr lang="en-US" altLang="ja-JP" sz="24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535017"/>
              </p:ext>
            </p:extLst>
          </p:nvPr>
        </p:nvGraphicFramePr>
        <p:xfrm>
          <a:off x="2594918" y="3132135"/>
          <a:ext cx="5801392" cy="3054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CS ChemDraw Drawing" r:id="rId3" imgW="5768640" imgH="3040200" progId="ChemDraw.Document.6.0">
                  <p:embed/>
                </p:oleObj>
              </mc:Choice>
              <mc:Fallback>
                <p:oleObj name="CS ChemDraw Drawing" r:id="rId3" imgW="5768640" imgH="304020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4918" y="3132135"/>
                        <a:ext cx="5801392" cy="30544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11720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6864" y="1604961"/>
            <a:ext cx="10871200" cy="4687796"/>
          </a:xfrm>
        </p:spPr>
        <p:txBody>
          <a:bodyPr/>
          <a:lstStyle/>
          <a:p>
            <a:pPr marL="0" lvl="0" indent="457200">
              <a:spcBef>
                <a:spcPct val="0"/>
              </a:spcBef>
              <a:buClrTx/>
              <a:buSzTx/>
              <a:buNone/>
            </a:pPr>
            <a:r>
              <a:rPr lang="en-US" altLang="ja-JP" sz="2400" dirty="0">
                <a:latin typeface="Franklin Gothic Medium Cond" panose="020B06060304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Addition of Symmetrical Reagents is Stereospecific</a:t>
            </a:r>
            <a:endParaRPr lang="en-US" altLang="ja-JP" sz="2400" dirty="0"/>
          </a:p>
          <a:p>
            <a:pPr marL="0" lvl="0" indent="457200">
              <a:spcBef>
                <a:spcPct val="0"/>
              </a:spcBef>
              <a:buClrTx/>
              <a:buSzTx/>
              <a:buNone/>
            </a:pPr>
            <a:r>
              <a:rPr lang="en-US" altLang="ja-JP" sz="2400" dirty="0">
                <a:latin typeface="Franklin Gothic Medium Cond" panose="020B06060304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2a. Reaction with </a:t>
            </a:r>
            <a:r>
              <a:rPr lang="en-US" altLang="ja-JP" sz="2400" dirty="0">
                <a:solidFill>
                  <a:srgbClr val="0000FF"/>
                </a:solidFill>
                <a:latin typeface="Franklin Gothic Medium Cond" panose="020B06060304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H-H </a:t>
            </a:r>
            <a:r>
              <a:rPr lang="en-US" altLang="ja-JP" sz="2400" dirty="0">
                <a:latin typeface="Franklin Gothic Medium Cond" panose="020B06060304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gives </a:t>
            </a:r>
            <a:r>
              <a:rPr lang="en-US" altLang="ja-JP" sz="2400" i="1" dirty="0">
                <a:solidFill>
                  <a:srgbClr val="0000FF"/>
                </a:solidFill>
                <a:latin typeface="Franklin Gothic Medium Cond" panose="020B06060304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cis</a:t>
            </a:r>
            <a:r>
              <a:rPr lang="en-US" altLang="ja-JP" sz="2400" dirty="0">
                <a:solidFill>
                  <a:srgbClr val="0000FF"/>
                </a:solidFill>
                <a:latin typeface="Franklin Gothic Medium Cond" panose="020B06060304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400" dirty="0">
                <a:latin typeface="Franklin Gothic Medium Cond" panose="020B06060304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addition product:</a:t>
            </a:r>
            <a:endParaRPr lang="en-US" altLang="ja-JP" sz="2400" dirty="0"/>
          </a:p>
          <a:p>
            <a:pPr marL="0" lvl="0" indent="457200">
              <a:spcBef>
                <a:spcPct val="0"/>
              </a:spcBef>
              <a:buClrTx/>
              <a:buSzTx/>
              <a:buNone/>
            </a:pPr>
            <a:endParaRPr lang="en-US" altLang="ja-JP" sz="2400" i="1" dirty="0" smtClean="0">
              <a:solidFill>
                <a:srgbClr val="0000FF"/>
              </a:solidFill>
              <a:latin typeface="Franklin Gothic Medium Cond" panose="020B06060304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lvl="0" indent="457200">
              <a:spcBef>
                <a:spcPct val="0"/>
              </a:spcBef>
              <a:buClrTx/>
              <a:buSzTx/>
              <a:buNone/>
            </a:pPr>
            <a:endParaRPr lang="en-US" altLang="ja-JP" sz="2400" i="1" dirty="0">
              <a:solidFill>
                <a:srgbClr val="0000FF"/>
              </a:solidFill>
              <a:latin typeface="Franklin Gothic Medium Cond" panose="020B06060304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lvl="0" indent="457200">
              <a:spcBef>
                <a:spcPct val="0"/>
              </a:spcBef>
              <a:buClrTx/>
              <a:buSzTx/>
              <a:buNone/>
            </a:pPr>
            <a:endParaRPr lang="en-US" altLang="ja-JP" sz="2400" i="1" dirty="0" smtClean="0">
              <a:solidFill>
                <a:srgbClr val="0000FF"/>
              </a:solidFill>
              <a:latin typeface="Franklin Gothic Medium Cond" panose="020B06060304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lvl="0" indent="457200">
              <a:spcBef>
                <a:spcPct val="0"/>
              </a:spcBef>
              <a:buClrTx/>
              <a:buSzTx/>
              <a:buNone/>
            </a:pPr>
            <a:endParaRPr lang="en-US" altLang="ja-JP" sz="2400" i="1" dirty="0" smtClean="0">
              <a:solidFill>
                <a:srgbClr val="0000FF"/>
              </a:solidFill>
              <a:latin typeface="Franklin Gothic Medium Cond" panose="020B06060304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lvl="0" indent="457200">
              <a:spcBef>
                <a:spcPct val="0"/>
              </a:spcBef>
              <a:buClrTx/>
              <a:buSzTx/>
              <a:buNone/>
            </a:pPr>
            <a:r>
              <a:rPr lang="en-US" altLang="ja-JP" sz="2400" i="1" dirty="0" smtClean="0">
                <a:solidFill>
                  <a:srgbClr val="0000FF"/>
                </a:solidFill>
                <a:latin typeface="Franklin Gothic Medium Cond" panose="020B06060304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Cis</a:t>
            </a:r>
            <a:r>
              <a:rPr lang="en-US" altLang="ja-JP" sz="2400" dirty="0" smtClean="0">
                <a:solidFill>
                  <a:srgbClr val="0000FF"/>
                </a:solidFill>
                <a:latin typeface="Franklin Gothic Medium Cond" panose="020B06060304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400" dirty="0">
                <a:latin typeface="Franklin Gothic Medium Cond" panose="020B06060304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addition product is formed, but single bond rotation obscures the stereochemistry</a:t>
            </a:r>
            <a:endParaRPr lang="en-US" altLang="ja-JP" sz="2400" dirty="0"/>
          </a:p>
          <a:p>
            <a:pPr marL="0" lvl="0" indent="457200">
              <a:spcBef>
                <a:spcPct val="0"/>
              </a:spcBef>
              <a:buClrTx/>
              <a:buSzTx/>
              <a:buNone/>
            </a:pPr>
            <a:r>
              <a:rPr lang="en-US" altLang="ja-JP" sz="2400" dirty="0">
                <a:solidFill>
                  <a:srgbClr val="000000"/>
                </a:solidFill>
                <a:latin typeface="Franklin Gothic Medium Cond" panose="020B06060304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However, </a:t>
            </a:r>
            <a:r>
              <a:rPr lang="en-US" altLang="ja-JP" sz="2400" dirty="0">
                <a:solidFill>
                  <a:srgbClr val="0000FF"/>
                </a:solidFill>
                <a:latin typeface="Franklin Gothic Medium Cond" panose="020B06060304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H-H </a:t>
            </a:r>
            <a:r>
              <a:rPr lang="en-US" altLang="ja-JP" sz="2400" dirty="0">
                <a:latin typeface="Franklin Gothic Medium Cond" panose="020B06060304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addition to a cycloalkane illustrates </a:t>
            </a:r>
            <a:r>
              <a:rPr lang="en-US" altLang="ja-JP" sz="2400" i="1" dirty="0">
                <a:solidFill>
                  <a:srgbClr val="0000FF"/>
                </a:solidFill>
                <a:latin typeface="Franklin Gothic Medium Cond" panose="020B06060304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cis </a:t>
            </a:r>
            <a:r>
              <a:rPr lang="en-US" altLang="ja-JP" sz="2400" dirty="0">
                <a:latin typeface="Franklin Gothic Medium Cond" panose="020B06060304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addition:</a:t>
            </a:r>
            <a:endParaRPr lang="en-US" altLang="ja-JP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3F44D0F-E804-407D-A681-19F66099BC9A}" type="slidenum">
              <a:rPr lang="en-US" altLang="en-US" smtClean="0"/>
              <a:pPr/>
              <a:t>32</a:t>
            </a:fld>
            <a:endParaRPr lang="en-US" alt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414634"/>
              </p:ext>
            </p:extLst>
          </p:nvPr>
        </p:nvGraphicFramePr>
        <p:xfrm>
          <a:off x="1318054" y="2585236"/>
          <a:ext cx="8032183" cy="1214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0" name="CS ChemDraw Drawing" r:id="rId3" imgW="7184160" imgH="1090440" progId="ChemDraw.Document.6.0">
                  <p:embed/>
                </p:oleObj>
              </mc:Choice>
              <mc:Fallback>
                <p:oleObj name="CS ChemDraw Drawing" r:id="rId3" imgW="7184160" imgH="1090440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8054" y="2585236"/>
                        <a:ext cx="8032183" cy="12148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29986"/>
              </p:ext>
            </p:extLst>
          </p:nvPr>
        </p:nvGraphicFramePr>
        <p:xfrm>
          <a:off x="2773800" y="4622120"/>
          <a:ext cx="6362639" cy="167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1" name="CS ChemDraw Drawing" r:id="rId5" imgW="5658480" imgH="1482120" progId="ChemDraw.Document.6.0">
                  <p:embed/>
                </p:oleObj>
              </mc:Choice>
              <mc:Fallback>
                <p:oleObj name="CS ChemDraw Drawing" r:id="rId5" imgW="5658480" imgH="148212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3800" y="4622120"/>
                        <a:ext cx="6362639" cy="16706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28600" y="1307470"/>
            <a:ext cx="67839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kumimoji="0" lang="en-US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57200" y="2781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297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32193" y="1516064"/>
            <a:ext cx="10871200" cy="4792060"/>
          </a:xfrm>
        </p:spPr>
        <p:txBody>
          <a:bodyPr/>
          <a:lstStyle/>
          <a:p>
            <a:r>
              <a:rPr lang="en-US" dirty="0"/>
              <a:t>Addition of Unsymmetrical Reagents is </a:t>
            </a:r>
            <a:r>
              <a:rPr lang="en-US" dirty="0" err="1"/>
              <a:t>Regiospecific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3F44D0F-E804-407D-A681-19F66099BC9A}" type="slidenum">
              <a:rPr lang="en-US" altLang="en-US" smtClean="0"/>
              <a:pPr/>
              <a:t>33</a:t>
            </a:fld>
            <a:endParaRPr lang="en-US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5329" y="2121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17121" y="2299111"/>
            <a:ext cx="151475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702233"/>
              </p:ext>
            </p:extLst>
          </p:nvPr>
        </p:nvGraphicFramePr>
        <p:xfrm>
          <a:off x="1517122" y="2299112"/>
          <a:ext cx="9284696" cy="2885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name="CS ChemDraw Drawing" r:id="rId3" imgW="4936320" imgH="1531800" progId="ChemDraw.Document.6.0">
                  <p:embed/>
                </p:oleObj>
              </mc:Choice>
              <mc:Fallback>
                <p:oleObj name="CS ChemDraw Drawing" r:id="rId3" imgW="4936320" imgH="1531800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7122" y="2299112"/>
                        <a:ext cx="9284696" cy="28852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58409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1805" y="1598141"/>
            <a:ext cx="12001102" cy="4835611"/>
          </a:xfrm>
        </p:spPr>
        <p:txBody>
          <a:bodyPr/>
          <a:lstStyle/>
          <a:p>
            <a:r>
              <a:rPr lang="en-US" dirty="0"/>
              <a:t>The same </a:t>
            </a:r>
            <a:r>
              <a:rPr lang="en-US" dirty="0" err="1"/>
              <a:t>regiochemistry</a:t>
            </a:r>
            <a:r>
              <a:rPr lang="en-US" dirty="0"/>
              <a:t> is observed for ALL unsymmetrical reagents: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3F44D0F-E804-407D-A681-19F66099BC9A}" type="slidenum">
              <a:rPr lang="en-US" altLang="en-US" smtClean="0"/>
              <a:pPr/>
              <a:t>34</a:t>
            </a:fld>
            <a:endParaRPr lang="en-US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44843" y="3377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874341"/>
              </p:ext>
            </p:extLst>
          </p:nvPr>
        </p:nvGraphicFramePr>
        <p:xfrm>
          <a:off x="1923166" y="2248929"/>
          <a:ext cx="7245548" cy="4009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CS ChemDraw Drawing" r:id="rId3" imgW="5433840" imgH="3000960" progId="ChemDraw.Document.6.0">
                  <p:embed/>
                </p:oleObj>
              </mc:Choice>
              <mc:Fallback>
                <p:oleObj name="CS ChemDraw Drawing" r:id="rId3" imgW="5433840" imgH="300096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3166" y="2248929"/>
                        <a:ext cx="7245548" cy="40096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35284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44881" y="2158829"/>
            <a:ext cx="5026726" cy="41529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3F44D0F-E804-407D-A681-19F66099BC9A}" type="slidenum">
              <a:rPr lang="en-US" altLang="en-US" smtClean="0"/>
              <a:pPr/>
              <a:t>35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144881" y="178949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Draw 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the expected product for each reaction: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595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Thermodynamics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825625"/>
            <a:ext cx="10914888" cy="4351338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ct val="0"/>
              </a:spcBef>
              <a:buFontTx/>
              <a:buNone/>
            </a:pPr>
            <a:r>
              <a:rPr lang="en-US" altLang="en-US" u="sng" dirty="0"/>
              <a:t>Heat of reaction</a:t>
            </a:r>
            <a:r>
              <a:rPr lang="en-US" altLang="en-US" dirty="0"/>
              <a:t>: </a:t>
            </a:r>
            <a:r>
              <a:rPr lang="en-US" altLang="en-US" dirty="0">
                <a:sym typeface="Symbol" panose="05050102010706020507" pitchFamily="18" charset="2"/>
              </a:rPr>
              <a:t>The heat released </a:t>
            </a:r>
          </a:p>
          <a:p>
            <a:pPr>
              <a:lnSpc>
                <a:spcPct val="93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ym typeface="Symbol" panose="05050102010706020507" pitchFamily="18" charset="2"/>
              </a:rPr>
              <a:t>during a </a:t>
            </a:r>
            <a:r>
              <a:rPr lang="en-US" altLang="en-US" i="1" dirty="0">
                <a:sym typeface="Symbol" panose="05050102010706020507" pitchFamily="18" charset="2"/>
              </a:rPr>
              <a:t>chemical reaction</a:t>
            </a:r>
            <a:r>
              <a:rPr lang="en-US" altLang="en-US" dirty="0">
                <a:sym typeface="Symbol" panose="05050102010706020507" pitchFamily="18" charset="2"/>
              </a:rPr>
              <a:t>. </a:t>
            </a:r>
          </a:p>
          <a:p>
            <a:pPr>
              <a:lnSpc>
                <a:spcPct val="93000"/>
              </a:lnSpc>
              <a:spcBef>
                <a:spcPct val="0"/>
              </a:spcBef>
              <a:buFontTx/>
              <a:buNone/>
            </a:pPr>
            <a:endParaRPr lang="en-US" alt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Calorimetry</a:t>
            </a:r>
            <a:r>
              <a:rPr lang="en-US" altLang="en-US" dirty="0"/>
              <a:t>: is the science of </a:t>
            </a:r>
          </a:p>
          <a:p>
            <a:pPr marL="0" indent="0">
              <a:buNone/>
            </a:pPr>
            <a:r>
              <a:rPr lang="en-US" altLang="en-US" dirty="0"/>
              <a:t>measuring the heat of </a:t>
            </a:r>
          </a:p>
          <a:p>
            <a:pPr marL="0" indent="0">
              <a:buNone/>
            </a:pPr>
            <a:r>
              <a:rPr lang="en-US" altLang="en-US" dirty="0"/>
              <a:t>chemical reactions.</a:t>
            </a:r>
          </a:p>
          <a:p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4"/>
          <a:stretch>
            <a:fillRect/>
          </a:stretch>
        </p:blipFill>
        <p:spPr bwMode="auto">
          <a:xfrm>
            <a:off x="5658612" y="1825625"/>
            <a:ext cx="5961666" cy="468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508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3_10_Tab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7521" y="1143000"/>
            <a:ext cx="7053430" cy="503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02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3_Pg89_UnTab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2590800"/>
            <a:ext cx="8229600" cy="20688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3600" y="457200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How many calories will you get from eating one slice of pizza?</a:t>
            </a:r>
          </a:p>
        </p:txBody>
      </p:sp>
    </p:spTree>
    <p:extLst>
      <p:ext uri="{BB962C8B-B14F-4D97-AF65-F5344CB8AC3E}">
        <p14:creationId xmlns:p14="http://schemas.microsoft.com/office/powerpoint/2010/main" val="1914582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151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Kinetics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184" y="990471"/>
            <a:ext cx="11901781" cy="5640988"/>
          </a:xfrm>
        </p:spPr>
        <p:txBody>
          <a:bodyPr/>
          <a:lstStyle/>
          <a:p>
            <a:pPr>
              <a:buClr>
                <a:schemeClr val="bg2"/>
              </a:buClr>
              <a:buNone/>
            </a:pPr>
            <a:r>
              <a:rPr lang="en-US" altLang="en-US" b="1" dirty="0"/>
              <a:t>The rate of reaction</a:t>
            </a:r>
            <a:r>
              <a:rPr lang="en-US" altLang="en-US" dirty="0"/>
              <a:t> is determined by measuring the amount of reactant used up or product formed in </a:t>
            </a:r>
            <a:r>
              <a:rPr lang="en-US" altLang="en-US" dirty="0" smtClean="0"/>
              <a:t>a certain </a:t>
            </a:r>
            <a:r>
              <a:rPr lang="en-US" altLang="en-US" dirty="0"/>
              <a:t>period of time.</a:t>
            </a:r>
          </a:p>
          <a:p>
            <a:pPr>
              <a:spcBef>
                <a:spcPct val="0"/>
              </a:spcBef>
              <a:buNone/>
            </a:pPr>
            <a:endParaRPr lang="en-US" altLang="en-US" dirty="0"/>
          </a:p>
          <a:p>
            <a:pPr>
              <a:spcBef>
                <a:spcPct val="0"/>
              </a:spcBef>
              <a:buNone/>
            </a:pPr>
            <a:r>
              <a:rPr lang="en-US" altLang="en-US" dirty="0"/>
              <a:t>The rate or reaction is affected by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temperature changes.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changes in amount.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the presence of a catalyst.</a:t>
            </a:r>
          </a:p>
          <a:p>
            <a:endParaRPr lang="en-US" dirty="0"/>
          </a:p>
        </p:txBody>
      </p:sp>
      <p:pic>
        <p:nvPicPr>
          <p:cNvPr id="4" name="Picture 6" descr="H:\48353 Timberlake, 4e IRDVD\Working Files 48353\JPEG\ch09\003_09_02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50"/>
          <a:stretch>
            <a:fillRect/>
          </a:stretch>
        </p:blipFill>
        <p:spPr bwMode="auto">
          <a:xfrm>
            <a:off x="4384206" y="2619632"/>
            <a:ext cx="7385769" cy="387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096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1611"/>
          </a:xfrm>
        </p:spPr>
        <p:txBody>
          <a:bodyPr/>
          <a:lstStyle/>
          <a:p>
            <a:pPr algn="ctr"/>
            <a:r>
              <a:rPr lang="en-US" dirty="0" smtClean="0"/>
              <a:t>Activation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1056"/>
            <a:ext cx="10515600" cy="4585907"/>
          </a:xfrm>
        </p:spPr>
        <p:txBody>
          <a:bodyPr/>
          <a:lstStyle/>
          <a:p>
            <a:r>
              <a:rPr lang="en-US" altLang="en-US" dirty="0"/>
              <a:t>The activation energy is the minimum energy needed for a reaction to take place.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13632" y="2315209"/>
            <a:ext cx="4901184" cy="4299675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083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:\48353 Timberlake, 4e IRDVD\Working Files 48353\JPEG\ch09\007_09_04_Figur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927" y="420688"/>
            <a:ext cx="3896145" cy="575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08637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edian">
  <a:themeElements>
    <a:clrScheme name="Custom 8">
      <a:dk1>
        <a:sysClr val="windowText" lastClr="000000"/>
      </a:dk1>
      <a:lt1>
        <a:sysClr val="window" lastClr="FFFFFF"/>
      </a:lt1>
      <a:dk2>
        <a:srgbClr val="464646"/>
      </a:dk2>
      <a:lt2>
        <a:srgbClr val="0070C0"/>
      </a:lt2>
      <a:accent1>
        <a:srgbClr val="2DA2BF"/>
      </a:accent1>
      <a:accent2>
        <a:srgbClr val="F75959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8">
    <a:dk1>
      <a:sysClr val="windowText" lastClr="000000"/>
    </a:dk1>
    <a:lt1>
      <a:sysClr val="window" lastClr="FFFFFF"/>
    </a:lt1>
    <a:dk2>
      <a:srgbClr val="464646"/>
    </a:dk2>
    <a:lt2>
      <a:srgbClr val="0070C0"/>
    </a:lt2>
    <a:accent1>
      <a:srgbClr val="2DA2BF"/>
    </a:accent1>
    <a:accent2>
      <a:srgbClr val="F75959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823</Words>
  <Application>Microsoft Office PowerPoint</Application>
  <PresentationFormat>Widescreen</PresentationFormat>
  <Paragraphs>200</Paragraphs>
  <Slides>35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55" baseType="lpstr">
      <vt:lpstr>MS Mincho</vt:lpstr>
      <vt:lpstr>ＭＳ Ｐゴシック</vt:lpstr>
      <vt:lpstr>ＭＳ Ｐゴシック</vt:lpstr>
      <vt:lpstr>Arial</vt:lpstr>
      <vt:lpstr>Calibri</vt:lpstr>
      <vt:lpstr>Calibri Light</vt:lpstr>
      <vt:lpstr>Comic Sans MS</vt:lpstr>
      <vt:lpstr>Franklin Gothic Medium Cond</vt:lpstr>
      <vt:lpstr>HGPｺﾞｼｯｸE</vt:lpstr>
      <vt:lpstr>MathJax_AMS</vt:lpstr>
      <vt:lpstr>MathJax_Main</vt:lpstr>
      <vt:lpstr>MathJax_Math</vt:lpstr>
      <vt:lpstr>Symbol</vt:lpstr>
      <vt:lpstr>Times New Roman</vt:lpstr>
      <vt:lpstr>Tw Cen MT</vt:lpstr>
      <vt:lpstr>Wingdings</vt:lpstr>
      <vt:lpstr>Wingdings 2</vt:lpstr>
      <vt:lpstr>Office Theme</vt:lpstr>
      <vt:lpstr>Median</vt:lpstr>
      <vt:lpstr>CS ChemDraw Drawing</vt:lpstr>
      <vt:lpstr>Chapter 5  Chemical Reactions</vt:lpstr>
      <vt:lpstr>Thermodynamics</vt:lpstr>
      <vt:lpstr>PowerPoint Presentation</vt:lpstr>
      <vt:lpstr>Thermodynamics</vt:lpstr>
      <vt:lpstr>PowerPoint Presentation</vt:lpstr>
      <vt:lpstr>PowerPoint Presentation</vt:lpstr>
      <vt:lpstr>Kinetics</vt:lpstr>
      <vt:lpstr>Activation Energy</vt:lpstr>
      <vt:lpstr>PowerPoint Presentation</vt:lpstr>
      <vt:lpstr>PowerPoint Presentation</vt:lpstr>
      <vt:lpstr>Practice</vt:lpstr>
      <vt:lpstr>Overview of Chemical Reactions</vt:lpstr>
      <vt:lpstr>Combination Reactions</vt:lpstr>
      <vt:lpstr>Decomposition Reaction</vt:lpstr>
      <vt:lpstr>Single Replacement Reaction</vt:lpstr>
      <vt:lpstr>Double Replacement Reaction</vt:lpstr>
      <vt:lpstr>Practice</vt:lpstr>
      <vt:lpstr>Equilibrium</vt:lpstr>
      <vt:lpstr>Practice</vt:lpstr>
      <vt:lpstr>Combustion Reaction</vt:lpstr>
      <vt:lpstr>Oxidation−Reduction </vt:lpstr>
      <vt:lpstr>Oxidation and Reduction</vt:lpstr>
      <vt:lpstr>Characteristics of Oxidation and Reduction</vt:lpstr>
      <vt:lpstr>PowerPoint Presentation</vt:lpstr>
      <vt:lpstr>PowerPoint Presentation</vt:lpstr>
      <vt:lpstr>Organic Reactions: Condensation and Hydrolysis</vt:lpstr>
      <vt:lpstr>PowerPoint Presentation</vt:lpstr>
      <vt:lpstr>PowerPoint Presentation</vt:lpstr>
      <vt:lpstr>PowerPoint Presentation</vt:lpstr>
      <vt:lpstr>Organic Reactions</vt:lpstr>
      <vt:lpstr>Organic Reactions</vt:lpstr>
      <vt:lpstr>Organic Reactions</vt:lpstr>
      <vt:lpstr>Organic Reactions</vt:lpstr>
      <vt:lpstr>Organic Reactions</vt:lpstr>
      <vt:lpstr>Practice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  Chemical Reactions</dc:title>
  <dc:creator>Martin Larter</dc:creator>
  <cp:lastModifiedBy>Martin Larter</cp:lastModifiedBy>
  <cp:revision>42</cp:revision>
  <dcterms:created xsi:type="dcterms:W3CDTF">2017-01-28T03:49:17Z</dcterms:created>
  <dcterms:modified xsi:type="dcterms:W3CDTF">2017-01-31T20:49:14Z</dcterms:modified>
</cp:coreProperties>
</file>