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40"/>
  </p:notesMasterIdLst>
  <p:sldIdLst>
    <p:sldId id="256" r:id="rId4"/>
    <p:sldId id="257" r:id="rId5"/>
    <p:sldId id="258" r:id="rId6"/>
    <p:sldId id="284" r:id="rId7"/>
    <p:sldId id="259" r:id="rId8"/>
    <p:sldId id="267" r:id="rId9"/>
    <p:sldId id="261" r:id="rId10"/>
    <p:sldId id="260" r:id="rId11"/>
    <p:sldId id="262" r:id="rId12"/>
    <p:sldId id="268" r:id="rId13"/>
    <p:sldId id="269" r:id="rId14"/>
    <p:sldId id="270" r:id="rId15"/>
    <p:sldId id="285" r:id="rId16"/>
    <p:sldId id="282" r:id="rId17"/>
    <p:sldId id="283" r:id="rId18"/>
    <p:sldId id="286" r:id="rId19"/>
    <p:sldId id="287" r:id="rId20"/>
    <p:sldId id="263" r:id="rId21"/>
    <p:sldId id="264" r:id="rId22"/>
    <p:sldId id="265" r:id="rId23"/>
    <p:sldId id="266" r:id="rId24"/>
    <p:sldId id="288" r:id="rId25"/>
    <p:sldId id="271" r:id="rId26"/>
    <p:sldId id="272" r:id="rId27"/>
    <p:sldId id="289" r:id="rId28"/>
    <p:sldId id="290" r:id="rId29"/>
    <p:sldId id="277" r:id="rId30"/>
    <p:sldId id="275" r:id="rId31"/>
    <p:sldId id="291" r:id="rId32"/>
    <p:sldId id="276" r:id="rId33"/>
    <p:sldId id="278" r:id="rId34"/>
    <p:sldId id="279" r:id="rId35"/>
    <p:sldId id="292" r:id="rId36"/>
    <p:sldId id="280" r:id="rId37"/>
    <p:sldId id="281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92DB4-1B44-4C40-9ABE-9D1D0DB7E5F9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86886-E59E-4B46-AE05-BBC814262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BF60B7-82D5-47FE-B3C4-D623CBAA90A1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9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4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3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13E3B-3E9F-4768-9A65-D83610DC6D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8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81444-9017-432F-BD5D-1D42DAC4F8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49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8EA93-AD03-4F79-A5CD-DB8C614A34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5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5D726-CE3A-477C-BD49-097EA4ABF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4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FAC25-9BB4-421C-A052-986705AD1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8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C2EAD-D918-40F5-AC46-0B832511DB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D3391-711F-4FFB-BD35-B736E9482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05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37F25-88BC-48E6-9728-0798E05E5B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1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5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362BA-7774-42DD-A7E5-18011ACFBD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2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C99BB-D9AF-4C81-8D54-6CEE899E5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42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8287-61E2-471A-9DF7-E77C501F46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52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03F1C-1742-477E-AB69-AB0596C035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30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CAFE9-6ABA-42C1-95EA-BDCE627A3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1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13E3B-3E9F-4768-9A65-D83610DC6D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50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81444-9017-432F-BD5D-1D42DAC4F8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81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8EA93-AD03-4F79-A5CD-DB8C614A34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5D726-CE3A-477C-BD49-097EA4ABF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2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FAC25-9BB4-421C-A052-986705AD1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1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C2EAD-D918-40F5-AC46-0B832511DB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5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D3391-711F-4FFB-BD35-B736E94827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96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37F25-88BC-48E6-9728-0798E05E5B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05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362BA-7774-42DD-A7E5-18011ACFBD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7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C99BB-D9AF-4C81-8D54-6CEE899E56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5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8287-61E2-471A-9DF7-E77C501F46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83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03F1C-1742-477E-AB69-AB0596C035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6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CAFE9-6ABA-42C1-95EA-BDCE627A37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29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2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4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4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EA4C-41C6-42B7-8DC5-1118743595E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3E3-BE80-4669-A90F-03AFFCE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ill Sans MT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7FD6B-E4E2-40FE-9C25-5D8ED2F6153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Gill Sans MT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ill Sans MT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7FD6B-E4E2-40FE-9C25-5D8ED2F6153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2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435" y="370703"/>
            <a:ext cx="9144000" cy="24143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4400" b="1" dirty="0">
                <a:cs typeface="ＭＳ Ｐゴシック" charset="-128"/>
              </a:rPr>
              <a:t>Chapter </a:t>
            </a:r>
            <a:r>
              <a:rPr lang="en-US" altLang="en-US" sz="4400" b="1" dirty="0" smtClean="0">
                <a:cs typeface="ＭＳ Ｐゴシック" charset="-128"/>
              </a:rPr>
              <a:t>4</a:t>
            </a:r>
            <a:r>
              <a:rPr lang="en-US" altLang="en-US" sz="4400" b="1" dirty="0">
                <a:cs typeface="ＭＳ Ｐゴシック" charset="-128"/>
              </a:rPr>
              <a:t/>
            </a:r>
            <a:br>
              <a:rPr lang="en-US" altLang="en-US" sz="4400" b="1" dirty="0">
                <a:cs typeface="ＭＳ Ｐゴシック" charset="-128"/>
              </a:rPr>
            </a:br>
            <a:r>
              <a:rPr lang="en-US" altLang="en-US" sz="4400" b="1" dirty="0">
                <a:cs typeface="ＭＳ Ｐゴシック" charset="-128"/>
              </a:rPr>
              <a:t> </a:t>
            </a:r>
            <a:r>
              <a:rPr lang="en-US" altLang="en-US" sz="4400" b="1" dirty="0">
                <a:cs typeface="Arial" pitchFamily="34" charset="0"/>
              </a:rPr>
              <a:t>Introduction to Organic </a:t>
            </a:r>
            <a:br>
              <a:rPr lang="en-US" altLang="en-US" sz="4400" b="1" dirty="0">
                <a:cs typeface="Arial" pitchFamily="34" charset="0"/>
              </a:rPr>
            </a:br>
            <a:r>
              <a:rPr lang="en-US" altLang="en-US" sz="4400" b="1" dirty="0" smtClean="0">
                <a:cs typeface="Arial" pitchFamily="34" charset="0"/>
              </a:rPr>
              <a:t>Compounds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35" y="3056897"/>
            <a:ext cx="9885405" cy="3615752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Structures </a:t>
            </a:r>
            <a:r>
              <a:rPr lang="en-US" altLang="en-US" sz="2800" dirty="0"/>
              <a:t>of Organic Compounds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Alkanes 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Functional </a:t>
            </a:r>
            <a:r>
              <a:rPr lang="en-US" altLang="en-US" sz="2800" dirty="0"/>
              <a:t>Groups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Nomenclature </a:t>
            </a:r>
            <a:r>
              <a:rPr lang="en-US" altLang="en-US" sz="2800" dirty="0"/>
              <a:t>of Simple Alkanes</a:t>
            </a:r>
          </a:p>
          <a:p>
            <a:pPr marL="457200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Isomerism </a:t>
            </a:r>
            <a:r>
              <a:rPr lang="en-US" altLang="en-US" sz="2800" dirty="0"/>
              <a:t>in Organic Compounds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9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990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68" y="1128584"/>
            <a:ext cx="11368216" cy="5535827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functional </a:t>
            </a:r>
            <a:r>
              <a:rPr lang="en-US" altLang="en-US" b="1" dirty="0" smtClean="0"/>
              <a:t>group:</a:t>
            </a:r>
            <a:r>
              <a:rPr lang="en-US" altLang="en-US" dirty="0"/>
              <a:t> A group of atoms bonded in a particular way </a:t>
            </a:r>
            <a:r>
              <a:rPr lang="en-US" altLang="en-US" dirty="0" smtClean="0"/>
              <a:t>and </a:t>
            </a:r>
            <a:r>
              <a:rPr lang="en-US" altLang="en-US" dirty="0"/>
              <a:t>has specific properties and chemical </a:t>
            </a:r>
            <a:r>
              <a:rPr lang="en-US" altLang="en-US" dirty="0" smtClean="0"/>
              <a:t>reactivity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/>
              <a:t>Examples: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6" y="2872196"/>
            <a:ext cx="609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2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368" y="238126"/>
            <a:ext cx="8033320" cy="6422838"/>
          </a:xfrm>
          <a:prstGeom prst="rect">
            <a:avLst/>
          </a:prstGeom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12713"/>
            <a:ext cx="415925" cy="12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2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14" y="354227"/>
            <a:ext cx="9120125" cy="612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78" y="213540"/>
            <a:ext cx="10515600" cy="677150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Identify the functional groups in each of the following organic compounds:</a:t>
            </a:r>
            <a:endParaRPr lang="en-US" altLang="en-US" sz="1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24" y="1202820"/>
            <a:ext cx="2076135" cy="13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70" y="1202820"/>
            <a:ext cx="2039355" cy="13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08" y="1497999"/>
            <a:ext cx="2352870" cy="9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66" y="3543010"/>
            <a:ext cx="2253464" cy="13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40" y="3115189"/>
            <a:ext cx="2486345" cy="20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0" y="670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7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103" y="0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622" y="878272"/>
            <a:ext cx="10515600" cy="5979727"/>
          </a:xfrm>
        </p:spPr>
        <p:txBody>
          <a:bodyPr/>
          <a:lstStyle/>
          <a:p>
            <a:r>
              <a:rPr lang="en-US" altLang="en-US" dirty="0"/>
              <a:t>Fatty acids:</a:t>
            </a:r>
          </a:p>
          <a:p>
            <a:pPr lvl="1"/>
            <a:r>
              <a:rPr lang="en-US" altLang="en-US" dirty="0"/>
              <a:t>are the building blocks of many </a:t>
            </a:r>
            <a:r>
              <a:rPr lang="en-US" altLang="en-US" b="1" dirty="0">
                <a:solidFill>
                  <a:srgbClr val="00499A"/>
                </a:solidFill>
              </a:rPr>
              <a:t>lipids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are long chain carboxylic </a:t>
            </a:r>
            <a:r>
              <a:rPr lang="en-US" altLang="en-US" dirty="0" smtClean="0"/>
              <a:t>acids (</a:t>
            </a:r>
            <a:r>
              <a:rPr lang="en-US" altLang="en-US" dirty="0"/>
              <a:t>12 to 22 carbon </a:t>
            </a:r>
            <a:r>
              <a:rPr lang="en-US" altLang="en-US" dirty="0" smtClean="0"/>
              <a:t>atoms).</a:t>
            </a:r>
            <a:endParaRPr lang="en-US" altLang="en-US" dirty="0"/>
          </a:p>
          <a:p>
            <a:pPr lvl="1"/>
            <a:r>
              <a:rPr lang="en-US" altLang="en-US" dirty="0"/>
              <a:t>have long nonpolar tails responsible for fatty/oily </a:t>
            </a:r>
            <a:r>
              <a:rPr lang="en-US" altLang="en-US" dirty="0" smtClean="0"/>
              <a:t>characteristics.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no other functional group than the COOH, but </a:t>
            </a:r>
            <a:r>
              <a:rPr lang="en-US" u="sng" dirty="0"/>
              <a:t>may </a:t>
            </a:r>
            <a:r>
              <a:rPr lang="en-US" dirty="0"/>
              <a:t>have carbon-carbon </a:t>
            </a:r>
            <a:r>
              <a:rPr lang="en-US" u="sng" dirty="0"/>
              <a:t>double </a:t>
            </a:r>
            <a:r>
              <a:rPr lang="en-US" dirty="0"/>
              <a:t>bonds.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 descr="18_F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97" y="3393988"/>
            <a:ext cx="6343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61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Examples of saturated, monounsaturated, and polyunsaturated fatty acids containing 18 carbon atoms include:</a:t>
            </a:r>
          </a:p>
          <a:p>
            <a:endParaRPr lang="en-US" dirty="0"/>
          </a:p>
        </p:txBody>
      </p:sp>
      <p:pic>
        <p:nvPicPr>
          <p:cNvPr id="4" name="Picture 3" descr="table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65" y="2802754"/>
            <a:ext cx="7602299" cy="337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82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271"/>
              </p:ext>
            </p:extLst>
          </p:nvPr>
        </p:nvGraphicFramePr>
        <p:xfrm>
          <a:off x="280084" y="247137"/>
          <a:ext cx="11607116" cy="6392560"/>
        </p:xfrm>
        <a:graphic>
          <a:graphicData uri="http://schemas.openxmlformats.org/drawingml/2006/table">
            <a:tbl>
              <a:tblPr/>
              <a:tblGrid>
                <a:gridCol w="1517135"/>
                <a:gridCol w="1906144"/>
                <a:gridCol w="3718929"/>
                <a:gridCol w="4464908"/>
              </a:tblGrid>
              <a:tr h="4481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Notation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common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systematic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structure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12:0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Lauric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dodecanoic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14:0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Myristic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tetradecanoic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Palmitic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Hexadecanoic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18:0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Stearic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Octadecanoic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16:1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Palmitoleic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Hexadecenoic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CH=CH-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18:1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Oleic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9-Octadecenoic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CH=CH-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18:2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Linoleic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9,12-Octadecadienoic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(CH=CHCH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18:3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9,12,15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Linolenic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9,12,15-Octadecatrienoic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(CH=CHCH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(CH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2000" baseline="-25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COOH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8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20:4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5,8,11,14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arachidonic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acid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50"/>
                        </a:lnSpc>
                      </a:pP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ts val="135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draw it!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00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0" y="202771"/>
            <a:ext cx="11650362" cy="64369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given by the notation in the left column (12:0, 16:0, etc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information is given by the delta sign and superscripts in the left column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12, 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etc.)?</a:t>
            </a:r>
          </a:p>
          <a:p>
            <a:pPr marL="0" marR="0" indent="0" algn="ctr">
              <a:lnSpc>
                <a:spcPts val="135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5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5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5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5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Draw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bond line structure for Oleic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18:1</a:t>
            </a:r>
            <a:r>
              <a:rPr lang="el-GR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ts val="1350"/>
              </a:lnSpc>
              <a:buNone/>
            </a:pPr>
            <a:endParaRPr lang="en-US" dirty="0">
              <a:solidFill>
                <a:srgbClr val="00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8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72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NAMING ORGANIC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231264"/>
            <a:ext cx="11713464" cy="53707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longest carbon chain which contains the functional group or multiple bond if present and name it (using the correct ending).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the longest chain (left to right or right to left) so that the functional group/multiple bond/longest side chain (branch) is on the lowest numbered carbon possible.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Alkyl group:</a:t>
            </a:r>
            <a:r>
              <a:rPr lang="en-US" dirty="0">
                <a:ea typeface="+mn-ea"/>
                <a:cs typeface="+mn-cs"/>
              </a:rPr>
              <a:t> a substituent group derived from an alkane by removal of a hydrogen atom</a:t>
            </a:r>
          </a:p>
          <a:p>
            <a:endParaRPr lang="en-US" sz="1400" dirty="0">
              <a:ea typeface="+mn-ea"/>
              <a:cs typeface="+mn-cs"/>
            </a:endParaRPr>
          </a:p>
          <a:p>
            <a:pPr lvl="2"/>
            <a:r>
              <a:rPr lang="en-US" sz="2800" dirty="0"/>
              <a:t>named by dropping the 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ane</a:t>
            </a:r>
            <a:r>
              <a:rPr lang="en-US" sz="2800" dirty="0"/>
              <a:t> from the name of the parent alkane and adding the suffix -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yl</a:t>
            </a:r>
            <a:r>
              <a:rPr lang="en-US" sz="2800" b="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7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38" y="1130968"/>
            <a:ext cx="8883782" cy="413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42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208" y="109093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Representing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027366"/>
            <a:ext cx="11407756" cy="56967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Chemical formula - A description of the number           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and types of atoms present in a molecule.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Condensed formula - A condensed representation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of </a:t>
            </a:r>
            <a:r>
              <a:rPr lang="en-US" dirty="0"/>
              <a:t>a chemical structure that minimizes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vertical </a:t>
            </a:r>
            <a:r>
              <a:rPr lang="en-US" dirty="0"/>
              <a:t>bonds and shows the most of structure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on </a:t>
            </a:r>
            <a:r>
              <a:rPr lang="en-US" dirty="0"/>
              <a:t>one line.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dirty="0"/>
              <a:t>Structural formula - A representation of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structure that emphasizes the bond connection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between atoms.</a:t>
            </a:r>
          </a:p>
        </p:txBody>
      </p:sp>
      <p:pic>
        <p:nvPicPr>
          <p:cNvPr id="1026" name="Picture 2" descr="http://archive.cnx.org/resources/7f580ce565ed5d7dab65c196e8a0edaa8e0f3b6e/CG12C1_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44" y="3896962"/>
            <a:ext cx="2650365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anlam.com/science/chemistry/images/organic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90" y="1678782"/>
            <a:ext cx="3418054" cy="20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955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</p:spPr>
        <p:txBody>
          <a:bodyPr/>
          <a:lstStyle/>
          <a:p>
            <a:pPr algn="ctr"/>
            <a:r>
              <a:rPr lang="en-US" dirty="0"/>
              <a:t>NAMING ORGANIC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76763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Use a prefix di-, tri-, tetra-, etc. to denote how many side groups of each length are present.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Before naming the side group give the number of the carbon to which the side group is attached.</a:t>
            </a:r>
          </a:p>
          <a:p>
            <a:pPr marL="342900" indent="-342900">
              <a:buFont typeface="+mj-lt"/>
              <a:buAutoNum type="arabicPeriod" startAt="3"/>
            </a:pPr>
            <a:endParaRPr lang="en-US" sz="32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3200" dirty="0"/>
              <a:t>Arrange the side groups in alphabetical order ignoring the prefixes di-,tri-,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4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352" y="12721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Examples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27" y="1452780"/>
            <a:ext cx="8282221" cy="20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8" y="4093272"/>
            <a:ext cx="5240931" cy="18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5" y="4093273"/>
            <a:ext cx="6206511" cy="20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298" y="-5259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8" y="1692821"/>
            <a:ext cx="2678885" cy="1519935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23719" y="30068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725"/>
              </p:ext>
            </p:extLst>
          </p:nvPr>
        </p:nvGraphicFramePr>
        <p:xfrm>
          <a:off x="3059161" y="1858018"/>
          <a:ext cx="4103217" cy="107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2000250" imgH="523875" progId="ChemWindow.Document">
                  <p:embed/>
                </p:oleObj>
              </mc:Choice>
              <mc:Fallback>
                <p:oleObj r:id="rId4" imgW="2000250" imgH="523875" progId="ChemWindow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61" y="1858018"/>
                        <a:ext cx="4103217" cy="1074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7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152" y="1796233"/>
            <a:ext cx="2481683" cy="121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32470" y="923393"/>
            <a:ext cx="918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the correct name for the compounds below?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32470" y="4038055"/>
            <a:ext cx="973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ea typeface="Times" panose="02020603050405020304" pitchFamily="18" charset="0"/>
                <a:cs typeface="Times New Roman" panose="02020603050405020304" pitchFamily="18" charset="0"/>
              </a:rPr>
              <a:t>Draw the structure </a:t>
            </a:r>
            <a:r>
              <a:rPr lang="en-US" sz="2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ea typeface="Times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ea typeface="Times" panose="02020603050405020304" pitchFamily="18" charset="0"/>
                <a:cs typeface="Times New Roman" panose="02020603050405020304" pitchFamily="18" charset="0"/>
              </a:rPr>
              <a:t>following 3-ethyl-2,5-dimethylhexane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776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4227" y="881450"/>
            <a:ext cx="11401168" cy="5799436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dirty="0">
                <a:sym typeface="Symbol" panose="05050102010706020507" pitchFamily="18" charset="2"/>
              </a:rPr>
              <a:t>Halo alkanes have one or more halogens replacing hydrogen on an alkane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dirty="0">
                <a:sym typeface="Symbol" panose="05050102010706020507" pitchFamily="18" charset="2"/>
              </a:rPr>
              <a:t>The halogens are numbered and named as substituents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- F	=	</a:t>
            </a:r>
            <a:r>
              <a:rPr lang="en-US" altLang="en-US" dirty="0" err="1" smtClean="0">
                <a:sym typeface="Symbol" panose="05050102010706020507" pitchFamily="18" charset="2"/>
              </a:rPr>
              <a:t>fluoro</a:t>
            </a:r>
            <a:r>
              <a:rPr lang="en-US" altLang="en-US" dirty="0" smtClean="0">
                <a:sym typeface="Symbol" panose="05050102010706020507" pitchFamily="18" charset="2"/>
              </a:rPr>
              <a:t>                                           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dirty="0" smtClean="0">
                <a:sym typeface="Symbol" panose="05050102010706020507" pitchFamily="18" charset="2"/>
              </a:rPr>
              <a:t>	- Cl	=	</a:t>
            </a:r>
            <a:r>
              <a:rPr lang="en-US" altLang="en-US" dirty="0" err="1" smtClean="0">
                <a:sym typeface="Symbol" panose="05050102010706020507" pitchFamily="18" charset="2"/>
              </a:rPr>
              <a:t>chloro</a:t>
            </a:r>
            <a:r>
              <a:rPr lang="en-US" altLang="en-US" dirty="0" smtClean="0">
                <a:sym typeface="Symbol" panose="05050102010706020507" pitchFamily="18" charset="2"/>
              </a:rPr>
              <a:t>                                                    Example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- Br	=	</a:t>
            </a:r>
            <a:r>
              <a:rPr lang="en-US" altLang="en-US" dirty="0" err="1">
                <a:sym typeface="Symbol" panose="05050102010706020507" pitchFamily="18" charset="2"/>
              </a:rPr>
              <a:t>bromo</a:t>
            </a:r>
            <a:endParaRPr lang="en-US" altLang="en-US" dirty="0">
              <a:sym typeface="Symbol" panose="05050102010706020507" pitchFamily="18" charset="2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altLang="en-US" dirty="0">
                <a:sym typeface="Symbol" panose="05050102010706020507" pitchFamily="18" charset="2"/>
              </a:rPr>
              <a:t>	- I	</a:t>
            </a:r>
            <a:r>
              <a:rPr lang="en-US" altLang="en-US" dirty="0" smtClean="0">
                <a:sym typeface="Symbol" panose="05050102010706020507" pitchFamily="18" charset="2"/>
              </a:rPr>
              <a:t>	=</a:t>
            </a: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dirty="0" err="1">
                <a:sym typeface="Symbol" panose="05050102010706020507" pitchFamily="18" charset="2"/>
              </a:rPr>
              <a:t>iodo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73195" y="152401"/>
            <a:ext cx="7772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 err="1" smtClean="0"/>
              <a:t>Haloalkanes</a:t>
            </a:r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774" y="2916195"/>
            <a:ext cx="5408383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578" y="129359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NAMING </a:t>
            </a:r>
            <a:r>
              <a:rPr lang="en-US" altLang="en-US" b="1" dirty="0"/>
              <a:t>CYCLOALKANES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55" y="1214876"/>
            <a:ext cx="10515600" cy="5749947"/>
          </a:xfrm>
        </p:spPr>
        <p:txBody>
          <a:bodyPr/>
          <a:lstStyle/>
          <a:p>
            <a:r>
              <a:rPr lang="en-US" altLang="en-US" b="1" dirty="0"/>
              <a:t>Cycloalkanes </a:t>
            </a:r>
            <a:r>
              <a:rPr lang="en-US" altLang="en-US" dirty="0"/>
              <a:t>are </a:t>
            </a:r>
            <a:r>
              <a:rPr lang="en-US" altLang="en-US" b="1" dirty="0"/>
              <a:t>alkanes</a:t>
            </a:r>
            <a:r>
              <a:rPr lang="en-US" altLang="en-US" dirty="0"/>
              <a:t> containing rings of carbon atoms.</a:t>
            </a:r>
          </a:p>
          <a:p>
            <a:r>
              <a:rPr lang="en-US" altLang="en-US" dirty="0"/>
              <a:t>The prefix </a:t>
            </a:r>
            <a:r>
              <a:rPr lang="en-US" altLang="en-US" i="1" dirty="0" err="1"/>
              <a:t>cyclo</a:t>
            </a:r>
            <a:r>
              <a:rPr lang="en-US" altLang="en-US" dirty="0"/>
              <a:t>- is used before the </a:t>
            </a:r>
            <a:r>
              <a:rPr lang="en-US" altLang="en-US" b="1" dirty="0"/>
              <a:t>alkane </a:t>
            </a:r>
            <a:r>
              <a:rPr lang="en-US" altLang="en-US" dirty="0"/>
              <a:t>name.</a:t>
            </a:r>
          </a:p>
          <a:p>
            <a:r>
              <a:rPr lang="en-US" altLang="en-US" dirty="0"/>
              <a:t>When two or more </a:t>
            </a:r>
            <a:r>
              <a:rPr lang="en-US" altLang="en-US" b="1" dirty="0"/>
              <a:t>substituents</a:t>
            </a:r>
            <a:r>
              <a:rPr lang="en-US" altLang="en-US" dirty="0"/>
              <a:t> are attached to the </a:t>
            </a:r>
            <a:r>
              <a:rPr lang="en-US" altLang="en-US" b="1" dirty="0"/>
              <a:t>cycloalkanes</a:t>
            </a:r>
            <a:r>
              <a:rPr lang="en-US" altLang="en-US" dirty="0"/>
              <a:t>, the ring numbering begins with the first group alphabetically and proceeds to give lowest numbers possible. 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426943" y="3591696"/>
            <a:ext cx="4629663" cy="2918018"/>
            <a:chOff x="1344" y="1440"/>
            <a:chExt cx="3169" cy="2016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2544" y="1728"/>
              <a:ext cx="864" cy="816"/>
            </a:xfrm>
            <a:prstGeom prst="pentag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344" y="1440"/>
              <a:ext cx="9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/>
                <a:t>Example: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00" y="1632"/>
              <a:ext cx="8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CH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CH</a:t>
              </a:r>
              <a:r>
                <a:rPr lang="en-US" altLang="en-US" sz="2400" b="1" baseline="-25000"/>
                <a:t>3</a:t>
              </a:r>
              <a:endParaRPr lang="en-US" altLang="en-US" sz="2400" b="1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408" y="1824"/>
              <a:ext cx="288" cy="2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408" y="196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1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64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2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832" y="25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3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2496" y="2527"/>
              <a:ext cx="217" cy="20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112" y="2688"/>
              <a:ext cx="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CH</a:t>
              </a:r>
              <a:r>
                <a:rPr lang="en-US" altLang="en-US" sz="2400" b="1" baseline="-25000"/>
                <a:t>3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680" y="3168"/>
              <a:ext cx="28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/>
                <a:t>1-ethyl-3-methylcyclopentane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0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373" y="320587"/>
            <a:ext cx="107833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Give the name for each of the following structures: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900"/>
            <a:ext cx="3171568" cy="58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61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06" y="43343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Draw the structure for each of the following names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3-chloro-2 </a:t>
            </a:r>
            <a:r>
              <a:rPr lang="en-US" dirty="0" err="1" smtClean="0"/>
              <a:t>methylpentane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9373" y="1909803"/>
            <a:ext cx="5121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371600" algn="l"/>
                <a:tab pos="2743200" algn="l"/>
                <a:tab pos="4114800" algn="l"/>
              </a:tabLst>
            </a:pPr>
            <a:r>
              <a:rPr lang="en-US" sz="2800" i="1" dirty="0">
                <a:ea typeface="Times" panose="02020603050405020304" pitchFamily="18" charset="0"/>
                <a:cs typeface="Times New Roman" panose="02020603050405020304" pitchFamily="18" charset="0"/>
              </a:rPr>
              <a:t>trans</a:t>
            </a:r>
            <a:r>
              <a:rPr lang="en-US" sz="2800" dirty="0">
                <a:ea typeface="Times" panose="02020603050405020304" pitchFamily="18" charset="0"/>
                <a:cs typeface="Times New Roman" panose="02020603050405020304" pitchFamily="18" charset="0"/>
              </a:rPr>
              <a:t>-1,2-dimethylcyclobutane</a:t>
            </a:r>
            <a:endParaRPr lang="en-US" sz="2800" dirty="0">
              <a:effectLst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9318" y="4026928"/>
            <a:ext cx="5049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ea typeface="Times" panose="02020603050405020304" pitchFamily="18" charset="0"/>
                <a:cs typeface="Times New Roman" panose="02020603050405020304" pitchFamily="18" charset="0"/>
              </a:rPr>
              <a:t>cis</a:t>
            </a:r>
            <a:r>
              <a:rPr lang="en-US" sz="2800" dirty="0">
                <a:ea typeface="Times" panose="02020603050405020304" pitchFamily="18" charset="0"/>
                <a:cs typeface="Times New Roman" panose="02020603050405020304" pitchFamily="18" charset="0"/>
              </a:rPr>
              <a:t>-1,3-dibromocyclopentane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58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141289"/>
            <a:ext cx="8574087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205288" y="6034088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038600" y="4481513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466975" y="4481513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905000" y="6034088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600200" y="4433889"/>
            <a:ext cx="4419600" cy="231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096000" y="4433889"/>
            <a:ext cx="4419600" cy="231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5410200" y="3852863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505200" y="3838575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352800" y="3729039"/>
            <a:ext cx="4419600" cy="2319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med"/>
                <a:tailEnd type="none" w="sm" len="med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a typeface="MS PGothic" pitchFamily="34" charset="-128"/>
                <a:cs typeface="MS PGothic" pitchFamily="34" charset="-128"/>
              </a:rPr>
              <a:t>structural </a:t>
            </a:r>
            <a:r>
              <a:rPr lang="en-US" altLang="en-US" b="1" dirty="0" smtClean="0">
                <a:ea typeface="MS PGothic" pitchFamily="34" charset="-128"/>
                <a:cs typeface="MS PGothic" pitchFamily="34" charset="-128"/>
              </a:rPr>
              <a:t>or constitutional 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altLang="en-US" b="1" dirty="0">
                <a:ea typeface="MS PGothic" pitchFamily="34" charset="-128"/>
                <a:cs typeface="MS PGothic" pitchFamily="34" charset="-128"/>
              </a:rPr>
              <a:t>structural </a:t>
            </a:r>
            <a:r>
              <a:rPr lang="en-US" altLang="en-US" b="1" dirty="0" smtClean="0">
                <a:ea typeface="MS PGothic" pitchFamily="34" charset="-128"/>
                <a:cs typeface="MS PGothic" pitchFamily="34" charset="-128"/>
              </a:rPr>
              <a:t>isomers</a:t>
            </a:r>
            <a:r>
              <a:rPr lang="en-US" altLang="en-US" dirty="0" smtClean="0"/>
              <a:t>: </a:t>
            </a:r>
            <a:r>
              <a:rPr lang="en-US" altLang="en-US" dirty="0" smtClean="0">
                <a:ea typeface="MS PGothic" pitchFamily="34" charset="-128"/>
                <a:cs typeface="MS PGothic" pitchFamily="34" charset="-128"/>
              </a:rPr>
              <a:t>When </a:t>
            </a:r>
            <a:r>
              <a:rPr lang="en-US" altLang="en-US" dirty="0">
                <a:ea typeface="MS PGothic" pitchFamily="34" charset="-128"/>
                <a:cs typeface="MS PGothic" pitchFamily="34" charset="-128"/>
              </a:rPr>
              <a:t>two molecules have the same molecular formula but different </a:t>
            </a:r>
            <a:r>
              <a:rPr lang="en-US" altLang="en-US" dirty="0" smtClean="0">
                <a:ea typeface="MS PGothic" pitchFamily="34" charset="-128"/>
                <a:cs typeface="MS PGothic" pitchFamily="34" charset="-128"/>
              </a:rPr>
              <a:t>connectivity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4"/>
          <a:stretch>
            <a:fillRect/>
          </a:stretch>
        </p:blipFill>
        <p:spPr bwMode="auto">
          <a:xfrm>
            <a:off x="3542270" y="2475909"/>
            <a:ext cx="4497859" cy="40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784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2450"/>
            <a:ext cx="10972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There are </a:t>
            </a:r>
            <a:r>
              <a:rPr lang="en-US" dirty="0" smtClean="0"/>
              <a:t>two structural isomers with </a:t>
            </a:r>
            <a:r>
              <a:rPr lang="en-US" dirty="0"/>
              <a:t>the formula 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Br; draw a structural formula for each compound.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Draw all </a:t>
            </a:r>
            <a:r>
              <a:rPr lang="en-US" dirty="0"/>
              <a:t>the </a:t>
            </a:r>
            <a:r>
              <a:rPr lang="en-US" dirty="0" smtClean="0"/>
              <a:t>structural isomers </a:t>
            </a:r>
            <a:r>
              <a:rPr lang="en-US" dirty="0"/>
              <a:t>of hexane,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4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pPr algn="ctr"/>
            <a:r>
              <a:rPr lang="en-US" altLang="en-US" dirty="0"/>
              <a:t>Representing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338" y="1106424"/>
            <a:ext cx="10515600" cy="5270356"/>
          </a:xfrm>
        </p:spPr>
        <p:txBody>
          <a:bodyPr/>
          <a:lstStyle/>
          <a:p>
            <a:r>
              <a:rPr lang="en-US" dirty="0"/>
              <a:t>Line formula - A simplified representation of a structural formula in which only the bonds are drawn. Carbons are located at the junctions of bonds and hydrogens fill all vacant bonding positions.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philschatz.com/chemistry-book/resources/CNX_Chem_20_01_LineStruc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6263"/>
            <a:ext cx="10380583" cy="400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14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84" charset="-128"/>
                <a:cs typeface="ＭＳ Ｐゴシック" pitchFamily="84" charset="-128"/>
              </a:rPr>
              <a:t>Conformational </a:t>
            </a:r>
            <a:r>
              <a:rPr lang="en-US" b="1" dirty="0" smtClean="0">
                <a:ea typeface="ＭＳ Ｐゴシック" pitchFamily="84" charset="-128"/>
                <a:cs typeface="ＭＳ Ｐゴシック" pitchFamily="84" charset="-128"/>
              </a:rPr>
              <a:t>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84" charset="-128"/>
                <a:cs typeface="ＭＳ Ｐゴシック" pitchFamily="84" charset="-128"/>
              </a:rPr>
              <a:t>Conformational </a:t>
            </a:r>
            <a:r>
              <a:rPr lang="en-US" b="1" dirty="0" smtClean="0">
                <a:ea typeface="ＭＳ Ｐゴシック" pitchFamily="84" charset="-128"/>
                <a:cs typeface="ＭＳ Ｐゴシック" pitchFamily="84" charset="-128"/>
              </a:rPr>
              <a:t>Isomers</a:t>
            </a:r>
            <a:r>
              <a:rPr lang="en-US" dirty="0">
                <a:ea typeface="ＭＳ Ｐゴシック" pitchFamily="84" charset="-128"/>
                <a:cs typeface="ＭＳ Ｐゴシック" pitchFamily="84" charset="-128"/>
              </a:rPr>
              <a:t> two </a:t>
            </a:r>
            <a:r>
              <a:rPr lang="en-US" dirty="0" smtClean="0">
                <a:ea typeface="ＭＳ Ｐゴシック" pitchFamily="84" charset="-128"/>
                <a:cs typeface="ＭＳ Ｐゴシック" pitchFamily="84" charset="-128"/>
              </a:rPr>
              <a:t>different representations </a:t>
            </a:r>
            <a:r>
              <a:rPr lang="en-US" dirty="0">
                <a:ea typeface="ＭＳ Ｐゴシック" pitchFamily="84" charset="-128"/>
                <a:cs typeface="ＭＳ Ｐゴシック" pitchFamily="84" charset="-128"/>
              </a:rPr>
              <a:t>of the same </a:t>
            </a:r>
            <a:r>
              <a:rPr lang="en-US" dirty="0" smtClean="0">
                <a:ea typeface="ＭＳ Ｐゴシック" pitchFamily="84" charset="-128"/>
                <a:cs typeface="ＭＳ Ｐゴシック" pitchFamily="84" charset="-128"/>
              </a:rPr>
              <a:t>molecule</a:t>
            </a:r>
          </a:p>
          <a:p>
            <a:pPr marL="0" indent="0">
              <a:buNone/>
            </a:pPr>
            <a:endParaRPr lang="en-US" dirty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>
            <a:fillRect/>
          </a:stretch>
        </p:blipFill>
        <p:spPr bwMode="auto">
          <a:xfrm>
            <a:off x="1890098" y="2504303"/>
            <a:ext cx="6432022" cy="37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8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Stereoisomers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Geometric isomers</a:t>
            </a:r>
            <a:r>
              <a:rPr lang="en-US" altLang="en-US" dirty="0"/>
              <a:t> are molecules with restricted rotation around C-C bonds that differ in the three-dimensional arrangements of their atoms in space and not in the order of linkage of atoms</a:t>
            </a:r>
            <a:r>
              <a:rPr lang="en-US" altLang="en-US" dirty="0" smtClean="0"/>
              <a:t>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</a:rPr>
              <a:t>Stereoisomers </a:t>
            </a:r>
            <a:r>
              <a:rPr lang="en-US" altLang="en-US" dirty="0"/>
              <a:t>are compounds with the same structural formula but different spatial arrangements of atoms.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6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Geometric isomers</a:t>
            </a:r>
            <a:endParaRPr lang="en-US" dirty="0"/>
          </a:p>
        </p:txBody>
      </p:sp>
      <p:pic>
        <p:nvPicPr>
          <p:cNvPr id="4" name="Picture 10" descr="11_F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14" y="1401892"/>
            <a:ext cx="4125210" cy="22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11_F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54" y="4113312"/>
            <a:ext cx="5918886" cy="19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440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022" y="402640"/>
            <a:ext cx="11209701" cy="288587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12108" y="3288512"/>
            <a:ext cx="987459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relationship of the following two structures is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72" y="4021691"/>
            <a:ext cx="5080368" cy="139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2022" y="5601729"/>
            <a:ext cx="10008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same	(B) constitutional isomers		(C) geometric isomers</a:t>
            </a:r>
            <a:endParaRPr lang="en-US" sz="24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(D) not isomers		(E) structural isomers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327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0998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b="1" u="sng" dirty="0"/>
              <a:t>chiral </a:t>
            </a:r>
            <a:r>
              <a:rPr lang="en-US" dirty="0"/>
              <a:t>- Greek for hand - used to describe objects that </a:t>
            </a:r>
            <a:r>
              <a:rPr lang="en-US" u="sng" dirty="0"/>
              <a:t>cannot </a:t>
            </a:r>
            <a:r>
              <a:rPr lang="en-US" dirty="0"/>
              <a:t>be superimposed on their mirror images. </a:t>
            </a:r>
          </a:p>
          <a:p>
            <a:pPr>
              <a:spcAft>
                <a:spcPts val="1200"/>
              </a:spcAft>
            </a:pPr>
            <a:r>
              <a:rPr lang="en-US" b="1" u="sng" dirty="0"/>
              <a:t>achiral </a:t>
            </a:r>
            <a:r>
              <a:rPr lang="en-US" dirty="0"/>
              <a:t>- used to describe objects that </a:t>
            </a:r>
            <a:r>
              <a:rPr lang="en-US" u="sng" dirty="0"/>
              <a:t>can </a:t>
            </a:r>
            <a:r>
              <a:rPr lang="en-US" dirty="0"/>
              <a:t>be superimposed on </a:t>
            </a:r>
            <a:r>
              <a:rPr lang="en-US" dirty="0" smtClean="0"/>
              <a:t>their </a:t>
            </a:r>
            <a:r>
              <a:rPr lang="en-US" dirty="0"/>
              <a:t>mirror images.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b="1" u="sng" dirty="0"/>
              <a:t>enantiomers</a:t>
            </a:r>
            <a:r>
              <a:rPr lang="en-US" dirty="0"/>
              <a:t> - a pair of stereoisomers that are </a:t>
            </a:r>
            <a:r>
              <a:rPr lang="en-US" dirty="0" err="1"/>
              <a:t>nonsuperimposable</a:t>
            </a:r>
            <a:r>
              <a:rPr lang="en-US" dirty="0"/>
              <a:t> mirror images of each other - enantiomers are chiral molecules - they are always in pairs. </a:t>
            </a:r>
          </a:p>
        </p:txBody>
      </p:sp>
    </p:spTree>
    <p:extLst>
      <p:ext uri="{BB962C8B-B14F-4D97-AF65-F5344CB8AC3E}">
        <p14:creationId xmlns:p14="http://schemas.microsoft.com/office/powerpoint/2010/main" val="293714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63" y="-102972"/>
            <a:ext cx="10972800" cy="1143000"/>
          </a:xfrm>
        </p:spPr>
        <p:txBody>
          <a:bodyPr/>
          <a:lstStyle/>
          <a:p>
            <a:r>
              <a:rPr lang="en-US" b="1" u="sng" dirty="0"/>
              <a:t>chirality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216" y="883510"/>
            <a:ext cx="10972800" cy="54431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sz="2800" b="1" u="sng" dirty="0"/>
              <a:t>chirality </a:t>
            </a:r>
            <a:r>
              <a:rPr lang="en-US" sz="2800" dirty="0"/>
              <a:t>- a property of handedness which determines a molecule’s biological behavior. </a:t>
            </a:r>
            <a:endParaRPr lang="en-US" sz="2800" dirty="0" smtClean="0"/>
          </a:p>
          <a:p>
            <a:pPr algn="ctr">
              <a:spcAft>
                <a:spcPts val="1200"/>
              </a:spcAft>
              <a:buFontTx/>
              <a:buNone/>
            </a:pPr>
            <a:r>
              <a:rPr lang="en-US" altLang="en-US" b="1" i="1" dirty="0" smtClean="0"/>
              <a:t>Identifying </a:t>
            </a:r>
            <a:r>
              <a:rPr lang="en-US" altLang="en-US" b="1" i="1" dirty="0"/>
              <a:t>Chiral Carbons in a Molecule</a:t>
            </a:r>
          </a:p>
          <a:p>
            <a:pPr marL="1377950" lvl="1" indent="-1377950">
              <a:spcAft>
                <a:spcPts val="1200"/>
              </a:spcAft>
              <a:buFontTx/>
              <a:buNone/>
            </a:pPr>
            <a:r>
              <a:rPr lang="en-US" altLang="en-US" b="1" dirty="0"/>
              <a:t>STEP 1 	Locate the tetrahedral carbons</a:t>
            </a:r>
            <a:r>
              <a:rPr lang="en-US" altLang="en-US" dirty="0"/>
              <a:t> (carbons with four atoms bonded to them). </a:t>
            </a:r>
          </a:p>
          <a:p>
            <a:pPr marL="1377950" lvl="1" indent="-1377950">
              <a:spcAft>
                <a:spcPts val="1200"/>
              </a:spcAft>
              <a:buFontTx/>
              <a:buNone/>
            </a:pPr>
            <a:r>
              <a:rPr lang="en-US" altLang="en-US" b="1" dirty="0"/>
              <a:t>STEP 2</a:t>
            </a:r>
            <a:r>
              <a:rPr lang="en-US" altLang="en-US" dirty="0"/>
              <a:t> 	</a:t>
            </a:r>
            <a:r>
              <a:rPr lang="en-US" altLang="en-US" b="1" dirty="0"/>
              <a:t>Inspect the tetrahedral carbons.</a:t>
            </a:r>
            <a:r>
              <a:rPr lang="en-US" altLang="en-US" dirty="0"/>
              <a:t>  Determine if the four groups attached to the tetrahedral carbons are different.</a:t>
            </a:r>
          </a:p>
          <a:p>
            <a:pPr marL="1377950" lvl="1" indent="-1377950">
              <a:spcAft>
                <a:spcPts val="1200"/>
              </a:spcAft>
              <a:buFontTx/>
              <a:buNone/>
            </a:pPr>
            <a:r>
              <a:rPr lang="en-US" altLang="en-US" b="1" dirty="0"/>
              <a:t>STEP 3</a:t>
            </a:r>
            <a:r>
              <a:rPr lang="en-US" altLang="en-US" dirty="0"/>
              <a:t>  </a:t>
            </a:r>
            <a:r>
              <a:rPr lang="en-US" altLang="en-US" b="1" dirty="0"/>
              <a:t>Assign the chiral centers.</a:t>
            </a:r>
            <a:r>
              <a:rPr lang="en-US" altLang="en-US" dirty="0"/>
              <a:t> Typically, an asterisk is drawn next to the chiral carbon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70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5" y="257434"/>
            <a:ext cx="11631827" cy="6423452"/>
          </a:xfrm>
        </p:spPr>
        <p:txBody>
          <a:bodyPr/>
          <a:lstStyle/>
          <a:p>
            <a:r>
              <a:rPr lang="en-US" dirty="0"/>
              <a:t>Determine if the following molecules are chiral. If so, then label the chiral centers with an asterisk (*).  Some molecules may have more than one chiral center.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2" y="2400127"/>
            <a:ext cx="2679672" cy="151284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68016"/>
              </p:ext>
            </p:extLst>
          </p:nvPr>
        </p:nvGraphicFramePr>
        <p:xfrm>
          <a:off x="4789145" y="2262170"/>
          <a:ext cx="2377774" cy="16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S ChemDraw Drawing" r:id="rId4" imgW="1115109" imgH="753840" progId="ChemDraw.Document.6.0">
                  <p:embed/>
                </p:oleObj>
              </mc:Choice>
              <mc:Fallback>
                <p:oleObj name="CS ChemDraw Drawing" r:id="rId4" imgW="1115109" imgH="753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9145" y="2262170"/>
                        <a:ext cx="2377774" cy="16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896865" y="28667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11804"/>
              </p:ext>
            </p:extLst>
          </p:nvPr>
        </p:nvGraphicFramePr>
        <p:xfrm>
          <a:off x="8452020" y="2262170"/>
          <a:ext cx="1606379" cy="1680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CS ChemDraw Drawing" r:id="rId6" imgW="912240" imgH="958680" progId="ChemDraw.Document.6.0">
                  <p:embed/>
                </p:oleObj>
              </mc:Choice>
              <mc:Fallback>
                <p:oleObj name="CS ChemDraw Drawing" r:id="rId6" imgW="912240" imgH="95868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2020" y="2262170"/>
                        <a:ext cx="1606379" cy="1680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33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5" y="280086"/>
            <a:ext cx="10876005" cy="5896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 the structural formula, the condensed formula, and skeletal formula for 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12 </a:t>
            </a:r>
            <a:r>
              <a:rPr lang="en-US" dirty="0"/>
              <a:t>(no</a:t>
            </a:r>
            <a:r>
              <a:rPr lang="en-US" baseline="-25000" dirty="0"/>
              <a:t> </a:t>
            </a:r>
            <a:r>
              <a:rPr lang="en-US" dirty="0"/>
              <a:t>branching).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Structural </a:t>
            </a:r>
            <a:r>
              <a:rPr lang="en-US" dirty="0"/>
              <a:t>formula:	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b)   Condensed formula</a:t>
            </a:r>
            <a:r>
              <a:rPr lang="en-US" dirty="0"/>
              <a:t>:	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c)   Skeletal </a:t>
            </a:r>
            <a:r>
              <a:rPr lang="en-US" dirty="0"/>
              <a:t>formula: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1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n-US" dirty="0">
                <a:ea typeface="+mj-ea"/>
                <a:cs typeface="+mj-cs"/>
              </a:rPr>
              <a:t>Hydrocarbons</a:t>
            </a:r>
            <a:endParaRPr lang="en-US" dirty="0"/>
          </a:p>
        </p:txBody>
      </p:sp>
      <p:pic>
        <p:nvPicPr>
          <p:cNvPr id="4" name="Content Placeholder 3" descr="11_F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298642"/>
            <a:ext cx="11356975" cy="51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PROPERTIES OF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1405495"/>
            <a:ext cx="10983097" cy="5160062"/>
          </a:xfrm>
        </p:spPr>
        <p:txBody>
          <a:bodyPr/>
          <a:lstStyle/>
          <a:p>
            <a:r>
              <a:rPr lang="en-US" altLang="en-US" dirty="0"/>
              <a:t>Non-polar molecules with weak intermolecular forces</a:t>
            </a:r>
          </a:p>
          <a:p>
            <a:r>
              <a:rPr lang="en-US" altLang="en-US" dirty="0"/>
              <a:t>Not soluble in water (</a:t>
            </a:r>
            <a:r>
              <a:rPr lang="en-US" altLang="en-US" b="1" dirty="0">
                <a:solidFill>
                  <a:srgbClr val="FF0000"/>
                </a:solidFill>
              </a:rPr>
              <a:t>hydrophobic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Low density (less dense than water)</a:t>
            </a:r>
          </a:p>
          <a:p>
            <a:r>
              <a:rPr lang="en-US" altLang="en-US" dirty="0"/>
              <a:t>Melting points increase with molecular size</a:t>
            </a:r>
          </a:p>
          <a:p>
            <a:r>
              <a:rPr lang="en-US" altLang="en-US" dirty="0"/>
              <a:t>Boiling points increase with molecular size </a:t>
            </a:r>
          </a:p>
          <a:p>
            <a:endParaRPr lang="en-US" altLang="en-US" dirty="0"/>
          </a:p>
          <a:p>
            <a:endParaRPr lang="en-US" dirty="0"/>
          </a:p>
        </p:txBody>
      </p:sp>
      <p:pic>
        <p:nvPicPr>
          <p:cNvPr id="4" name="Picture 15" descr="11_UNF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85735"/>
            <a:ext cx="10013223" cy="124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80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14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first 10 alkanes with unbranched chains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88" y="1249603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suffix </a:t>
            </a:r>
            <a:r>
              <a:rPr lang="en-US" alt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ane</a:t>
            </a:r>
            <a:r>
              <a:rPr lang="en-US" altLang="en-US" sz="3200" dirty="0"/>
              <a:t>: shows that the compound is a saturated hydrocarbon</a:t>
            </a:r>
            <a:endParaRPr lang="en-US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14" y="2722756"/>
            <a:ext cx="7352074" cy="340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30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Alkane/ Alkene /Alkyne</a:t>
            </a:r>
          </a:p>
        </p:txBody>
      </p:sp>
      <p:pic>
        <p:nvPicPr>
          <p:cNvPr id="3074" name="Picture 2" descr="http://chem.libretexts.org/@api/deki/files/4410/image085.png?revision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00" y="2536456"/>
            <a:ext cx="8096380" cy="25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3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Cycloalkanes</a:t>
            </a:r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8"/>
          <a:stretch>
            <a:fillRect/>
          </a:stretch>
        </p:blipFill>
        <p:spPr bwMode="auto">
          <a:xfrm>
            <a:off x="745245" y="1042416"/>
            <a:ext cx="10760586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6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ill Sans MT"/>
        <a:ea typeface="Arial"/>
        <a:cs typeface="Arial"/>
      </a:majorFont>
      <a:minorFont>
        <a:latin typeface="Gill Sans M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902</Words>
  <Application>Microsoft Office PowerPoint</Application>
  <PresentationFormat>Widescreen</PresentationFormat>
  <Paragraphs>219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MS PGothic</vt:lpstr>
      <vt:lpstr>MS PGothic</vt:lpstr>
      <vt:lpstr>Arial</vt:lpstr>
      <vt:lpstr>Book Antiqua</vt:lpstr>
      <vt:lpstr>Calibri</vt:lpstr>
      <vt:lpstr>Calibri Light</vt:lpstr>
      <vt:lpstr>Comic Sans MS</vt:lpstr>
      <vt:lpstr>Gill Sans MT</vt:lpstr>
      <vt:lpstr>Symbol</vt:lpstr>
      <vt:lpstr>Times</vt:lpstr>
      <vt:lpstr>Times New Roman</vt:lpstr>
      <vt:lpstr>Office Theme</vt:lpstr>
      <vt:lpstr>Default Design</vt:lpstr>
      <vt:lpstr>1_Default Design</vt:lpstr>
      <vt:lpstr>ChemWindow.Document</vt:lpstr>
      <vt:lpstr>CS ChemDraw Drawing</vt:lpstr>
      <vt:lpstr>Chapter 4  Introduction to Organic  Compounds</vt:lpstr>
      <vt:lpstr>Representing Organic Compounds</vt:lpstr>
      <vt:lpstr>Representing Organic Compounds</vt:lpstr>
      <vt:lpstr>PowerPoint Presentation</vt:lpstr>
      <vt:lpstr>Hydrocarbons</vt:lpstr>
      <vt:lpstr>PHYSICAL PROPERTIES OF ALKANES</vt:lpstr>
      <vt:lpstr>the first 10 alkanes with unbranched chains</vt:lpstr>
      <vt:lpstr>Alkane/ Alkene /Alkyne</vt:lpstr>
      <vt:lpstr>Cycloalkanes</vt:lpstr>
      <vt:lpstr>Functional Groups</vt:lpstr>
      <vt:lpstr>PowerPoint Presentation</vt:lpstr>
      <vt:lpstr>PowerPoint Presentation</vt:lpstr>
      <vt:lpstr>PowerPoint Presentation</vt:lpstr>
      <vt:lpstr>Fatty acids</vt:lpstr>
      <vt:lpstr>Examples</vt:lpstr>
      <vt:lpstr>PowerPoint Presentation</vt:lpstr>
      <vt:lpstr>PowerPoint Presentation</vt:lpstr>
      <vt:lpstr>NAMING ORGANIC COMPOUNDS</vt:lpstr>
      <vt:lpstr>PowerPoint Presentation</vt:lpstr>
      <vt:lpstr>NAMING ORGANIC COMPOUNDS</vt:lpstr>
      <vt:lpstr>Examples</vt:lpstr>
      <vt:lpstr>Practice</vt:lpstr>
      <vt:lpstr>PowerPoint Presentation</vt:lpstr>
      <vt:lpstr>NAMING CYCLOALKANES</vt:lpstr>
      <vt:lpstr>PowerPoint Presentation</vt:lpstr>
      <vt:lpstr>PowerPoint Presentation</vt:lpstr>
      <vt:lpstr>PowerPoint Presentation</vt:lpstr>
      <vt:lpstr>structural or constitutional isomers</vt:lpstr>
      <vt:lpstr>Practice</vt:lpstr>
      <vt:lpstr>Conformational Isomers</vt:lpstr>
      <vt:lpstr>Stereoisomers</vt:lpstr>
      <vt:lpstr>Geometric isomers</vt:lpstr>
      <vt:lpstr>PowerPoint Presentation</vt:lpstr>
      <vt:lpstr>Chiral</vt:lpstr>
      <vt:lpstr>chirality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  Introduction to Organic  Compounds</dc:title>
  <dc:creator>Martin Larter</dc:creator>
  <cp:lastModifiedBy>Martin Larter</cp:lastModifiedBy>
  <cp:revision>49</cp:revision>
  <dcterms:created xsi:type="dcterms:W3CDTF">2017-01-26T04:30:25Z</dcterms:created>
  <dcterms:modified xsi:type="dcterms:W3CDTF">2017-01-28T23:30:46Z</dcterms:modified>
</cp:coreProperties>
</file>