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  <p:sldId id="285" r:id="rId28"/>
    <p:sldId id="286" r:id="rId29"/>
    <p:sldId id="287" r:id="rId30"/>
    <p:sldId id="288" r:id="rId31"/>
    <p:sldId id="284" r:id="rId32"/>
    <p:sldId id="289" r:id="rId33"/>
    <p:sldId id="290" r:id="rId34"/>
    <p:sldId id="293" r:id="rId35"/>
    <p:sldId id="291" r:id="rId36"/>
    <p:sldId id="292" r:id="rId37"/>
    <p:sldId id="294" r:id="rId38"/>
    <p:sldId id="296" r:id="rId39"/>
    <p:sldId id="298" r:id="rId40"/>
    <p:sldId id="299" r:id="rId41"/>
    <p:sldId id="297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F2E90-6E3F-4D5A-9C9B-D475FD914E6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686C3-96F6-409B-897B-BCEBCC888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45DDCAA-E793-4077-ADFE-FD658EFBD7D2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3595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0C1C0D-0E5A-42F0-B5DC-B0E1A25C4750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55555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9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26A49A-1355-4A57-9D0B-22215BA8FF35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712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9D2A3A-97E4-4824-A0CE-241D88A96AE8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91182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336CFF-587F-4B8E-8933-4EDE6CDEA214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55809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858875-1303-4D5F-9B5A-21DD2BC7AD50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8772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7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3D7061-7CDE-4899-A055-ADBFBC15A817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03105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A3CF38-0B99-4CAE-AA45-0063A2F891D9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49251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4C5C63-80C2-4988-A74B-2FBA114B4526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2844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86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FB4704-EAFF-432B-98C5-AFDBF8FB7072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27321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0ABF9F3-2ECB-4AFD-9202-0C0183F6017D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2485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B0E462D-BE31-4258-B15D-9BFBF74E4408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22619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6074ED-F900-4B9C-82E5-AFE0CD339A3A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16145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26719E-D451-487B-9B35-CF088F9BC792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68004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6F35F7-4934-4F9F-8533-95A32CEF42D0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84459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08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9B1D4CB-1DE7-4AF5-9D55-B53D3EA91EFB}" type="slidenum">
              <a:rPr lang="en-US" altLang="en-US" sz="1200" b="0"/>
              <a:pPr eaLnBrk="1" hangingPunct="1"/>
              <a:t>32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186357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BE433E-457A-4B0A-B20C-BBDBDEF3FE89}" type="slidenum">
              <a:rPr lang="en-US" altLang="en-US" sz="1200" b="0"/>
              <a:pPr eaLnBrk="1" hangingPunct="1"/>
              <a:t>33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148520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A70CB21-4AC9-43AC-A684-BDF3C6AF88E3}" type="slidenum">
              <a:rPr lang="en-US" altLang="en-US" sz="1200" b="0"/>
              <a:pPr eaLnBrk="1" hangingPunct="1"/>
              <a:t>35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52990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17F8DC-450E-4D39-9B29-0B67275D339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11027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1087B4-1AFC-417B-A6ED-166E789EDAE9}" type="slidenum">
              <a:rPr lang="en-US" altLang="en-US" sz="1200" b="0"/>
              <a:pPr eaLnBrk="1" hangingPunct="1"/>
              <a:t>36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806356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96E5720-A8CA-450F-B5BA-AA56476AA98F}" type="slidenum">
              <a:rPr lang="en-US" altLang="en-US" sz="1200" b="0"/>
              <a:pPr eaLnBrk="1" hangingPunct="1"/>
              <a:t>37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238576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506F2A-B317-44FD-989B-D7288BEA5744}" type="slidenum">
              <a:rPr lang="en-US" altLang="en-US" sz="1200" b="0"/>
              <a:pPr eaLnBrk="1" hangingPunct="1"/>
              <a:t>38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988456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126AB7-B515-4045-AC4A-C0BAF31D3C85}" type="slidenum">
              <a:rPr lang="en-US" altLang="en-US" sz="1200" b="0"/>
              <a:pPr eaLnBrk="1" hangingPunct="1"/>
              <a:t>39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580930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4F6506-9C3C-4597-96DD-1FC7F9E56D44}" type="slidenum">
              <a:rPr lang="en-US" altLang="en-US" sz="1200" b="0"/>
              <a:pPr eaLnBrk="1" hangingPunct="1"/>
              <a:t>40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18938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B43BBD-5E64-436C-82FA-6B0A9890427F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921141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A07770-22A8-4CE8-90DC-4F61F0C9D5EA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26507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850645-C967-4484-8E53-7FF67C2128C0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50234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B705A5-C7EB-4E53-A247-0AB99BD310EE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1896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48C074C-0B8A-4845-8326-6E99D4C4F4A8}" type="slidenum">
              <a:rPr lang="en-US" altLang="en-US" sz="1200"/>
              <a:pPr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42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94AC3E-E875-479E-9B9E-AFA98F6D31DB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915552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F657F8-6B0F-42BA-9752-61006A49B5AB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027202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7DA396-3A84-4926-BB48-575A247DB83D}" type="slidenum">
              <a:rPr lang="en-US" altLang="en-US" sz="1200"/>
              <a:pPr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586915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55141F-5E1E-42BF-82A4-D8509C00CE48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947164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D375BBE-1771-4758-803E-A28FEF130A9F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637006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364058-D8D5-42D4-B69D-9F5DBAA59E4A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04567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14159A-7FF3-4628-BB67-883C89BED884}" type="slidenum">
              <a:rPr lang="en-US" altLang="en-US" sz="1200"/>
              <a:pPr/>
              <a:t>53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792366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FF5981-035B-47C7-8B92-A1F81986902A}" type="slidenum">
              <a:rPr lang="en-US" altLang="en-US" sz="1200"/>
              <a:pPr/>
              <a:t>54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214096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A9EDED4-9C42-4DA6-90C8-0376D2179B4A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209992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8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5705FF-8387-4989-8E53-C22ECF1743B1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495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7C50351-2727-E143-A837-AE995A587B3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38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21328F-0F74-404C-89B2-F693F4A395B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356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A378A7-5772-49CC-9483-059E1E98E5F4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33823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940FBA-1423-41DD-AE06-E4109AF0C541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7439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5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A25807-F793-4AAB-A137-89698B1C2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33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6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6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1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8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14F6-E697-423C-9A44-9C70C4E153B4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99C9-9D6B-4508-8EBD-EC22DD2DF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756" y="-393398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/>
              <a:t>Chapter 11</a:t>
            </a:r>
            <a:br>
              <a:rPr lang="en-US" sz="4400" b="1" dirty="0"/>
            </a:br>
            <a:r>
              <a:rPr lang="en-US" sz="4400" b="1" dirty="0" smtClean="0"/>
              <a:t>Nucleic </a:t>
            </a:r>
            <a:r>
              <a:rPr lang="en-US" sz="4400" b="1" dirty="0"/>
              <a:t>Acids—Big Molecules with </a:t>
            </a:r>
            <a:br>
              <a:rPr lang="en-US" sz="4400" b="1" dirty="0"/>
            </a:br>
            <a:r>
              <a:rPr lang="en-US" sz="4400" b="1" dirty="0"/>
              <a:t>a Big </a:t>
            </a:r>
            <a:r>
              <a:rPr lang="en-US" sz="4400" b="1" dirty="0" smtClean="0"/>
              <a:t>Role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46" y="1911823"/>
            <a:ext cx="10322010" cy="475258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Components </a:t>
            </a:r>
            <a:r>
              <a:rPr lang="en-US" altLang="en-US" sz="2800" dirty="0"/>
              <a:t>of Nucleic Acids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Nucleic </a:t>
            </a:r>
            <a:r>
              <a:rPr lang="en-US" altLang="en-US" sz="2800" dirty="0"/>
              <a:t>Acid Formation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DNA</a:t>
            </a:r>
            <a:endParaRPr lang="en-US" altLang="en-US" sz="2800" dirty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RNA </a:t>
            </a:r>
            <a:r>
              <a:rPr lang="en-US" altLang="en-US" sz="2800" dirty="0"/>
              <a:t>and Protein Synthesis  </a:t>
            </a:r>
            <a:endParaRPr lang="en-US" altLang="en-US" sz="2800" dirty="0" smtClean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Putting </a:t>
            </a:r>
            <a:r>
              <a:rPr lang="en-US" altLang="en-US" sz="2800" dirty="0"/>
              <a:t>It Together: The Genetic Code and </a:t>
            </a:r>
            <a:r>
              <a:rPr lang="en-US" altLang="en-US" sz="2800" dirty="0" smtClean="0"/>
              <a:t>Protein </a:t>
            </a:r>
            <a:r>
              <a:rPr lang="en-US" altLang="en-US" sz="2800" dirty="0"/>
              <a:t>Synthesis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Genetic </a:t>
            </a:r>
            <a:r>
              <a:rPr lang="en-US" altLang="en-US" sz="2800" dirty="0"/>
              <a:t>Mutations</a:t>
            </a:r>
            <a:endParaRPr lang="en-US" altLang="en-US" sz="2800" baseline="-25000" dirty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Viruses </a:t>
            </a:r>
            <a:endParaRPr lang="en-US" altLang="en-US" sz="2800" dirty="0"/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Recombinant </a:t>
            </a:r>
            <a:r>
              <a:rPr lang="en-US" altLang="en-US" sz="2800" dirty="0"/>
              <a:t>DNA Technology</a:t>
            </a:r>
          </a:p>
          <a:p>
            <a:pPr marL="457200" indent="-4572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215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Naming Nucleosides and Nucleotides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70919" y="1293341"/>
            <a:ext cx="9926595" cy="524750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Nucleosides</a:t>
            </a:r>
          </a:p>
          <a:p>
            <a:pPr eaLnBrk="1" hangingPunct="1">
              <a:spcBef>
                <a:spcPct val="2500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contain a purine end with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osine</a:t>
            </a:r>
            <a:endParaRPr lang="en-US" altLang="en-US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500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contain a pyrimidine end with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idine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5000"/>
              </a:spcBef>
              <a:buSz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DNA add 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deoxy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the beginning of their name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Corresponding nucleotides in RNA and DNA are named by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adding -5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'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-monophosphate.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Abbreviations for bases A, G, C, U, and T are often used in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respective nucleosides and nucleotides.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544B6D7-C510-49C0-9F7E-C801E6D516E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10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Nucleosides and Nucleotides </a:t>
            </a:r>
            <a: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DNA, RNA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09F8175-A884-4286-BD5D-77C90B98CF82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7831" name="Picture 7" descr="17_02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1" y="1079158"/>
            <a:ext cx="9817069" cy="49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Give the name and abbreviation for the following and list its base and sugar.</a:t>
            </a:r>
          </a:p>
        </p:txBody>
      </p:sp>
      <p:pic>
        <p:nvPicPr>
          <p:cNvPr id="5" name="Picture 7" descr="17_4_GMPdG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438400"/>
            <a:ext cx="5934201" cy="32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0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</a:t>
            </a:r>
            <a:r>
              <a:rPr lang="en-GB" sz="1000" dirty="0">
                <a:latin typeface="Arial" charset="0"/>
                <a:cs typeface="Arial" charset="0"/>
              </a:rPr>
              <a:t>2017 </a:t>
            </a:r>
            <a:r>
              <a:rPr lang="en-GB" sz="1000" dirty="0">
                <a:latin typeface="Arial" charset="0"/>
                <a:cs typeface="Arial" charset="0"/>
              </a:rPr>
              <a:t>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84" y="192130"/>
            <a:ext cx="10515600" cy="1325563"/>
          </a:xfrm>
        </p:spPr>
        <p:txBody>
          <a:bodyPr/>
          <a:lstStyle/>
          <a:p>
            <a:r>
              <a:rPr lang="en-US" dirty="0" smtClean="0">
                <a:ea typeface="MS PGothic" charset="0"/>
                <a:cs typeface="Times New Roman" charset="0"/>
              </a:rPr>
              <a:t>Nucleic Acid Formation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12124" y="1366108"/>
            <a:ext cx="5122862" cy="51583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ea typeface="MS PGothic" charset="0"/>
                <a:cs typeface="MS PGothic" charset="0"/>
              </a:rPr>
              <a:t>Many nucleotides linked together form </a:t>
            </a:r>
            <a:r>
              <a:rPr lang="en-US" b="1" dirty="0">
                <a:ea typeface="MS PGothic" charset="0"/>
                <a:cs typeface="MS PGothic" charset="0"/>
              </a:rPr>
              <a:t>nucleic acids</a:t>
            </a:r>
            <a:r>
              <a:rPr lang="en-US" dirty="0">
                <a:ea typeface="MS PGothic" charset="0"/>
                <a:cs typeface="MS PGothic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ea typeface="MS PGothic" charset="0"/>
                <a:cs typeface="MS PGothic" charset="0"/>
              </a:rPr>
              <a:t>Nucleotides are linked through </a:t>
            </a:r>
            <a:r>
              <a:rPr lang="en-US" b="1" dirty="0" err="1">
                <a:ea typeface="MS PGothic" charset="0"/>
                <a:cs typeface="MS PGothic" charset="0"/>
              </a:rPr>
              <a:t>phosphodiester</a:t>
            </a:r>
            <a:r>
              <a:rPr lang="en-US" b="1" dirty="0">
                <a:ea typeface="MS PGothic" charset="0"/>
                <a:cs typeface="MS PGothic" charset="0"/>
              </a:rPr>
              <a:t> bonds</a:t>
            </a:r>
            <a:r>
              <a:rPr lang="en-US" dirty="0">
                <a:ea typeface="MS PGothic" charset="0"/>
                <a:cs typeface="MS PGothic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>
                <a:ea typeface="MS PGothic" charset="0"/>
                <a:cs typeface="MS PGothic" charset="0"/>
              </a:rPr>
              <a:t>Oxygens</a:t>
            </a:r>
            <a:r>
              <a:rPr lang="en-US" dirty="0">
                <a:ea typeface="MS PGothic" charset="0"/>
                <a:cs typeface="MS PGothic" charset="0"/>
              </a:rPr>
              <a:t> in the phosphate are connected between the 3′ and 5′ carbons of adjacent sugar molecules.</a:t>
            </a:r>
          </a:p>
        </p:txBody>
      </p:sp>
      <p:pic>
        <p:nvPicPr>
          <p:cNvPr id="3" name="Picture 2" descr="11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"/>
          <a:stretch/>
        </p:blipFill>
        <p:spPr>
          <a:xfrm>
            <a:off x="6318420" y="-61880"/>
            <a:ext cx="3805881" cy="67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89091" y="176660"/>
            <a:ext cx="5004401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Primary Structure of </a:t>
            </a:r>
            <a: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/>
            </a:r>
            <a:b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Nucleic </a:t>
            </a:r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Acids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7826" y="1358643"/>
            <a:ext cx="5562600" cy="536283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primary structure of nucleic acids in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DNA and RNA chains,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each sugar in a sugar−phosphate backbone is attached to a base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bases extend out from the nucleic acid backbone</a:t>
            </a:r>
          </a:p>
          <a:p>
            <a:pPr eaLnBrk="1" hangingPunct="1">
              <a:spcBef>
                <a:spcPct val="25000"/>
              </a:spcBef>
              <a:buSzTx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labeled starting with the free 5</a:t>
            </a:r>
            <a:r>
              <a:rPr lang="en-US" altLang="en-US" sz="26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'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end to the 3</a:t>
            </a:r>
            <a:r>
              <a:rPr lang="en-US" altLang="en-US" sz="26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'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end.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this nucleic acid, the sequence of bases is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represented by 5</a:t>
            </a:r>
            <a:r>
              <a:rPr lang="en-US" altLang="en-US" sz="26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'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−A−C−G−U−3</a:t>
            </a:r>
            <a:r>
              <a:rPr lang="en-US" altLang="en-US" sz="26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'</a:t>
            </a: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 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100A544-3368-446D-B2ED-DFD8CC50737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5543" name="Picture 7" descr="17_Pg606_UnFigure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24" y="176660"/>
            <a:ext cx="3816933" cy="65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Draw the structure of the dinucleotide A−C in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1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Complementary Base Pairs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97E2D14-9BC0-4914-BDB2-E76282A44975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838199" y="1138335"/>
            <a:ext cx="10937033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51130200" indent="-507873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contains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base pairs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equal amounts of A and T and equal amounts of G and C bases in which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adenine is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linked by two hydrogen bonds with thymine (A−T)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guanine is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by three hydrogen bonds with cytosine (G−C)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5638800" y="5638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55304" name="Picture 8" descr="Fig17_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51" y="3219061"/>
            <a:ext cx="4549790" cy="313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Fig17_7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2" y="3557460"/>
            <a:ext cx="5536828" cy="25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DNA Double Helix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951" y="1600200"/>
            <a:ext cx="5851849" cy="4419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the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double helix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DNA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two chains are held together by hydrogen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bonds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link bases </a:t>
            </a:r>
            <a:b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A–T and G–C </a:t>
            </a: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ct val="0"/>
              </a:spcBef>
              <a:buSzTx/>
              <a:buNone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bases along one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strand complement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bases </a:t>
            </a:r>
            <a:b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along the other</a:t>
            </a:r>
          </a:p>
        </p:txBody>
      </p:sp>
      <p:sp>
        <p:nvSpPr>
          <p:cNvPr id="1024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1B8B897-1ABF-4F21-A049-15E0EB7D7EB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9400" name="Picture 8" descr="17_0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79" y="228599"/>
            <a:ext cx="6062028" cy="650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Practice</a:t>
            </a:r>
            <a:endParaRPr lang="en-US" altLang="en-US" sz="36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0574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Write the complementary base sequence for the matching strand in the following DNA section: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42961CC5-E02D-419D-9D0B-0F4085CEE844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1445" name="Line 4"/>
          <p:cNvSpPr>
            <a:spLocks noChangeShapeType="1"/>
          </p:cNvSpPr>
          <p:nvPr/>
        </p:nvSpPr>
        <p:spPr bwMode="auto">
          <a:xfrm>
            <a:off x="2764971" y="3200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>
            <a:off x="3251718" y="3200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>
            <a:off x="3811555" y="3200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8" name="Line 7"/>
          <p:cNvSpPr>
            <a:spLocks noChangeShapeType="1"/>
          </p:cNvSpPr>
          <p:nvPr/>
        </p:nvSpPr>
        <p:spPr bwMode="auto">
          <a:xfrm>
            <a:off x="4270310" y="3200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49" name="Line 8"/>
          <p:cNvSpPr>
            <a:spLocks noChangeShapeType="1"/>
          </p:cNvSpPr>
          <p:nvPr/>
        </p:nvSpPr>
        <p:spPr bwMode="auto">
          <a:xfrm>
            <a:off x="4831702" y="3200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0" name="Line 9"/>
          <p:cNvSpPr>
            <a:spLocks noChangeShapeType="1"/>
          </p:cNvSpPr>
          <p:nvPr/>
        </p:nvSpPr>
        <p:spPr bwMode="auto">
          <a:xfrm>
            <a:off x="5330760" y="3200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>
            <a:off x="5854830" y="3200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2" name="Line 11"/>
          <p:cNvSpPr>
            <a:spLocks noChangeShapeType="1"/>
          </p:cNvSpPr>
          <p:nvPr/>
        </p:nvSpPr>
        <p:spPr bwMode="auto">
          <a:xfrm>
            <a:off x="6377344" y="3200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3" name="Line 12"/>
          <p:cNvSpPr>
            <a:spLocks noChangeShapeType="1"/>
          </p:cNvSpPr>
          <p:nvPr/>
        </p:nvSpPr>
        <p:spPr bwMode="auto">
          <a:xfrm>
            <a:off x="6864091" y="32004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454" name="Rectangle 13"/>
          <p:cNvSpPr>
            <a:spLocks noChangeArrowheads="1"/>
          </p:cNvSpPr>
          <p:nvPr/>
        </p:nvSpPr>
        <p:spPr bwMode="auto">
          <a:xfrm>
            <a:off x="2514600" y="3886200"/>
            <a:ext cx="502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97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</a:t>
            </a:r>
            <a:r>
              <a:rPr lang="en-GB" sz="1000" dirty="0">
                <a:latin typeface="Arial" charset="0"/>
                <a:cs typeface="Arial" charset="0"/>
              </a:rPr>
              <a:t>2017 </a:t>
            </a:r>
            <a:r>
              <a:rPr lang="en-GB" sz="1000" dirty="0">
                <a:latin typeface="Arial" charset="0"/>
                <a:cs typeface="Arial" charset="0"/>
              </a:rPr>
              <a:t>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4" y="-12635"/>
            <a:ext cx="10515600" cy="843060"/>
          </a:xfrm>
        </p:spPr>
        <p:txBody>
          <a:bodyPr/>
          <a:lstStyle/>
          <a:p>
            <a:r>
              <a:rPr lang="en-US" dirty="0" smtClean="0">
                <a:ea typeface="MS PGothic" charset="0"/>
                <a:cs typeface="Times New Roman" charset="0"/>
              </a:rPr>
              <a:t>RNA and Protein Synthesis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94638" y="830425"/>
            <a:ext cx="11520553" cy="2225813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RNA is the “middleman” in the process of creating a protein from a gene in DNA.</a:t>
            </a:r>
          </a:p>
          <a:p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Like DNA, RNA is a string of nucleotides.</a:t>
            </a:r>
          </a:p>
          <a:p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RNA does not contain thymine.</a:t>
            </a:r>
          </a:p>
          <a:p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The base uracil is substituted, and it is complementary to adenine, forming two hydrogen bonds (A=U).</a:t>
            </a:r>
          </a:p>
        </p:txBody>
      </p:sp>
      <p:pic>
        <p:nvPicPr>
          <p:cNvPr id="3" name="Picture 2" descr="11_02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8"/>
          <a:stretch/>
        </p:blipFill>
        <p:spPr>
          <a:xfrm>
            <a:off x="443147" y="3286897"/>
            <a:ext cx="10975967" cy="27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Nucleic Acids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441960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nucleic acids DNA and RNA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consist of monomers called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nucleotides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that consist of a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pentose sugar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base</a:t>
            </a:r>
          </a:p>
          <a:p>
            <a:pPr eaLnBrk="1" hangingPunct="1">
              <a:spcBef>
                <a:spcPct val="25000"/>
              </a:spcBef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phosphate</a:t>
            </a:r>
          </a:p>
        </p:txBody>
      </p:sp>
      <p:sp>
        <p:nvSpPr>
          <p:cNvPr id="1536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CD2B92B7-3D0A-4FAA-BB38-BC132D92DFD0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5366" name="Text Box 23"/>
          <p:cNvSpPr txBox="1">
            <a:spLocks noChangeArrowheads="1"/>
          </p:cNvSpPr>
          <p:nvPr/>
        </p:nvSpPr>
        <p:spPr bwMode="auto">
          <a:xfrm>
            <a:off x="7543800" y="3962401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227A8F"/>
                </a:solidFill>
                <a:latin typeface="Times New Roman" panose="02020603050405020304" pitchFamily="18" charset="0"/>
              </a:rPr>
              <a:t>nucleotide</a:t>
            </a:r>
          </a:p>
        </p:txBody>
      </p:sp>
      <p:pic>
        <p:nvPicPr>
          <p:cNvPr id="57353" name="Picture 9" descr="Fig17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828801"/>
            <a:ext cx="35909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Types of RNA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7221" y="1363363"/>
            <a:ext cx="9630032" cy="4419600"/>
          </a:xfrm>
        </p:spPr>
        <p:txBody>
          <a:bodyPr/>
          <a:lstStyle/>
          <a:p>
            <a:pPr marL="0" indent="0">
              <a:spcAft>
                <a:spcPct val="10000"/>
              </a:spcAft>
              <a:buNone/>
              <a:tabLst>
                <a:tab pos="288925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transmits information from DNA to make proteins and has several types:</a:t>
            </a:r>
          </a:p>
          <a:p>
            <a:pPr marL="0" indent="0">
              <a:spcBef>
                <a:spcPct val="0"/>
              </a:spcBef>
              <a:buFontTx/>
              <a:buChar char="•"/>
              <a:tabLst>
                <a:tab pos="288925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Messenger 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(mRNA) carries genetic</a:t>
            </a:r>
            <a:b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information from DNA to the ribosomes.</a:t>
            </a:r>
          </a:p>
          <a:p>
            <a:pPr marL="0" indent="0">
              <a:spcBef>
                <a:spcPct val="0"/>
              </a:spcBef>
              <a:buFontTx/>
              <a:buChar char="•"/>
              <a:tabLst>
                <a:tab pos="288925" algn="l"/>
              </a:tabLst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0"/>
              </a:spcBef>
              <a:buFontTx/>
              <a:buChar char="•"/>
              <a:tabLst>
                <a:tab pos="288925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Transfer 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 brings amino acids to the</a:t>
            </a:r>
            <a:b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ribosome to make the protein.</a:t>
            </a:r>
          </a:p>
          <a:p>
            <a:pPr marL="0" indent="0">
              <a:spcBef>
                <a:spcPct val="0"/>
              </a:spcBef>
              <a:buFontTx/>
              <a:buChar char="•"/>
              <a:tabLst>
                <a:tab pos="288925" algn="l"/>
              </a:tabLst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ct val="0"/>
              </a:spcBef>
              <a:buFontTx/>
              <a:buChar char="•"/>
              <a:tabLst>
                <a:tab pos="288925" algn="l"/>
              </a:tabLs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Ribosomal 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) makes up 2/3 of ribosomes, </a:t>
            </a:r>
            <a:b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where protein synthesis takes place.</a:t>
            </a:r>
          </a:p>
          <a:p>
            <a:pPr marL="0" indent="0">
              <a:spcBef>
                <a:spcPct val="0"/>
              </a:spcBef>
              <a:buFontTx/>
              <a:buChar char="•"/>
              <a:tabLst>
                <a:tab pos="288925" algn="l"/>
              </a:tabLst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47132A7-2825-4E5B-AC88-A46A88028145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20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33600" y="1600200"/>
            <a:ext cx="4419600" cy="4343400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the smallest RNA, is the only type of RNA that can translate genetic information into amino acids for proteins.</a:t>
            </a: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 has a cloverleaf shape when hydrogen bonds form between its complementary bases. </a:t>
            </a:r>
          </a:p>
          <a:p>
            <a:pPr marL="0" indent="0"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acceptor stem attaches to an amino acid and its anticodon bonds with a codon on mRNA.</a:t>
            </a: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buClr>
                <a:schemeClr val="bg2"/>
              </a:buClr>
              <a:buFontTx/>
              <a:buChar char="•"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357BDE1-44A3-4ED2-952D-6D9893CB444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7315200" y="2438401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Insert Figure 17.10 pg 612</a:t>
            </a:r>
            <a:r>
              <a:rPr lang="en-US" altLang="en-US" sz="1800"/>
              <a:t>.</a:t>
            </a:r>
          </a:p>
        </p:txBody>
      </p:sp>
      <p:pic>
        <p:nvPicPr>
          <p:cNvPr id="60424" name="Picture 8" descr="17_10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722438"/>
            <a:ext cx="3609975" cy="46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2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3432" y="-13171"/>
            <a:ext cx="8385175" cy="990600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Protein Synthesis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0702" y="811856"/>
            <a:ext cx="11705967" cy="487680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Protein synthesis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involves</a:t>
            </a:r>
          </a:p>
          <a:p>
            <a:pPr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transcription: 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mRNA is formed from a gene on a DNA strand</a:t>
            </a:r>
          </a:p>
          <a:p>
            <a:pPr>
              <a:spcBef>
                <a:spcPct val="10000"/>
              </a:spcBef>
              <a:spcAft>
                <a:spcPct val="5000"/>
              </a:spcAft>
              <a:buClr>
                <a:schemeClr val="bg2"/>
              </a:buClr>
              <a:buSzTx/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translation: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molecules bring amino acids to mRNA to</a:t>
            </a:r>
            <a:b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build a protein</a:t>
            </a:r>
          </a:p>
        </p:txBody>
      </p:sp>
      <p:pic>
        <p:nvPicPr>
          <p:cNvPr id="62471" name="Picture 7" descr="17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2" y="2092411"/>
            <a:ext cx="7742476" cy="341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2" name="Rectangle 3"/>
          <p:cNvSpPr>
            <a:spLocks noChangeArrowheads="1"/>
          </p:cNvSpPr>
          <p:nvPr/>
        </p:nvSpPr>
        <p:spPr bwMode="auto">
          <a:xfrm>
            <a:off x="520570" y="5566719"/>
            <a:ext cx="1115403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ts val="5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ts val="4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38220650" indent="-50787300">
              <a:spcBef>
                <a:spcPts val="400"/>
              </a:spcBef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38677850" indent="-50787300" fontAlgn="base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39135050" indent="-50787300" fontAlgn="base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9592250" indent="-50787300" fontAlgn="base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40049450" indent="-50787300" fontAlgn="base">
              <a:spcBef>
                <a:spcPts val="4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" panose="05000000000000000000" pitchFamily="2" charset="2"/>
              <a:buChar char="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6400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The genetic information </a:t>
            </a:r>
            <a:r>
              <a:rPr lang="en-US" altLang="en-US" sz="2400" dirty="0"/>
              <a:t>in DNA is replicated in cell division and used to produce mRNAs that code for the amino acids needed for protein synthesis.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Protein Synthesis: Transcription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62465" y="1152525"/>
            <a:ext cx="11829535" cy="4495800"/>
          </a:xfrm>
        </p:spPr>
        <p:txBody>
          <a:bodyPr/>
          <a:lstStyle/>
          <a:p>
            <a:pPr marL="0" indent="0">
              <a:buClr>
                <a:schemeClr val="bg2"/>
              </a:buClr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Transcription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begins when a section of DNA containing the gene unwinds.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Within the unwound DNA, RNA polymerase enzyme uses one of the strands as a template to synthesize mRNA.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mRNA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is synthesized using complementary base pairing, with uracil (U) replacing thymine (T).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newly formed mRNA moves out of the nucleus to ribosomes in the cytoplasm.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47AB4B3-91D1-43A2-8F19-5E724CE94A1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4520" name="Picture 8" descr="17_Pg613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51" y="3764692"/>
            <a:ext cx="9654848" cy="24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573" y="274509"/>
            <a:ext cx="10515600" cy="1325563"/>
          </a:xfrm>
        </p:spPr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pic>
        <p:nvPicPr>
          <p:cNvPr id="4" name="Content Placeholder 3" descr="11_08_Figu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1"/>
          <a:stretch/>
        </p:blipFill>
        <p:spPr>
          <a:xfrm>
            <a:off x="263610" y="2163762"/>
            <a:ext cx="11212929" cy="38169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2911" y="1385411"/>
            <a:ext cx="8408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Gene copying is catalyzed by </a:t>
            </a:r>
            <a:r>
              <a:rPr lang="en-US" sz="2800" b="1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RNA polymerase</a:t>
            </a:r>
            <a:r>
              <a:rPr lang="en-US" dirty="0" smtClean="0">
                <a:solidFill>
                  <a:srgbClr val="000000"/>
                </a:solidFill>
                <a:ea typeface="MS PGothic" charset="0"/>
                <a:cs typeface="MS PGothic" charset="0"/>
              </a:rPr>
              <a:t>.</a:t>
            </a:r>
            <a:endParaRPr lang="en-US" dirty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8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238" y="-93234"/>
            <a:ext cx="8153400" cy="990600"/>
          </a:xfrm>
        </p:spPr>
        <p:txBody>
          <a:bodyPr/>
          <a:lstStyle/>
          <a:p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RNA Polymerase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946" y="1040027"/>
            <a:ext cx="1165654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During transcription,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RNA </a:t>
            </a:r>
            <a:r>
              <a:rPr lang="en-US" altLang="en-US" sz="2400" b="1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polymerase</a:t>
            </a:r>
            <a:r>
              <a:rPr lang="en-US" altLang="en-US" sz="2400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moves along the DNA template to synthesize the corresponding mRNA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mRNA is released at the termination point</a:t>
            </a:r>
          </a:p>
          <a:p>
            <a:pPr>
              <a:spcBef>
                <a:spcPct val="10000"/>
              </a:spcBef>
              <a:spcAft>
                <a:spcPct val="5000"/>
              </a:spcAft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43E5018-6424-4AA0-AB38-EF922ACEC5F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6567" name="Picture 7" descr="17_1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8" y="2675237"/>
            <a:ext cx="853440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7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is the sequence of bases in mRNA produced from a section of the template strand of DNA that has the sequence of bases  </a:t>
            </a:r>
            <a:b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–C–T–A–A–G–G–?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6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Genetic Code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3611" y="1143001"/>
            <a:ext cx="11631827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genetic code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a series of three nucleotides in mRNA called </a:t>
            </a:r>
            <a:r>
              <a:rPr lang="en-US" altLang="en-US" sz="24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codons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that determine the amino acid order for the protein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a different codon for all 20 amino acids needed to build a protein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contains certain codons that signal the “start” and “end” of a polypeptide chain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example, a sequence of −UUU−UUU−UUU− codes for three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phenylalanine amino acids.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6FE9B1D-BE66-4A93-8E21-9BEE96C3883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2712" name="Picture 8" descr="17_Pg614_UnFigure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0" y="4127158"/>
            <a:ext cx="9047615" cy="17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Genetic Code: mRNA Codons</a:t>
            </a: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E7AB9FC8-BEE7-4A4E-BC41-9400EA137C78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4759" name="Picture 7" descr="17_04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065374"/>
            <a:ext cx="7441561" cy="57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55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Codons and Amino Acids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905000" y="1563688"/>
            <a:ext cx="8153400" cy="4532312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Determine the amino acids from the following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codons</a:t>
            </a: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in a section of mRNA.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99FF33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	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—CCU—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AGC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—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GGA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CUU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According to the genetic code, the amino acids for these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codons are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US" sz="2400" b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CCU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proline	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AGC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serine  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	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GGA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glycine  	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CUU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leucine</a:t>
            </a:r>
          </a:p>
          <a:p>
            <a:pPr>
              <a:lnSpc>
                <a:spcPct val="95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endParaRPr lang="en-US" altLang="en-US" sz="2400" b="1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mRNA section codes for an amino acid sequence of </a:t>
            </a:r>
            <a:r>
              <a:rPr lang="en-US" altLang="en-US" sz="2400">
                <a:solidFill>
                  <a:srgbClr val="00FF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	</a:t>
            </a:r>
          </a:p>
          <a:p>
            <a:pPr>
              <a:lnSpc>
                <a:spcPct val="95000"/>
              </a:lnSpc>
              <a:spcBef>
                <a:spcPct val="10000"/>
              </a:spcBef>
              <a:spcAft>
                <a:spcPct val="10000"/>
              </a:spcAft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FF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   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—CCU—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AGC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GGA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CUU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00FF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   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Ser 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Gly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Leu </a:t>
            </a:r>
            <a:r>
              <a:rPr lang="en-US" altLang="en-US" sz="2400" b="1">
                <a:solidFill>
                  <a:srgbClr val="227A8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endParaRPr lang="en-US" altLang="en-US" sz="2400" b="1">
              <a:solidFill>
                <a:srgbClr val="227A8F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anose="05000000000000000000" pitchFamily="2" charset="2"/>
              <a:buNone/>
            </a:pPr>
            <a:endParaRPr lang="en-US" altLang="en-US" sz="2400" b="1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D2359A5A-D233-418D-847B-D333C66AF902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</a:t>
            </a:r>
            <a:r>
              <a:rPr lang="en-GB" sz="1000" dirty="0">
                <a:latin typeface="Arial" charset="0"/>
                <a:cs typeface="Arial" charset="0"/>
              </a:rPr>
              <a:t>2017 </a:t>
            </a:r>
            <a:r>
              <a:rPr lang="en-GB" sz="1000" dirty="0">
                <a:latin typeface="Arial" charset="0"/>
                <a:cs typeface="Arial" charset="0"/>
              </a:rPr>
              <a:t>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120"/>
          </a:xfrm>
        </p:spPr>
        <p:txBody>
          <a:bodyPr/>
          <a:lstStyle/>
          <a:p>
            <a:r>
              <a:rPr lang="en-US" dirty="0" smtClean="0">
                <a:ea typeface="MS PGothic" charset="0"/>
                <a:cs typeface="Times New Roman" charset="0"/>
              </a:rPr>
              <a:t>Components of Nucleic Acids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87178" y="1135246"/>
            <a:ext cx="11302314" cy="251761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ea typeface="MS PGothic" charset="0"/>
                <a:cs typeface="MS PGothic" charset="0"/>
              </a:rPr>
              <a:t>Nitrogenous Bases</a:t>
            </a:r>
          </a:p>
          <a:p>
            <a:r>
              <a:rPr lang="en-US" sz="2400" dirty="0">
                <a:ea typeface="MS PGothic" charset="0"/>
                <a:cs typeface="MS PGothic" charset="0"/>
              </a:rPr>
              <a:t>There are four different nitrogenous bases found in a nucleic acid.</a:t>
            </a:r>
          </a:p>
          <a:p>
            <a:r>
              <a:rPr lang="en-US" sz="2400" dirty="0">
                <a:ea typeface="MS PGothic" charset="0"/>
                <a:cs typeface="MS PGothic" charset="0"/>
              </a:rPr>
              <a:t>Each of the bases has one of two nitrogen-containing aromatic rings, either a purine or a pyrimidine.</a:t>
            </a:r>
          </a:p>
        </p:txBody>
      </p:sp>
      <p:pic>
        <p:nvPicPr>
          <p:cNvPr id="5" name="Picture 4" descr="11_Pg432_UnFigure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7"/>
          <a:stretch/>
        </p:blipFill>
        <p:spPr>
          <a:xfrm>
            <a:off x="3322838" y="2967861"/>
            <a:ext cx="5299191" cy="30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37750" y="1291281"/>
            <a:ext cx="11516497" cy="4114800"/>
          </a:xfrm>
        </p:spPr>
        <p:txBody>
          <a:bodyPr/>
          <a:lstStyle/>
          <a:p>
            <a:pPr>
              <a:spcBef>
                <a:spcPct val="0"/>
              </a:spcBef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Write the order of amino acids coded for by a section of mRNA </a:t>
            </a:r>
            <a:r>
              <a:rPr lang="en-US" altLang="en-US" sz="32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 </a:t>
            </a: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base sequence  </a:t>
            </a:r>
            <a:endParaRPr lang="en-US" altLang="en-US" sz="32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tabLst>
                <a:tab pos="1030288" algn="l"/>
                <a:tab pos="3032125" algn="l"/>
                <a:tab pos="3773488" algn="l"/>
              </a:tabLst>
            </a:pPr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None/>
              <a:tabLst>
                <a:tab pos="1030288" algn="l"/>
                <a:tab pos="3032125" algn="l"/>
                <a:tab pos="3773488" algn="l"/>
              </a:tabLst>
            </a:pPr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GCC</a:t>
            </a: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GUA</a:t>
            </a: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GAC</a:t>
            </a: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</a:p>
          <a:p>
            <a:pPr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ts val="600"/>
              </a:spcBef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altLang="en-US" sz="2400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None/>
              <a:tabLst>
                <a:tab pos="1030288" algn="l"/>
                <a:tab pos="3032125" algn="l"/>
                <a:tab pos="3773488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Practice</a:t>
            </a:r>
            <a:endParaRPr lang="en-US" altLang="en-US" sz="36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32AF14F-07F0-4A12-9EDB-6A1597ED8BF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30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</a:t>
            </a:r>
            <a:r>
              <a:rPr lang="en-GB" sz="1000" dirty="0">
                <a:latin typeface="Arial" charset="0"/>
                <a:cs typeface="Arial" charset="0"/>
              </a:rPr>
              <a:t>2017 </a:t>
            </a:r>
            <a:r>
              <a:rPr lang="en-GB" sz="1000" dirty="0">
                <a:latin typeface="Arial" charset="0"/>
                <a:cs typeface="Arial" charset="0"/>
              </a:rPr>
              <a:t>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51" y="151186"/>
            <a:ext cx="10515600" cy="738500"/>
          </a:xfrm>
        </p:spPr>
        <p:txBody>
          <a:bodyPr/>
          <a:lstStyle/>
          <a:p>
            <a:r>
              <a:rPr lang="en-US" dirty="0" smtClean="0">
                <a:ea typeface="MS PGothic" charset="0"/>
                <a:cs typeface="Times New Roman" charset="0"/>
              </a:rPr>
              <a:t>RNA and Protein Synthesis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76649" y="889686"/>
            <a:ext cx="11376454" cy="3292475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00"/>
                </a:solidFill>
                <a:ea typeface="MS PGothic" charset="0"/>
                <a:cs typeface="MS PGothic" charset="0"/>
              </a:rPr>
              <a:t>Ribosomal RNA and the Ribosome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a typeface="MS PGothic" charset="0"/>
                <a:cs typeface="MS PGothic" charset="0"/>
              </a:rPr>
              <a:t>ribosome</a:t>
            </a:r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 is an </a:t>
            </a:r>
            <a:r>
              <a:rPr lang="en-US" sz="2400" i="1" dirty="0">
                <a:solidFill>
                  <a:srgbClr val="000000"/>
                </a:solidFill>
                <a:ea typeface="MS PGothic" charset="0"/>
                <a:cs typeface="MS PGothic" charset="0"/>
              </a:rPr>
              <a:t>organelle</a:t>
            </a:r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 composed of ribosomal RNA (</a:t>
            </a:r>
            <a:r>
              <a:rPr lang="en-US" sz="2400" b="1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rRNA</a:t>
            </a:r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) and protein.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It is the place where the nucleotide sequence of mRNA is interpreted into an amino acid sequence.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The ribosome has two </a:t>
            </a:r>
            <a:r>
              <a:rPr lang="en-US" sz="2400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rRNA</a:t>
            </a:r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/protein subunits called the small subunit and the large subunit.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ea typeface="MS PGothic" charset="0"/>
                <a:cs typeface="MS PGothic" charset="0"/>
              </a:rPr>
              <a:t>The mRNA strand fits into a groove on the small subunit with the bases pointing toward the large subunit.</a:t>
            </a:r>
          </a:p>
        </p:txBody>
      </p:sp>
      <p:pic>
        <p:nvPicPr>
          <p:cNvPr id="3" name="Picture 2" descr="11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>
          <a:xfrm>
            <a:off x="1299519" y="3991060"/>
            <a:ext cx="8972019" cy="26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8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Initiation of Protein Synthesis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42551" y="1447800"/>
            <a:ext cx="11244649" cy="49085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  <a:tabLst>
                <a:tab pos="67929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the 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initiation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of protein synthesis,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Char char="•"/>
              <a:tabLst>
                <a:tab pos="67929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mRNA attaches to a ribosome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Char char="•"/>
              <a:tabLst>
                <a:tab pos="67929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start codon (AUG) in mRNA forms hydrogen bonds to methionine on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Char char="•"/>
              <a:tabLst>
                <a:tab pos="67929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second codon attaches to a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with the next </a:t>
            </a:r>
            <a:b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amino acid   </a:t>
            </a:r>
          </a:p>
          <a:p>
            <a:pPr>
              <a:spcBef>
                <a:spcPts val="300"/>
              </a:spcBef>
              <a:spcAft>
                <a:spcPts val="600"/>
              </a:spcAft>
              <a:buFontTx/>
              <a:buChar char="•"/>
              <a:tabLst>
                <a:tab pos="67929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peptide bond forms between the adjacent amino acids at the first and second codons</a:t>
            </a:r>
          </a:p>
          <a:p>
            <a:pPr>
              <a:spcBef>
                <a:spcPct val="0"/>
              </a:spcBef>
              <a:buNone/>
              <a:tabLst>
                <a:tab pos="67929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During c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hain elongation,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ribosome moves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along the mRNA</a:t>
            </a:r>
          </a:p>
          <a:p>
            <a:pPr>
              <a:spcBef>
                <a:spcPct val="0"/>
              </a:spcBef>
              <a:buNone/>
              <a:tabLst>
                <a:tab pos="67929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from codon to codon, attaching new amino acids to the growing </a:t>
            </a:r>
          </a:p>
          <a:p>
            <a:pPr>
              <a:spcBef>
                <a:spcPct val="0"/>
              </a:spcBef>
              <a:buNone/>
              <a:tabLst>
                <a:tab pos="67929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polypeptide chain.</a:t>
            </a: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None/>
              <a:tabLst>
                <a:tab pos="6792913" algn="l"/>
              </a:tabLst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ct val="5000"/>
              </a:spcBef>
              <a:spcAft>
                <a:spcPct val="5000"/>
              </a:spcAft>
              <a:buClr>
                <a:schemeClr val="bg2"/>
              </a:buClr>
              <a:buFontTx/>
              <a:buChar char="•"/>
              <a:tabLst>
                <a:tab pos="6792913" algn="l"/>
              </a:tabLst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Clr>
                <a:schemeClr val="bg2"/>
              </a:buClr>
              <a:buFontTx/>
              <a:buChar char="•"/>
              <a:tabLst>
                <a:tab pos="6792913" algn="l"/>
              </a:tabLst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Clr>
                <a:schemeClr val="bg2"/>
              </a:buClr>
              <a:buFontTx/>
              <a:buChar char="•"/>
              <a:tabLst>
                <a:tab pos="6792913" algn="l"/>
              </a:tabLst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E778AD0-04AD-495B-BF51-6D7C2CF7B028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Initiation of Protein Synthesis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40043" y="1676400"/>
            <a:ext cx="4812957" cy="4114800"/>
          </a:xfrm>
        </p:spPr>
        <p:txBody>
          <a:bodyPr>
            <a:normAutofit/>
          </a:bodyPr>
          <a:lstStyle/>
          <a:p>
            <a:pPr marL="0" indent="0">
              <a:buClr>
                <a:schemeClr val="bg2"/>
              </a:buClr>
              <a:buNone/>
              <a:tabLst>
                <a:tab pos="6792913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activated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with anticodon AGU bonds to serine at the acceptor stem.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4376D2A6-0025-44DC-9C6F-A176E465AAF6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6326" name="Picture 6" descr="17_1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74" y="1111822"/>
            <a:ext cx="4129302" cy="573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4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_10_Figu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7"/>
          <a:stretch/>
        </p:blipFill>
        <p:spPr>
          <a:xfrm>
            <a:off x="1025497" y="741406"/>
            <a:ext cx="10383908" cy="60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73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Translocation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69555" y="1140940"/>
            <a:ext cx="11532973" cy="5215409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Once the peptide bond is formed, the initial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detaches from </a:t>
            </a:r>
          </a:p>
          <a:p>
            <a:pPr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ribosome, which shifts to the next available codon, a process</a:t>
            </a:r>
          </a:p>
          <a:p>
            <a:pPr>
              <a:spcBef>
                <a:spcPct val="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called 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translocation.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During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translocation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first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detaches from the ribosome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ribosome shifts to the adjacent codon on the mRNA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 new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/amino acid attaches to the open binding site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peptide bond forms and that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detaches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ribosome shifts down the mRNA to read the next codon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SzTx/>
              <a:buFontTx/>
              <a:buChar char="•"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48D6FC94-6F0B-4558-ADB9-A43A257CC288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Peptide Formation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828800" y="1524000"/>
            <a:ext cx="85344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					</a:t>
            </a: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Peptide chain starts to form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>
              <a:solidFill>
                <a:schemeClr val="bg2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Anticodons   UAC     AGA		          AGA        GAG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•  • •      •  • •                                   •  •  •        • •  •</a:t>
            </a:r>
            <a:endParaRPr lang="en-US" altLang="en-US" sz="2000" b="1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    AUG     UCU   CUC                        UCU       CUC    UUU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16E27D7B-1D32-4746-8F3D-0A4132E695D1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2934050" y="5226662"/>
            <a:ext cx="2971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422" name="Rectangle 2"/>
          <p:cNvSpPr>
            <a:spLocks noChangeArrowheads="1"/>
          </p:cNvSpPr>
          <p:nvPr/>
        </p:nvSpPr>
        <p:spPr bwMode="auto">
          <a:xfrm>
            <a:off x="6629400" y="5181600"/>
            <a:ext cx="2819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0">
              <a:solidFill>
                <a:schemeClr val="bg2"/>
              </a:solidFill>
            </a:endParaRP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3276600" y="3467100"/>
            <a:ext cx="609600" cy="990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4267200" y="3502025"/>
            <a:ext cx="609600" cy="990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5" name="Oval 8"/>
          <p:cNvSpPr>
            <a:spLocks noChangeArrowheads="1"/>
          </p:cNvSpPr>
          <p:nvPr/>
        </p:nvSpPr>
        <p:spPr bwMode="auto">
          <a:xfrm>
            <a:off x="3124200" y="2667000"/>
            <a:ext cx="838200" cy="7620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Met</a:t>
            </a:r>
          </a:p>
        </p:txBody>
      </p:sp>
      <p:sp>
        <p:nvSpPr>
          <p:cNvPr id="60426" name="Oval 9"/>
          <p:cNvSpPr>
            <a:spLocks noChangeArrowheads="1"/>
          </p:cNvSpPr>
          <p:nvPr/>
        </p:nvSpPr>
        <p:spPr bwMode="auto">
          <a:xfrm>
            <a:off x="4114800" y="2740025"/>
            <a:ext cx="990600" cy="7620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Ser</a:t>
            </a:r>
          </a:p>
        </p:txBody>
      </p:sp>
      <p:sp>
        <p:nvSpPr>
          <p:cNvPr id="60427" name="Rectangle 10"/>
          <p:cNvSpPr>
            <a:spLocks noChangeArrowheads="1"/>
          </p:cNvSpPr>
          <p:nvPr/>
        </p:nvSpPr>
        <p:spPr bwMode="auto">
          <a:xfrm>
            <a:off x="7162800" y="3536950"/>
            <a:ext cx="609600" cy="990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8" name="Rectangle 11"/>
          <p:cNvSpPr>
            <a:spLocks noChangeArrowheads="1"/>
          </p:cNvSpPr>
          <p:nvPr/>
        </p:nvSpPr>
        <p:spPr bwMode="auto">
          <a:xfrm>
            <a:off x="8229600" y="3543300"/>
            <a:ext cx="609600" cy="990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29" name="Oval 12"/>
          <p:cNvSpPr>
            <a:spLocks noChangeArrowheads="1"/>
          </p:cNvSpPr>
          <p:nvPr/>
        </p:nvSpPr>
        <p:spPr bwMode="auto">
          <a:xfrm>
            <a:off x="5867400" y="2282825"/>
            <a:ext cx="838200" cy="7620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Met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6934200" y="2740025"/>
            <a:ext cx="990600" cy="7620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Ser</a:t>
            </a:r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>
            <a:off x="6629400" y="2740025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" name="Oval 15"/>
          <p:cNvSpPr>
            <a:spLocks noChangeArrowheads="1"/>
          </p:cNvSpPr>
          <p:nvPr/>
        </p:nvSpPr>
        <p:spPr bwMode="auto">
          <a:xfrm>
            <a:off x="8153400" y="2816225"/>
            <a:ext cx="685800" cy="685800"/>
          </a:xfrm>
          <a:prstGeom prst="ellipse">
            <a:avLst/>
          </a:prstGeom>
          <a:solidFill>
            <a:srgbClr val="B400B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Leu</a:t>
            </a:r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>
            <a:off x="5257800" y="40767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" name="AutoShape 17"/>
          <p:cNvSpPr>
            <a:spLocks noChangeArrowheads="1"/>
          </p:cNvSpPr>
          <p:nvPr/>
        </p:nvSpPr>
        <p:spPr bwMode="auto">
          <a:xfrm flipH="1">
            <a:off x="3581400" y="1752600"/>
            <a:ext cx="1219200" cy="1143000"/>
          </a:xfrm>
          <a:custGeom>
            <a:avLst/>
            <a:gdLst>
              <a:gd name="T0" fmla="*/ 1567404084 w 21600"/>
              <a:gd name="T1" fmla="*/ 29931043 h 21600"/>
              <a:gd name="T2" fmla="*/ 550460051 w 21600"/>
              <a:gd name="T3" fmla="*/ 2147483647 h 21600"/>
              <a:gd name="T4" fmla="*/ 1718101099 w 21600"/>
              <a:gd name="T5" fmla="*/ 661753767 h 21600"/>
              <a:gd name="T6" fmla="*/ 2147483647 w 21600"/>
              <a:gd name="T7" fmla="*/ 1739733948 h 21600"/>
              <a:gd name="T8" fmla="*/ 2147483647 w 21600"/>
              <a:gd name="T9" fmla="*/ 2147483647 h 21600"/>
              <a:gd name="T10" fmla="*/ 2147483647 w 21600"/>
              <a:gd name="T11" fmla="*/ 163897251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39" y="11249"/>
                </a:moveTo>
                <a:cubicBezTo>
                  <a:pt x="17249" y="11100"/>
                  <a:pt x="17255" y="10950"/>
                  <a:pt x="17255" y="10800"/>
                </a:cubicBezTo>
                <a:cubicBezTo>
                  <a:pt x="17255" y="7235"/>
                  <a:pt x="14364" y="4345"/>
                  <a:pt x="10800" y="4345"/>
                </a:cubicBezTo>
                <a:cubicBezTo>
                  <a:pt x="7235" y="4345"/>
                  <a:pt x="4345" y="7235"/>
                  <a:pt x="4345" y="10800"/>
                </a:cubicBezTo>
                <a:cubicBezTo>
                  <a:pt x="4344" y="11789"/>
                  <a:pt x="4572" y="12766"/>
                  <a:pt x="5010" y="13653"/>
                </a:cubicBezTo>
                <a:lnTo>
                  <a:pt x="1112" y="15574"/>
                </a:lnTo>
                <a:cubicBezTo>
                  <a:pt x="380" y="14089"/>
                  <a:pt x="0" y="1245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051"/>
                  <a:pt x="21591" y="11302"/>
                  <a:pt x="21573" y="11552"/>
                </a:cubicBezTo>
                <a:lnTo>
                  <a:pt x="24267" y="11741"/>
                </a:lnTo>
                <a:lnTo>
                  <a:pt x="19067" y="16263"/>
                </a:lnTo>
                <a:lnTo>
                  <a:pt x="14545" y="11061"/>
                </a:lnTo>
                <a:lnTo>
                  <a:pt x="17239" y="11249"/>
                </a:lnTo>
                <a:close/>
              </a:path>
            </a:pathLst>
          </a:custGeom>
          <a:solidFill>
            <a:schemeClr val="bg2">
              <a:alpha val="4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1981200" y="29718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imes New Roman" panose="02020603050405020304" pitchFamily="18" charset="0"/>
              </a:rPr>
              <a:t>tRNA</a:t>
            </a:r>
            <a:endParaRPr lang="en-US" altLang="en-US" sz="1800" dirty="0">
              <a:latin typeface="Times New Roman" panose="02020603050405020304" pitchFamily="18" charset="0"/>
            </a:endParaRPr>
          </a:p>
        </p:txBody>
      </p:sp>
      <p:sp>
        <p:nvSpPr>
          <p:cNvPr id="60436" name="Text Box 21"/>
          <p:cNvSpPr txBox="1">
            <a:spLocks noChangeArrowheads="1"/>
          </p:cNvSpPr>
          <p:nvPr/>
        </p:nvSpPr>
        <p:spPr bwMode="auto">
          <a:xfrm>
            <a:off x="2667000" y="5943601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Ribosome                                                       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Ribosome</a:t>
            </a:r>
            <a:r>
              <a:rPr lang="en-US" altLang="en-US" sz="1800" dirty="0">
                <a:latin typeface="Times New Roman" panose="02020603050405020304" pitchFamily="18" charset="0"/>
              </a:rPr>
              <a:t> shifts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690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Termination</a:t>
            </a:r>
          </a:p>
        </p:txBody>
      </p:sp>
      <p:sp>
        <p:nvSpPr>
          <p:cNvPr id="6451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75503" y="1524000"/>
            <a:ext cx="11170508" cy="4495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the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termination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step,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 the amino acids are linked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ribosome reaches a “stop” codon: UGA, UAA, or UAG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is no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with an anticodon for the “stop” codons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polypeptide detaches from the ribosome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en-US" dirty="0" smtClean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63F95331-35A0-4E9F-8283-8C4BEF0AA23A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37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Termination</a:t>
            </a:r>
          </a:p>
        </p:txBody>
      </p:sp>
      <p:sp>
        <p:nvSpPr>
          <p:cNvPr id="665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43697" y="1524000"/>
            <a:ext cx="11549449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Once the polypeptide is released,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R groups of the amino acids in the new polypeptide can form hydrogen bonds to give the secondary structures of </a:t>
            </a:r>
            <a:r>
              <a:rPr lang="el-GR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helices, </a:t>
            </a:r>
            <a:r>
              <a:rPr lang="el-GR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β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-pleated sheets, or triple helices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chains form cross-links such as salt bridges and disulfide bonds to produce tertiary and quaternary structures, which makes it a biologically active protein</a:t>
            </a:r>
            <a:endParaRPr lang="en-US" altLang="en-US" dirty="0" smtClean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A38B522-5B78-46FF-B712-0FF1D8ABC839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38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Summary of Protein Synthesis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314D1CA-9558-4724-8955-8D51B8D64D6C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2710" name="Picture 6" descr="17_05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91" y="1425703"/>
            <a:ext cx="10501685" cy="529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5671" y="1128584"/>
            <a:ext cx="494888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bases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in DNA and RNA are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pyrimidines C, T, and U 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purines A and G</a:t>
            </a:r>
          </a:p>
        </p:txBody>
      </p:sp>
      <p:sp>
        <p:nvSpPr>
          <p:cNvPr id="102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3C99A9E0-3624-4ECD-8EA2-341DD2C47E7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9399" name="Picture 7" descr="17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595" y="723900"/>
            <a:ext cx="4835997" cy="579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8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Complementary Sequences in DNA, mRNA, tRNA, and Peptides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4C920525-437E-4E53-BC4D-026771A23E50}" type="slidenum">
              <a:rPr lang="en-US" alt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4758" name="Picture 6" descr="17_06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10721563" cy="40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Assign each of the following terms to a definition or concept.</a:t>
            </a:r>
          </a:p>
          <a:p>
            <a:pPr marL="609600" indent="-609600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activation 	    	initiation  	</a:t>
            </a:r>
          </a:p>
          <a:p>
            <a:pPr marL="609600" indent="-609600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translocation		termination</a:t>
            </a:r>
          </a:p>
          <a:p>
            <a:pPr marL="609600" indent="-609600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endParaRPr lang="en-US" altLang="en-US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09600" indent="-609600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A. 	Ribosomes move along mRNA, adding amino acids to a growing peptide chain.</a:t>
            </a:r>
          </a:p>
          <a:p>
            <a:pPr marL="609600" indent="-609600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  	A completed peptide chain is released.</a:t>
            </a:r>
          </a:p>
          <a:p>
            <a:pPr marL="609600" indent="-609600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  	A </a:t>
            </a:r>
            <a:r>
              <a:rPr lang="en-US" altLang="en-US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tRNA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attaches to its specific amino acid.</a:t>
            </a:r>
          </a:p>
          <a:p>
            <a:pPr marL="609600" indent="-609600"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D. 	A </a:t>
            </a:r>
            <a:r>
              <a:rPr lang="en-US" altLang="en-US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tRNA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binds to the AUG codon of the mRNA on the ribosome.</a:t>
            </a:r>
            <a:endParaRPr lang="en-US" altLang="en-US" dirty="0" smtClean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05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following section of DNA is used to build mRNA for a protein.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GAA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CCC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TTT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—</a:t>
            </a: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A.  What is the corresponding mRNA sequence?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B.  What are the anticodons on the </a:t>
            </a:r>
            <a:r>
              <a:rPr lang="en-US" altLang="en-US" sz="2400" dirty="0" err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tRNAs</a:t>
            </a: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C.  What is the amino acid order in the peptide?</a:t>
            </a:r>
            <a:endParaRPr lang="en-US" altLang="en-US" sz="2400" dirty="0" smtClean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 smtClean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356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Mutations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0746" y="1324232"/>
            <a:ext cx="11467071" cy="41148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mutation,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change in the nucleotide sequence of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DNA, can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result from mutagens such as radiation and chemicals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 one or more incorrect codons in mRNA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 a protein containing one or more incorrect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amino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acids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produce defective proteins and enzymes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cause genetic diseases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90F1F46-A721-4FE3-B2AA-D441716F624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43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Types of Mutations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741" y="1752600"/>
            <a:ext cx="10725664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substitution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point mutation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is the replacement of one base in the template strand of DNA with another.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a substitution or point mutation changes the nucleotide, a different amino acid may be inserted into the polypeptide.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this produces no change in the amino acid sequence, it is called a 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silent mutation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frameshift mutation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is the insertion of a single nucleotide into the sequence resulting in a change to all subsequent codons, leading to a new amino acid sequence.</a:t>
            </a:r>
          </a:p>
          <a:p>
            <a:pPr eaLnBrk="1" hangingPunct="1"/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328ED42-C0DC-43EB-864B-70B98415F77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Normal DNA and Protein Synthesis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3074A69-A2DF-4DD0-8049-8DC0FFB4002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8375" name="Picture 7" descr="17_15_Figure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324" y="1589903"/>
            <a:ext cx="6939734" cy="38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2422" y="1752600"/>
            <a:ext cx="4959178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normal DNA sequence produces a mRNA that provides instructions for the correct series of amino acids in a protein.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288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Mutation: Substitution 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8057EC31-E8F7-443D-80A1-41A728D85A02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46</a:t>
            </a:fld>
            <a:endParaRPr lang="en-US" altLang="en-US" sz="1200" dirty="0">
              <a:solidFill>
                <a:srgbClr val="FFFFFF"/>
              </a:solidFill>
            </a:endParaRPr>
          </a:p>
        </p:txBody>
      </p:sp>
      <p:pic>
        <p:nvPicPr>
          <p:cNvPr id="60423" name="Picture 7" descr="17_15_Figure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73" y="1598142"/>
            <a:ext cx="7452654" cy="389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4227" y="1828801"/>
            <a:ext cx="4975654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Clr>
                <a:schemeClr val="bg2"/>
              </a:buClr>
              <a:buSzTx/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Substitution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a base in DNA changes a codon in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mRNA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a different codon leads to the placement of an incorrect amino acid in the polypeptide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0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Frameshift Mutation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3568" y="1752600"/>
            <a:ext cx="4843848" cy="41148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2"/>
              </a:buClr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a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frameshift mutation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an extra base adds to or is deleted from the normal DNA sequence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all the codons in mRNA and amino acids are incorrect from the base change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261635F-07FB-4D26-81B3-1D4AB10CDB5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2471" name="Picture 7" descr="17_15_Figure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65" y="1456038"/>
            <a:ext cx="7159012" cy="40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Effect of Mutations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8557" y="1054013"/>
            <a:ext cx="11930447" cy="4114800"/>
          </a:xfrm>
        </p:spPr>
        <p:txBody>
          <a:bodyPr/>
          <a:lstStyle/>
          <a:p>
            <a:pPr marL="0" indent="0">
              <a:spcBef>
                <a:spcPts val="600"/>
              </a:spcBef>
              <a:buClr>
                <a:schemeClr val="bg2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When a mutation causes a change in the amino acid sequence the structure of the resulting protein may be severely altered, causing loss of its biological activity.</a:t>
            </a:r>
          </a:p>
          <a:p>
            <a:pPr marL="0" indent="0">
              <a:spcBef>
                <a:spcPts val="600"/>
              </a:spcBef>
              <a:buClr>
                <a:schemeClr val="bg2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Altered enzymes cannot catalyze reactions, and possible toxins may accumulate in the body and may be lethal.</a:t>
            </a:r>
          </a:p>
          <a:p>
            <a:pPr marL="0" indent="0">
              <a:spcBef>
                <a:spcPts val="600"/>
              </a:spcBef>
              <a:buClr>
                <a:schemeClr val="bg2"/>
              </a:buClr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When this condition is hereditary, it is called 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genetic disease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spcBef>
                <a:spcPts val="600"/>
              </a:spcBef>
              <a:buClr>
                <a:schemeClr val="bg2"/>
              </a:buClr>
              <a:buNone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	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8F04C65C-207D-4A32-8A9C-D77B2023661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4519" name="Picture 7" descr="17_Pg621_UnFigure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1" y="3459891"/>
            <a:ext cx="10264347" cy="219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8292" y="87522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Examples of Genetic Diseases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05000" y="1524000"/>
            <a:ext cx="8458200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</a:t>
            </a:r>
            <a:endParaRPr lang="en-US" altLang="en-US" sz="2400" dirty="0">
              <a:solidFill>
                <a:schemeClr val="accent1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346D114A-E1C6-4F61-A6EE-1C4532D24D0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" name="Picture 4" descr="11_04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1"/>
          <a:stretch/>
        </p:blipFill>
        <p:spPr>
          <a:xfrm>
            <a:off x="479544" y="1012237"/>
            <a:ext cx="10810895" cy="54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Bases in DNA and RNA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7308" y="1235676"/>
            <a:ext cx="8608155" cy="5187349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contains the bases 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Cytosine (C)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Guanine (G)         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same in both DNA and RNA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Adenine (A)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Thymine (T)	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different in DNA than in RNA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SzTx/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RNA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contains the bases 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Cytosine (C)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Guanine (G) 	 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same in both DNA and RNA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Adenine (A)</a:t>
            </a:r>
          </a:p>
          <a:p>
            <a:pPr eaLnBrk="1" hangingPunct="1">
              <a:buSzTx/>
              <a:buFontTx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Uracil (U)	  	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different in RNA than in DNA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07A1E59A-DEE3-4002-A5A0-5906F23CD24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1445" name="AutoShape 9"/>
          <p:cNvSpPr>
            <a:spLocks/>
          </p:cNvSpPr>
          <p:nvPr/>
        </p:nvSpPr>
        <p:spPr bwMode="auto">
          <a:xfrm>
            <a:off x="4614863" y="2155825"/>
            <a:ext cx="76200" cy="12192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61446" name="AutoShape 10"/>
          <p:cNvSpPr>
            <a:spLocks/>
          </p:cNvSpPr>
          <p:nvPr/>
        </p:nvSpPr>
        <p:spPr bwMode="auto">
          <a:xfrm>
            <a:off x="4614863" y="4365625"/>
            <a:ext cx="76200" cy="12192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190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3093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Practice</a:t>
            </a:r>
            <a:endParaRPr lang="en-US" altLang="en-US" sz="3600" b="1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57400" y="1600200"/>
            <a:ext cx="8077200" cy="4114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Identify each type of mutation as a substitution or frameshift.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A.  Cytosine (C) enters the DNA sequence.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B.  One adenosine is removed from the DNA sequence.</a:t>
            </a:r>
          </a:p>
          <a:p>
            <a:pPr eaLnBrk="1" hangingPunct="1">
              <a:spcBef>
                <a:spcPct val="10000"/>
              </a:spcBef>
              <a:spcAft>
                <a:spcPct val="5000"/>
              </a:spcAft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C.  A base sequence of TGA in DNA changes to TAA. 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23DC029-4362-40CC-AD49-A7BDF2250E9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50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Viruses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71849" y="1676400"/>
            <a:ext cx="11796583" cy="44196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Viruses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small particles of DNA or RNA that require a host cell to replicate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cause a viral infection when the DNA or RNA enters a </a:t>
            </a:r>
            <a:r>
              <a:rPr lang="en-US" altLang="en-US" dirty="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host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cell</a:t>
            </a:r>
          </a:p>
          <a:p>
            <a:pPr eaLnBrk="1" hangingPunct="1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synthesized in the host cell from the viral RNA produced by viral DNA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Char char="•"/>
            </a:pPr>
            <a:endParaRPr lang="en-US" altLang="en-US" sz="24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305AC7FA-CBBA-4BB6-9064-89B99A881F8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51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Diseases Caused by Viruses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519F92C1-3954-4059-9E85-945936B450B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6327" name="Picture 7" descr="17_09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108" y="1008562"/>
            <a:ext cx="3142392" cy="5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Viruses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C868169-AD01-4877-8C39-4EA971743DD2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8375" name="Picture 7" descr="17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57" y="723900"/>
            <a:ext cx="6851202" cy="50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6" name="TextBox 5"/>
          <p:cNvSpPr txBox="1">
            <a:spLocks noChangeArrowheads="1"/>
          </p:cNvSpPr>
          <p:nvPr/>
        </p:nvSpPr>
        <p:spPr bwMode="auto">
          <a:xfrm>
            <a:off x="148282" y="1231557"/>
            <a:ext cx="4088028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latin typeface="Times New Roman" panose="02020603050405020304" pitchFamily="18" charset="0"/>
              </a:rPr>
              <a:t>After </a:t>
            </a:r>
            <a:r>
              <a:rPr lang="en-US" altLang="en-US" dirty="0">
                <a:latin typeface="Times New Roman" panose="02020603050405020304" pitchFamily="18" charset="0"/>
              </a:rPr>
              <a:t>a virus attaches to the host cell, it injects its viral DNA and uses the host cell’s amino acids to synthesize viral protein. It uses the host cell’s nucleic acids,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enzymes, and ribosomes to make viral RNA. When the cell bursts, the new viruses are released to infect other cells.</a:t>
            </a:r>
          </a:p>
        </p:txBody>
      </p:sp>
    </p:spTree>
    <p:extLst>
      <p:ext uri="{BB962C8B-B14F-4D97-AF65-F5344CB8AC3E}">
        <p14:creationId xmlns:p14="http://schemas.microsoft.com/office/powerpoint/2010/main" val="4601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Reverse Transcription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8411" y="1600200"/>
            <a:ext cx="11261124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reverse transcription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 retrovirus, which contains viral RNA but no viral DNA, enters a cell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viral RNA uses 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reverse transcriptase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produce a viral DNA strand</a:t>
            </a:r>
            <a:endParaRPr lang="en-US" altLang="en-US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viral DNA strand forms a complementary DNA strand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new DNA uses the nucleotides and enzymes in the host cell to synthesize new virus particles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Tx/>
              <a:buChar char="•"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F8D6F73A-BB50-4C1D-9450-CBDAD2624B0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8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Reverse Transcription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03A6219-4F1B-4638-B66E-A5E0A455AA1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172995" y="1676401"/>
            <a:ext cx="508480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>
                <a:latin typeface="Times New Roman" panose="02020603050405020304" pitchFamily="18" charset="0"/>
              </a:rPr>
              <a:t>After </a:t>
            </a:r>
            <a:r>
              <a:rPr lang="en-US" altLang="en-US" dirty="0">
                <a:latin typeface="Times New Roman" panose="02020603050405020304" pitchFamily="18" charset="0"/>
              </a:rPr>
              <a:t>a retrovirus injects its viral RNA into a cell, it forms a DNA strand by </a:t>
            </a:r>
            <a:r>
              <a:rPr lang="en-US" altLang="en-US" dirty="0" smtClean="0">
                <a:latin typeface="Times New Roman" panose="02020603050405020304" pitchFamily="18" charset="0"/>
              </a:rPr>
              <a:t>reverse transcription</a:t>
            </a:r>
            <a:r>
              <a:rPr lang="en-US" altLang="en-US" dirty="0">
                <a:latin typeface="Times New Roman" panose="02020603050405020304" pitchFamily="18" charset="0"/>
              </a:rPr>
              <a:t>. The DNA forms a double-stranded DNA called a provirus, which joins the host cell DNA. When the cell replicates, the provirus produces the viral RNA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needed to produce more virus particles.</a:t>
            </a:r>
          </a:p>
        </p:txBody>
      </p:sp>
      <p:pic>
        <p:nvPicPr>
          <p:cNvPr id="62471" name="Picture 7" descr="17_18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21" y="1219200"/>
            <a:ext cx="6316261" cy="46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1_14_Figu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"/>
          <a:stretch/>
        </p:blipFill>
        <p:spPr>
          <a:xfrm>
            <a:off x="1758978" y="543697"/>
            <a:ext cx="7066064" cy="56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832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</a:t>
            </a:r>
            <a:r>
              <a:rPr lang="en-GB" sz="1000" dirty="0">
                <a:latin typeface="Arial" charset="0"/>
                <a:cs typeface="Arial" charset="0"/>
              </a:rPr>
              <a:t>2017 </a:t>
            </a:r>
            <a:r>
              <a:rPr lang="en-GB" sz="1000" dirty="0">
                <a:latin typeface="Arial" charset="0"/>
                <a:cs typeface="Arial" charset="0"/>
              </a:rPr>
              <a:t>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049" y="1"/>
            <a:ext cx="10515600" cy="807308"/>
          </a:xfrm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  <a:cs typeface="Times New Roman" charset="0"/>
              </a:rPr>
              <a:t>Recombinant DNA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363537" y="925639"/>
            <a:ext cx="11589565" cy="5558445"/>
          </a:xfrm>
        </p:spPr>
        <p:txBody>
          <a:bodyPr>
            <a:normAutofit/>
          </a:bodyPr>
          <a:lstStyle/>
          <a:p>
            <a:r>
              <a:rPr lang="en-US" b="1" dirty="0">
                <a:ea typeface="MS PGothic" charset="0"/>
                <a:cs typeface="MS PGothic" charset="0"/>
              </a:rPr>
              <a:t>Recombinant DNA </a:t>
            </a:r>
            <a:r>
              <a:rPr lang="en-US" dirty="0">
                <a:ea typeface="MS PGothic" charset="0"/>
                <a:cs typeface="MS PGothic" charset="0"/>
              </a:rPr>
              <a:t>involves recombining DNA from two different sources.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In the process, often called </a:t>
            </a:r>
            <a:r>
              <a:rPr lang="en-US" i="1" dirty="0">
                <a:ea typeface="MS PGothic" charset="0"/>
                <a:cs typeface="MS PGothic" charset="0"/>
              </a:rPr>
              <a:t>genetic engineering </a:t>
            </a:r>
            <a:r>
              <a:rPr lang="en-US" dirty="0">
                <a:ea typeface="MS PGothic" charset="0"/>
                <a:cs typeface="MS PGothic" charset="0"/>
              </a:rPr>
              <a:t>or </a:t>
            </a:r>
            <a:r>
              <a:rPr lang="en-US" i="1" dirty="0">
                <a:ea typeface="MS PGothic" charset="0"/>
                <a:cs typeface="MS PGothic" charset="0"/>
              </a:rPr>
              <a:t>gene cloning</a:t>
            </a:r>
            <a:r>
              <a:rPr lang="en-US" dirty="0">
                <a:ea typeface="MS PGothic" charset="0"/>
                <a:cs typeface="MS PGothic" charset="0"/>
              </a:rPr>
              <a:t>, the genome of one organism is altered by splicing in a section of DNA containing a gene </a:t>
            </a:r>
            <a:r>
              <a:rPr lang="en-US" dirty="0" smtClean="0">
                <a:ea typeface="MS PGothic" charset="0"/>
                <a:cs typeface="MS PGothic" charset="0"/>
              </a:rPr>
              <a:t>from a </a:t>
            </a:r>
            <a:r>
              <a:rPr lang="en-US" dirty="0">
                <a:ea typeface="MS PGothic" charset="0"/>
                <a:cs typeface="MS PGothic" charset="0"/>
              </a:rPr>
              <a:t>second organism.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Inserting a higher organism</a:t>
            </a:r>
            <a:r>
              <a:rPr lang="en-US" altLang="ja-JP" dirty="0">
                <a:ea typeface="MS PGothic" charset="0"/>
                <a:cs typeface="MS PGothic" charset="0"/>
              </a:rPr>
              <a:t>’s gene into an organism with a shorter life cycle produces the desired protein more quickly.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Humans have been crossbreeding plants and animals for centuries, exchanging DNA for desired traits.</a:t>
            </a:r>
          </a:p>
          <a:p>
            <a:r>
              <a:rPr lang="en-US" dirty="0">
                <a:ea typeface="MS PGothic" charset="0"/>
                <a:cs typeface="MS PGothic" charset="0"/>
              </a:rPr>
              <a:t>The recombinant DNA techniques developed in the mid-1970s work more quickly, expand the usefulness of crossbreeding, and are more predictable.</a:t>
            </a:r>
          </a:p>
        </p:txBody>
      </p:sp>
    </p:spTree>
    <p:extLst>
      <p:ext uri="{BB962C8B-B14F-4D97-AF65-F5344CB8AC3E}">
        <p14:creationId xmlns:p14="http://schemas.microsoft.com/office/powerpoint/2010/main" val="314909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Pentose Sugars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49194" y="1219200"/>
            <a:ext cx="6060990" cy="4730578"/>
          </a:xfrm>
        </p:spPr>
        <p:txBody>
          <a:bodyPr>
            <a:normAutofit/>
          </a:bodyPr>
          <a:lstStyle/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pentose (five-carbon) sugar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NA is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ribose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NA is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deoxyribose,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with no O atom on carbon 2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'</a:t>
            </a:r>
          </a:p>
          <a:p>
            <a:pPr eaLnBrk="1" hangingPunct="1">
              <a:spcBef>
                <a:spcPct val="25000"/>
              </a:spcBef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has carbon atoms numbered with primes to distinguish them from the atoms in the bases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6A46F20F-FC38-4300-8415-B659D176730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63495" name="Picture 7" descr="17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94" y="648730"/>
            <a:ext cx="4516551" cy="56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9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_Pg433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"/>
          <a:stretch/>
        </p:blipFill>
        <p:spPr>
          <a:xfrm>
            <a:off x="1600200" y="652461"/>
            <a:ext cx="7596102" cy="2347213"/>
          </a:xfrm>
          <a:prstGeom prst="rect">
            <a:avLst/>
          </a:prstGeom>
        </p:spPr>
      </p:pic>
      <p:pic>
        <p:nvPicPr>
          <p:cNvPr id="3" name="Picture 2" descr="11_Pg433_UnFigure_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7"/>
          <a:stretch/>
        </p:blipFill>
        <p:spPr>
          <a:xfrm>
            <a:off x="1390705" y="3123500"/>
            <a:ext cx="6999946" cy="3345939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1600200" y="6602414"/>
            <a:ext cx="5399088" cy="17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/>
          <a:lstStyle/>
          <a:p>
            <a:pPr eaLnBrk="1" hangingPunct="1"/>
            <a:r>
              <a:rPr lang="en-GB" sz="1000" dirty="0">
                <a:latin typeface="Arial" charset="0"/>
                <a:cs typeface="Arial" charset="0"/>
              </a:rPr>
              <a:t>© </a:t>
            </a:r>
            <a:r>
              <a:rPr lang="en-GB" sz="1000" dirty="0">
                <a:latin typeface="Arial" charset="0"/>
                <a:cs typeface="Arial" charset="0"/>
              </a:rPr>
              <a:t>2017 </a:t>
            </a:r>
            <a:r>
              <a:rPr lang="en-GB" sz="1000" dirty="0">
                <a:latin typeface="Arial" charset="0"/>
                <a:cs typeface="Arial" charset="0"/>
              </a:rPr>
              <a:t>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62" y="134318"/>
            <a:ext cx="10515600" cy="5181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MS PGothic" charset="0"/>
                <a:cs typeface="Times New Roman" charset="0"/>
              </a:rPr>
              <a:t>Components of Nucleic Acids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697813" y="776287"/>
            <a:ext cx="7924800" cy="519113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ea typeface="MS PGothic" charset="0"/>
                <a:cs typeface="MS PGothic" charset="0"/>
              </a:rPr>
              <a:t>Condensation of the Components</a:t>
            </a:r>
            <a:endParaRPr lang="en-US" sz="3100" b="1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Nucleotides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27222" y="1023938"/>
            <a:ext cx="9638270" cy="45323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	The nucleotides of RNA are identical to those of DNA, except in DNA the sugar is deoxyribose and </a:t>
            </a:r>
            <a:r>
              <a:rPr lang="en-US" altLang="en-US" sz="24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deoxythymidine</a:t>
            </a:r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replaces uridine.</a:t>
            </a:r>
            <a:endParaRPr lang="en-US" altLang="en-US" sz="2400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709F8F00-D6B1-4F5F-BACD-CB541483778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1687" name="Picture 7" descr="17_0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48" y="1820562"/>
            <a:ext cx="8170229" cy="479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>
          <a:xfrm>
            <a:off x="17176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Components in DNA and RNA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B9C1E915-8287-477F-8C2A-0FDD6BDE4EF0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73735" name="Picture 7" descr="17_01_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84389"/>
            <a:ext cx="8534400" cy="2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2077</Words>
  <Application>Microsoft Office PowerPoint</Application>
  <PresentationFormat>Widescreen</PresentationFormat>
  <Paragraphs>396</Paragraphs>
  <Slides>57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ＭＳ Ｐゴシック</vt:lpstr>
      <vt:lpstr>ＭＳ Ｐゴシック</vt:lpstr>
      <vt:lpstr>Arial</vt:lpstr>
      <vt:lpstr>Calibri</vt:lpstr>
      <vt:lpstr>Calibri Light</vt:lpstr>
      <vt:lpstr>Times</vt:lpstr>
      <vt:lpstr>Times New Roman</vt:lpstr>
      <vt:lpstr>Wingdings</vt:lpstr>
      <vt:lpstr>Office Theme</vt:lpstr>
      <vt:lpstr>Chapter 11 Nucleic Acids—Big Molecules with  a Big Role</vt:lpstr>
      <vt:lpstr>Nucleic Acids</vt:lpstr>
      <vt:lpstr>Components of Nucleic Acids</vt:lpstr>
      <vt:lpstr>Bases</vt:lpstr>
      <vt:lpstr>Bases in DNA and RNA</vt:lpstr>
      <vt:lpstr>Pentose Sugars</vt:lpstr>
      <vt:lpstr>Components of Nucleic Acids</vt:lpstr>
      <vt:lpstr>Nucleotides</vt:lpstr>
      <vt:lpstr>Components in DNA and RNA</vt:lpstr>
      <vt:lpstr>Naming Nucleosides and Nucleotides</vt:lpstr>
      <vt:lpstr>Nucleosides and Nucleotides in DNA, RNA</vt:lpstr>
      <vt:lpstr>Practice</vt:lpstr>
      <vt:lpstr>Nucleic Acid Formation</vt:lpstr>
      <vt:lpstr>Primary Structure of  Nucleic Acids</vt:lpstr>
      <vt:lpstr>Practice</vt:lpstr>
      <vt:lpstr>Complementary Base Pairs</vt:lpstr>
      <vt:lpstr>DNA Double Helix </vt:lpstr>
      <vt:lpstr>Practice</vt:lpstr>
      <vt:lpstr>RNA and Protein Synthesis</vt:lpstr>
      <vt:lpstr>Types of RNA</vt:lpstr>
      <vt:lpstr>tRNA</vt:lpstr>
      <vt:lpstr>Protein Synthesis</vt:lpstr>
      <vt:lpstr>Protein Synthesis: Transcription</vt:lpstr>
      <vt:lpstr>Transcription</vt:lpstr>
      <vt:lpstr>RNA Polymerase</vt:lpstr>
      <vt:lpstr>Practice</vt:lpstr>
      <vt:lpstr>Genetic Code</vt:lpstr>
      <vt:lpstr>The Genetic Code: mRNA Codons</vt:lpstr>
      <vt:lpstr>Codons and Amino Acids</vt:lpstr>
      <vt:lpstr>Practice</vt:lpstr>
      <vt:lpstr>RNA and Protein Synthesis</vt:lpstr>
      <vt:lpstr>Initiation of Protein Synthesis</vt:lpstr>
      <vt:lpstr>Initiation of Protein Synthesis</vt:lpstr>
      <vt:lpstr>PowerPoint Presentation</vt:lpstr>
      <vt:lpstr>Translocation</vt:lpstr>
      <vt:lpstr>Peptide Formation</vt:lpstr>
      <vt:lpstr>Termination</vt:lpstr>
      <vt:lpstr>Termination</vt:lpstr>
      <vt:lpstr>Summary of Protein Synthesis</vt:lpstr>
      <vt:lpstr>Complementary Sequences in DNA, mRNA, tRNA, and Peptides</vt:lpstr>
      <vt:lpstr>Practice</vt:lpstr>
      <vt:lpstr>Practice</vt:lpstr>
      <vt:lpstr>Mutations</vt:lpstr>
      <vt:lpstr>Types of Mutations</vt:lpstr>
      <vt:lpstr>Normal DNA and Protein Synthesis</vt:lpstr>
      <vt:lpstr>Mutation: Substitution </vt:lpstr>
      <vt:lpstr>Frameshift Mutation</vt:lpstr>
      <vt:lpstr>Effect of Mutations</vt:lpstr>
      <vt:lpstr>Examples of Genetic Diseases </vt:lpstr>
      <vt:lpstr>Practice</vt:lpstr>
      <vt:lpstr>Viruses</vt:lpstr>
      <vt:lpstr>Some Diseases Caused by Viruses</vt:lpstr>
      <vt:lpstr>Viruses</vt:lpstr>
      <vt:lpstr>Reverse Transcription</vt:lpstr>
      <vt:lpstr>Reverse Transcription</vt:lpstr>
      <vt:lpstr>PowerPoint Presentation</vt:lpstr>
      <vt:lpstr>Recombinant DNA 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 Nucleic Acids—Big Molecules with  a Big Role</dc:title>
  <dc:creator>Martin Larter</dc:creator>
  <cp:lastModifiedBy>Martin Larter</cp:lastModifiedBy>
  <cp:revision>22</cp:revision>
  <dcterms:created xsi:type="dcterms:W3CDTF">2017-03-31T17:39:01Z</dcterms:created>
  <dcterms:modified xsi:type="dcterms:W3CDTF">2017-03-31T19:19:30Z</dcterms:modified>
</cp:coreProperties>
</file>