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66" r:id="rId4"/>
    <p:sldId id="272" r:id="rId5"/>
    <p:sldId id="273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1" r:id="rId18"/>
    <p:sldId id="270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7" r:id="rId28"/>
    <p:sldId id="282" r:id="rId29"/>
    <p:sldId id="283" r:id="rId30"/>
    <p:sldId id="284" r:id="rId31"/>
    <p:sldId id="285" r:id="rId32"/>
    <p:sldId id="288" r:id="rId33"/>
    <p:sldId id="286" r:id="rId34"/>
    <p:sldId id="289" r:id="rId35"/>
    <p:sldId id="290" r:id="rId36"/>
    <p:sldId id="291" r:id="rId37"/>
    <p:sldId id="299" r:id="rId38"/>
    <p:sldId id="292" r:id="rId39"/>
    <p:sldId id="293" r:id="rId40"/>
    <p:sldId id="307" r:id="rId41"/>
    <p:sldId id="294" r:id="rId42"/>
    <p:sldId id="295" r:id="rId43"/>
    <p:sldId id="296" r:id="rId44"/>
    <p:sldId id="297" r:id="rId45"/>
    <p:sldId id="298" r:id="rId46"/>
    <p:sldId id="300" r:id="rId47"/>
    <p:sldId id="301" r:id="rId48"/>
    <p:sldId id="302" r:id="rId49"/>
    <p:sldId id="308" r:id="rId50"/>
    <p:sldId id="303" r:id="rId51"/>
    <p:sldId id="304" r:id="rId52"/>
    <p:sldId id="305" r:id="rId53"/>
    <p:sldId id="306" r:id="rId54"/>
    <p:sldId id="309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D9F2D-06B8-481F-AFDA-22AA0EB05163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ABBD7-DAC6-4E99-B75A-0CF1DDE81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32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03FE993-B1EB-4151-9659-6DCCD4FAEC1F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15200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7C50351-2727-E143-A837-AE995A587B3F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380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ED68F13-B634-497E-9617-3487ABB41AD8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8762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0B0EA6D-3A48-47D2-B46F-D53D431AEBF2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6874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B885FA4-EB33-45DE-8E6E-ED44E4CDEC92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7644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E5DFCB5-F433-4319-B031-6AF6FE2C4570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5444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ADBFC46-D59C-40B9-A69B-02ACB9969B20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5133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5674435-3555-41AB-8A53-0EB8DC930E14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166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4A4FAB9-1F86-45B0-9AC8-5C802A905686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39563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F9376C8-6099-4A33-9477-4FDE42E62E05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2666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8DD27CA-D80D-434B-AF34-78B9B25DF371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9463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4849146-7601-4D80-A093-BE585C66D64A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676114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F004730-98B3-4F0B-B920-1B1A15DAA5F4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75494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EB29311-E76A-4AC4-9A70-1E84700E73E8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73066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D8FB231-36B7-4AAD-A289-CC87F5AAD7E1}" type="slidenum">
              <a:rPr lang="en-US" altLang="en-US" sz="1200"/>
              <a:pPr eaLnBrk="1" hangingPunct="1"/>
              <a:t>35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956293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28D0FCF-19E1-4DF3-AB8D-221D753E3BF8}" type="slidenum">
              <a:rPr lang="en-US" altLang="en-US" sz="1200"/>
              <a:pPr/>
              <a:t>36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559891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6C28701-43CC-4C43-A7F9-5DB544FC7808}" type="slidenum">
              <a:rPr lang="en-US" altLang="en-US" sz="1200"/>
              <a:pPr/>
              <a:t>38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26945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D74A971-32F5-4119-92FA-B11370D63EF0}" type="slidenum">
              <a:rPr lang="en-US" altLang="en-US" sz="1200"/>
              <a:pPr/>
              <a:t>39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748890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034AB38-6558-45F1-B9AD-F28B32CAC824}" type="slidenum">
              <a:rPr lang="en-US" altLang="en-US" sz="1200"/>
              <a:pPr/>
              <a:t>41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147673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4FDCB5B-DB31-463C-AA67-7AC438F3C25E}" type="slidenum">
              <a:rPr lang="en-US" altLang="en-US" sz="1200"/>
              <a:pPr/>
              <a:t>42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109711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BDEE6D4-DCEA-4C23-A10F-020B4F3CD950}" type="slidenum">
              <a:rPr lang="en-US" altLang="en-US" sz="1200"/>
              <a:pPr/>
              <a:t>43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738607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103B167-5EF6-45E9-A229-131F74130145}" type="slidenum">
              <a:rPr lang="en-US" altLang="en-US" sz="1200"/>
              <a:pPr/>
              <a:t>44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29727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B7E7AC3-E6E9-4B9E-AE1D-5A59F26C3B52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64793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064861A-2A66-4088-9DD8-5BFEB92BFF77}" type="slidenum">
              <a:rPr lang="en-US" altLang="en-US" sz="1200" b="0"/>
              <a:pPr/>
              <a:t>45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2688041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D7D41C8-5FDA-4810-BCA5-62C1C51A519A}" type="slidenum">
              <a:rPr lang="en-US" altLang="en-US" sz="1200"/>
              <a:pPr/>
              <a:t>46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265525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3642F26-C997-44FE-911B-2E9CC33F0DE3}" type="slidenum">
              <a:rPr lang="en-US" altLang="en-US" sz="1200"/>
              <a:pPr/>
              <a:t>47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171777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3CD813F-BB31-4054-B7E2-DB24A3DD758F}" type="slidenum">
              <a:rPr lang="en-US" altLang="en-US" sz="1200"/>
              <a:pPr/>
              <a:t>48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817045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8E61BB1-47A9-47E0-9BD7-E1FDC61F1B06}" type="slidenum">
              <a:rPr lang="en-US" altLang="en-US" sz="1200"/>
              <a:pPr/>
              <a:t>50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174242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10E94AB-48F1-44AF-8DFF-0A195F5F9C0F}" type="slidenum">
              <a:rPr lang="en-US" altLang="en-US" sz="1200"/>
              <a:pPr/>
              <a:t>51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492887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C4ADD90-0FD3-444D-ABAB-47C186B04BE4}" type="slidenum">
              <a:rPr lang="en-US" altLang="en-US" sz="1200"/>
              <a:pPr/>
              <a:t>52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40728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DE10543-FC24-4D2F-9684-317B3D853F48}" type="slidenum">
              <a:rPr lang="en-US" altLang="en-US" sz="1200"/>
              <a:pPr/>
              <a:t>53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94395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5F5487E-AE27-4ABE-9723-BBD31778225F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391808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148D582-EEAA-4222-B656-39E23FDB06FD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09126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90B65E3-78B0-4DF3-B361-E86B525D5B82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5176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85260CE-0E7F-47E8-9614-704F42313F2F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75715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B5E5DE1-083F-4E8E-BBC5-880339F45F0C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75867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977EF32-8344-404F-8A51-04DA72533A61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569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D1E1-F18C-4674-95A2-42F0581B42C2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C4324-7D09-446F-9FBF-5041ADCE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34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D1E1-F18C-4674-95A2-42F0581B42C2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C4324-7D09-446F-9FBF-5041ADCE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15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D1E1-F18C-4674-95A2-42F0581B42C2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C4324-7D09-446F-9FBF-5041ADCE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29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2" y="228600"/>
            <a:ext cx="10687049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1600200"/>
            <a:ext cx="51816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1816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86200"/>
            <a:ext cx="51816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4CEABF-1DC9-4F4D-8621-73649BD759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5935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122767" y="6629400"/>
            <a:ext cx="1056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3183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73183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73183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73183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73183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183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183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183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183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/>
              <a:t>© 2013 Pearson Education, Inc.</a:t>
            </a:r>
          </a:p>
        </p:txBody>
      </p:sp>
      <p:sp>
        <p:nvSpPr>
          <p:cNvPr id="6" name="Text Box 8"/>
          <p:cNvSpPr txBox="1">
            <a:spLocks noChangeArrowheads="1"/>
          </p:cNvSpPr>
          <p:nvPr userDrawn="1"/>
        </p:nvSpPr>
        <p:spPr bwMode="auto">
          <a:xfrm>
            <a:off x="0" y="6613526"/>
            <a:ext cx="121920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algn="ctr" eaLnBrk="1" hangingPunct="1">
              <a:defRPr/>
            </a:pPr>
            <a:r>
              <a:rPr lang="en-US" sz="1000" smtClean="0"/>
              <a:t>Chapter 19, Section 1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9046633" y="6610350"/>
            <a:ext cx="2540000" cy="457200"/>
          </a:xfrm>
          <a:prstGeom prst="rect">
            <a:avLst/>
          </a:prstGeom>
          <a:noFill/>
          <a:ln/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CB3EB756-CB99-4517-85D4-4E95F48D89D1}" type="slidenum">
              <a:rPr lang="en-US" altLang="en-US" sz="1000"/>
              <a:pPr algn="r" eaLnBrk="1" hangingPunct="1"/>
              <a:t>‹#›</a:t>
            </a:fld>
            <a:endParaRPr lang="en-US" altLang="en-US" sz="1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7813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00201"/>
            <a:ext cx="508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1600201"/>
            <a:ext cx="508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0424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07DAF69-61AF-464F-BA03-B1086FE244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8959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D1E1-F18C-4674-95A2-42F0581B42C2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C4324-7D09-446F-9FBF-5041ADCE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97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D1E1-F18C-4674-95A2-42F0581B42C2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C4324-7D09-446F-9FBF-5041ADCE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43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D1E1-F18C-4674-95A2-42F0581B42C2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C4324-7D09-446F-9FBF-5041ADCE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61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D1E1-F18C-4674-95A2-42F0581B42C2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C4324-7D09-446F-9FBF-5041ADCE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33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D1E1-F18C-4674-95A2-42F0581B42C2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C4324-7D09-446F-9FBF-5041ADCE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09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D1E1-F18C-4674-95A2-42F0581B42C2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C4324-7D09-446F-9FBF-5041ADCE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D1E1-F18C-4674-95A2-42F0581B42C2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C4324-7D09-446F-9FBF-5041ADCE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3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D1E1-F18C-4674-95A2-42F0581B42C2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C4324-7D09-446F-9FBF-5041ADCE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9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DD1E1-F18C-4674-95A2-42F0581B42C2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C4324-7D09-446F-9FBF-5041ADCE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8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5676" y="156518"/>
            <a:ext cx="9144000" cy="1837682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latin typeface="Arial" charset="0"/>
              </a:rPr>
              <a:t>Chapter 10</a:t>
            </a:r>
            <a:br>
              <a:rPr lang="en-US" sz="4400" b="1" dirty="0" smtClean="0">
                <a:latin typeface="Arial" charset="0"/>
              </a:rPr>
            </a:br>
            <a:r>
              <a:rPr lang="en-US" sz="4400" b="1" dirty="0" smtClean="0">
                <a:latin typeface="Arial" charset="0"/>
              </a:rPr>
              <a:t/>
            </a:r>
            <a:br>
              <a:rPr lang="en-US" sz="4400" b="1" dirty="0" smtClean="0">
                <a:latin typeface="Arial" charset="0"/>
              </a:rPr>
            </a:br>
            <a:r>
              <a:rPr lang="en-US" sz="4400" b="1" dirty="0" smtClean="0">
                <a:latin typeface="Arial" charset="0"/>
              </a:rPr>
              <a:t>Proteins—Workers of the Cell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084173"/>
            <a:ext cx="9144000" cy="4407243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ea typeface="MS PGothic" charset="0"/>
                <a:cs typeface="Arial" charset="0"/>
              </a:rPr>
              <a:t>Amino Acids</a:t>
            </a:r>
          </a:p>
          <a:p>
            <a:pPr marL="342900" indent="-34290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ea typeface="MS PGothic" charset="0"/>
                <a:cs typeface="Arial" charset="0"/>
              </a:rPr>
              <a:t>Protein Formation</a:t>
            </a:r>
          </a:p>
          <a:p>
            <a:pPr marL="342900" indent="-34290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ea typeface="MS PGothic" charset="0"/>
                <a:cs typeface="Arial" charset="0"/>
              </a:rPr>
              <a:t>The Three-Dimensional Structure of Proteins</a:t>
            </a:r>
          </a:p>
          <a:p>
            <a:pPr marL="342900" indent="-34290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ea typeface="MS PGothic" charset="0"/>
                <a:cs typeface="Arial" charset="0"/>
              </a:rPr>
              <a:t>Denaturation of Proteins </a:t>
            </a:r>
          </a:p>
          <a:p>
            <a:pPr marL="342900" indent="-34290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ea typeface="MS PGothic" charset="0"/>
                <a:cs typeface="Arial" charset="0"/>
              </a:rPr>
              <a:t> Protein Functions </a:t>
            </a:r>
          </a:p>
          <a:p>
            <a:pPr marL="342900" indent="-34290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ea typeface="MS PGothic" charset="0"/>
                <a:cs typeface="Arial" charset="0"/>
              </a:rPr>
              <a:t>Enzymes</a:t>
            </a:r>
          </a:p>
          <a:p>
            <a:pPr marL="342900" indent="-34290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ea typeface="MS PGothic" charset="0"/>
                <a:cs typeface="Arial" charset="0"/>
              </a:rPr>
              <a:t>Factors That Affect Enzyme Activity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734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Polar Amino Acids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81200" y="1524000"/>
            <a:ext cx="8193088" cy="41148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An amino acid is polar when the R group is an alcohol, thiol, </a:t>
            </a:r>
          </a:p>
          <a:p>
            <a:pPr eaLnBrk="1" hangingPunct="1">
              <a:lnSpc>
                <a:spcPct val="95000"/>
              </a:lnSpc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or amide.</a:t>
            </a:r>
            <a:endParaRPr lang="en-US" altLang="en-US" sz="2400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A7108A71-4C9A-475F-AB1D-9B5FE7AC84F1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10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71686" name="Picture 1030" descr="page561_polarami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2819401"/>
            <a:ext cx="7953375" cy="222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13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Types of Amino Acids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33600" y="1600200"/>
            <a:ext cx="7924800" cy="1524000"/>
          </a:xfrm>
        </p:spPr>
        <p:txBody>
          <a:bodyPr/>
          <a:lstStyle/>
          <a:p>
            <a:pPr eaLnBrk="1" hangingPunct="1"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Amino acids are classified as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Tx/>
              <a:buFontTx/>
              <a:buChar char="•"/>
            </a:pPr>
            <a:r>
              <a:rPr lang="en-US" altLang="en-US" sz="2400" b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acidic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(hydrophilic) with acidic side chains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Tx/>
              <a:buFontTx/>
              <a:buChar char="•"/>
            </a:pPr>
            <a:r>
              <a:rPr lang="en-US" altLang="en-US" sz="2400" b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basic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(hydrophilic) with −NH</a:t>
            </a:r>
            <a:r>
              <a:rPr lang="en-US" altLang="en-US" sz="2400" baseline="-250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2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side chains</a:t>
            </a:r>
          </a:p>
        </p:txBody>
      </p:sp>
      <p:sp>
        <p:nvSpPr>
          <p:cNvPr id="13314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B1B4B977-3B12-467E-A35C-AEDC610B33A7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11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73733" name="Text Box 20"/>
          <p:cNvSpPr txBox="1">
            <a:spLocks noChangeArrowheads="1"/>
          </p:cNvSpPr>
          <p:nvPr/>
        </p:nvSpPr>
        <p:spPr bwMode="auto">
          <a:xfrm>
            <a:off x="2973388" y="5638800"/>
            <a:ext cx="175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227A8F"/>
                </a:solidFill>
              </a:rPr>
              <a:t>     Acidic</a:t>
            </a:r>
          </a:p>
          <a:p>
            <a:r>
              <a:rPr lang="en-US" altLang="en-US" sz="1800" b="1">
                <a:solidFill>
                  <a:srgbClr val="227A8F"/>
                </a:solidFill>
              </a:rPr>
              <a:t>Aspartic Acid</a:t>
            </a:r>
          </a:p>
        </p:txBody>
      </p:sp>
      <p:sp>
        <p:nvSpPr>
          <p:cNvPr id="73734" name="Text Box 21"/>
          <p:cNvSpPr txBox="1">
            <a:spLocks noChangeArrowheads="1"/>
          </p:cNvSpPr>
          <p:nvPr/>
        </p:nvSpPr>
        <p:spPr bwMode="auto">
          <a:xfrm>
            <a:off x="6705600" y="5638800"/>
            <a:ext cx="121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227A8F"/>
                </a:solidFill>
              </a:rPr>
              <a:t>  Basic</a:t>
            </a:r>
          </a:p>
          <a:p>
            <a:r>
              <a:rPr lang="en-US" altLang="en-US" sz="1800" b="1">
                <a:solidFill>
                  <a:srgbClr val="227A8F"/>
                </a:solidFill>
              </a:rPr>
              <a:t>Histidine</a:t>
            </a:r>
          </a:p>
        </p:txBody>
      </p:sp>
      <p:pic>
        <p:nvPicPr>
          <p:cNvPr id="73736" name="Picture 8" descr="Page561_aspar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89300"/>
            <a:ext cx="1925638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7" name="Picture 9" descr="page561_Histid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3395663"/>
            <a:ext cx="1920875" cy="217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62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Acidic Amino Acids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33600" y="1568450"/>
            <a:ext cx="8153400" cy="44196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50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An amino acid is acidic when the R group is a carboxylic acid.</a:t>
            </a:r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74EEF1DE-56ED-4CD5-9BB4-67714DE37AF5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12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75782" name="Picture 1030" descr="page561_acidicami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09800"/>
            <a:ext cx="4495800" cy="319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9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Basic Amino Acids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33600" y="1568450"/>
            <a:ext cx="7772400" cy="44196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50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An amino acid is basic when the R group is an amine.</a:t>
            </a: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9D6E9D70-6C76-41E3-8D53-2BB80686E1AE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13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77830" name="Picture 1030" descr="page561_basicami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09801"/>
            <a:ext cx="6248400" cy="36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24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Essential Amino Acids 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81200" y="1524000"/>
            <a:ext cx="8001000" cy="4572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Essential amino acids</a:t>
            </a:r>
          </a:p>
          <a:p>
            <a:pPr eaLnBrk="1" hangingPunct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are 10 amino acids not synthesized by the body</a:t>
            </a:r>
          </a:p>
          <a:p>
            <a:pPr eaLnBrk="1" hangingPunct="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must be consumed from proteins in the diet</a:t>
            </a:r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23A6E09D-80B0-41BC-BC1D-E58B24AC62F5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14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83974" name="Picture 1030" descr="16_03_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122614"/>
            <a:ext cx="6324600" cy="297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5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2929"/>
          </a:xfrm>
        </p:spPr>
        <p:txBody>
          <a:bodyPr/>
          <a:lstStyle/>
          <a:p>
            <a:pPr algn="ctr"/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698157" y="1318054"/>
            <a:ext cx="10515600" cy="4351338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</a:t>
            </a: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Identify each of the following amino acids as polar or nonpolar.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         +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A.  H</a:t>
            </a:r>
            <a:r>
              <a:rPr lang="en-US" altLang="en-US" sz="2400" baseline="-250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3</a:t>
            </a: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</a:t>
            </a: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–CH</a:t>
            </a:r>
            <a:r>
              <a:rPr lang="en-US" altLang="en-US" sz="2400" baseline="-250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–COO</a:t>
            </a:r>
            <a:r>
              <a:rPr lang="en-US" altLang="en-US" sz="2400" baseline="300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−</a:t>
            </a: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Glycine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2400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	        CH</a:t>
            </a:r>
            <a:r>
              <a:rPr lang="en-US" altLang="en-US" sz="2400" baseline="-250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3</a:t>
            </a:r>
            <a:endParaRPr lang="en-US" altLang="en-US" sz="2400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	         |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	        CH–OH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	   </a:t>
            </a: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+</a:t>
            </a: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</a:t>
            </a:r>
            <a:r>
              <a:rPr lang="en-US" altLang="en-US" sz="2400" dirty="0" smtClean="0">
                <a:latin typeface="Times New Roman" panose="02020603050405020304" pitchFamily="18" charset="0"/>
                <a:ea typeface="ヒラギノ角ゴ Pro W3" charset="-128"/>
              </a:rPr>
              <a:t>│</a:t>
            </a:r>
            <a:endParaRPr lang="en-US" altLang="en-US" sz="2400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B.   H</a:t>
            </a:r>
            <a:r>
              <a:rPr lang="en-US" altLang="en-US" sz="2400" baseline="-250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3</a:t>
            </a: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</a:t>
            </a: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–CH–COO</a:t>
            </a:r>
            <a:r>
              <a:rPr lang="en-US" altLang="en-US" sz="2400" baseline="300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−</a:t>
            </a: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Threonine</a:t>
            </a:r>
            <a:endParaRPr lang="en-US" altLang="en-US" sz="2400" dirty="0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422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381000"/>
          </a:xfrm>
        </p:spPr>
        <p:txBody>
          <a:bodyPr>
            <a:noAutofit/>
          </a:bodyPr>
          <a:lstStyle/>
          <a:p>
            <a:pPr algn="ctr"/>
            <a:r>
              <a:rPr lang="en-US" altLang="en-US" sz="3200" dirty="0"/>
              <a:t>Abbreviations for Amino Acids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29963"/>
            <a:ext cx="11887200" cy="46337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Each amino acid has standard 3-letter and 1-letter abbreviations (shown in the table below)</a:t>
            </a:r>
          </a:p>
        </p:txBody>
      </p:sp>
      <p:graphicFrame>
        <p:nvGraphicFramePr>
          <p:cNvPr id="9354" name="Group 138"/>
          <p:cNvGraphicFramePr>
            <a:graphicFrameLocks noGrp="1"/>
          </p:cNvGraphicFramePr>
          <p:nvPr/>
        </p:nvGraphicFramePr>
        <p:xfrm>
          <a:off x="1981200" y="1541463"/>
          <a:ext cx="8229600" cy="5029200"/>
        </p:xfrm>
        <a:graphic>
          <a:graphicData uri="http://schemas.openxmlformats.org/drawingml/2006/table">
            <a:tbl>
              <a:tblPr/>
              <a:tblGrid>
                <a:gridCol w="2133600"/>
                <a:gridCol w="1066800"/>
                <a:gridCol w="914400"/>
                <a:gridCol w="2133600"/>
                <a:gridCol w="1066800"/>
                <a:gridCol w="914400"/>
              </a:tblGrid>
              <a:tr h="439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Name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3-Let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1-Let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3-Let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1-Let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Glycine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Gly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Serine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Ser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Alanine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Ala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Threonine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Thr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Valine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Asparagine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Asn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Leucine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Leu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Glutamine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Gln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Isoleucine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Ile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Tyrosine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Tyr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Phenylalanine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Phe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Aspartic Acid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Asp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Methionine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Met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Glutamic Acid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Glu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Proline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Pro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Lysine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Lys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Tryptophan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Trp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Arginine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Arg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Cysteine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Cys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Histidine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His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760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4648"/>
          </a:xfrm>
        </p:spPr>
        <p:txBody>
          <a:bodyPr/>
          <a:lstStyle/>
          <a:p>
            <a:pPr algn="ctr"/>
            <a:r>
              <a:rPr lang="en-US" dirty="0" smtClean="0"/>
              <a:t>Condensation Reaction</a:t>
            </a:r>
            <a:endParaRPr lang="en-US" dirty="0"/>
          </a:p>
        </p:txBody>
      </p:sp>
      <p:pic>
        <p:nvPicPr>
          <p:cNvPr id="4" name="Content Placeholder 3" descr="10_03_Tabl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2"/>
          <a:stretch/>
        </p:blipFill>
        <p:spPr>
          <a:xfrm>
            <a:off x="1095336" y="1169774"/>
            <a:ext cx="9383845" cy="531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49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>
            <a:spLocks noGrp="1" noChangeArrowheads="1"/>
          </p:cNvSpPr>
          <p:nvPr>
            <p:ph type="title"/>
          </p:nvPr>
        </p:nvSpPr>
        <p:spPr>
          <a:xfrm>
            <a:off x="838200" y="-46550"/>
            <a:ext cx="10515600" cy="886810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The Peptide Bond</a:t>
            </a:r>
          </a:p>
        </p:txBody>
      </p:sp>
      <p:sp>
        <p:nvSpPr>
          <p:cNvPr id="35843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54227" y="83620"/>
            <a:ext cx="11837773" cy="6680886"/>
          </a:xfrm>
        </p:spPr>
        <p:txBody>
          <a:bodyPr>
            <a:normAutofit/>
          </a:bodyPr>
          <a:lstStyle/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000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en-US" sz="2600" dirty="0" smtClean="0">
                <a:ea typeface="ＭＳ Ｐゴシック" panose="020B0600070205080204" pitchFamily="34" charset="-128"/>
              </a:rPr>
              <a:t>A </a:t>
            </a:r>
            <a:r>
              <a:rPr lang="en-US" altLang="en-US" sz="2600" b="1" dirty="0" smtClean="0">
                <a:ea typeface="ＭＳ Ｐゴシック" panose="020B0600070205080204" pitchFamily="34" charset="-128"/>
              </a:rPr>
              <a:t>peptide bond</a:t>
            </a:r>
          </a:p>
          <a:p>
            <a:pPr eaLnBrk="1" hangingPunct="1"/>
            <a:r>
              <a:rPr lang="en-US" altLang="en-US" sz="2600" dirty="0" smtClean="0">
                <a:ea typeface="ＭＳ Ｐゴシック" panose="020B0600070205080204" pitchFamily="34" charset="-128"/>
              </a:rPr>
              <a:t>is an amide bond. </a:t>
            </a:r>
          </a:p>
          <a:p>
            <a:pPr eaLnBrk="1" hangingPunct="1"/>
            <a:r>
              <a:rPr lang="en-US" altLang="en-US" sz="2600" dirty="0" smtClean="0">
                <a:ea typeface="ＭＳ Ｐゴシック" panose="020B0600070205080204" pitchFamily="34" charset="-128"/>
              </a:rPr>
              <a:t>forms between the carboxyl group of one amino acid and the amino group of the next amino acid.</a:t>
            </a:r>
          </a:p>
          <a:p>
            <a:pPr eaLnBrk="1" hangingPunct="1"/>
            <a:r>
              <a:rPr lang="en-US" altLang="en-US" sz="2600" dirty="0" smtClean="0">
                <a:ea typeface="ＭＳ Ｐゴシック" panose="020B0600070205080204" pitchFamily="34" charset="-128"/>
              </a:rPr>
              <a:t>contains an N (free H</a:t>
            </a:r>
            <a:r>
              <a:rPr lang="en-US" altLang="en-US" sz="2600" baseline="-25000" dirty="0" smtClean="0">
                <a:ea typeface="ＭＳ Ｐゴシック" panose="020B0600070205080204" pitchFamily="34" charset="-128"/>
              </a:rPr>
              <a:t>3</a:t>
            </a:r>
            <a:r>
              <a:rPr lang="en-US" altLang="en-US" sz="2600" dirty="0" smtClean="0">
                <a:ea typeface="ＭＳ Ｐゴシック" panose="020B0600070205080204" pitchFamily="34" charset="-128"/>
              </a:rPr>
              <a:t>N</a:t>
            </a:r>
            <a:r>
              <a:rPr lang="en-US" altLang="en-US" sz="2600" baseline="30000" dirty="0" smtClean="0">
                <a:ea typeface="ＭＳ Ｐゴシック" panose="020B0600070205080204" pitchFamily="34" charset="-128"/>
              </a:rPr>
              <a:t>+</a:t>
            </a:r>
            <a:r>
              <a:rPr lang="en-US" altLang="en-US" sz="2600" dirty="0" smtClean="0">
                <a:ea typeface="ＭＳ Ｐゴシック" panose="020B0600070205080204" pitchFamily="34" charset="-128"/>
              </a:rPr>
              <a:t>) terminal written on the left.</a:t>
            </a:r>
          </a:p>
          <a:p>
            <a:pPr eaLnBrk="1" hangingPunct="1"/>
            <a:r>
              <a:rPr lang="en-US" altLang="en-US" sz="2600" dirty="0" smtClean="0">
                <a:ea typeface="ＭＳ Ｐゴシック" panose="020B0600070205080204" pitchFamily="34" charset="-128"/>
              </a:rPr>
              <a:t>contains a C (free COO</a:t>
            </a:r>
            <a:r>
              <a:rPr lang="en-US" altLang="en-US" sz="2600" baseline="30000" dirty="0" smtClean="0">
                <a:ea typeface="ＭＳ Ｐゴシック" panose="020B0600070205080204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–</a:t>
            </a:r>
            <a:r>
              <a:rPr lang="en-US" altLang="en-US" sz="2600" dirty="0" smtClean="0">
                <a:ea typeface="ＭＳ Ｐゴシック" panose="020B0600070205080204" pitchFamily="34" charset="-128"/>
              </a:rPr>
              <a:t>) terminal written on the right.</a:t>
            </a:r>
          </a:p>
          <a:p>
            <a:r>
              <a:rPr lang="en-US" altLang="en-US" sz="2600" dirty="0" smtClean="0">
                <a:solidFill>
                  <a:srgbClr val="141413"/>
                </a:solidFill>
              </a:rPr>
              <a:t>By convention, peptides are always written from the N-terminus to the C-terminus.</a:t>
            </a:r>
          </a:p>
          <a:p>
            <a:pPr marL="0" indent="0" eaLnBrk="1" hangingPunct="1"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3584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95"/>
          <a:stretch>
            <a:fillRect/>
          </a:stretch>
        </p:blipFill>
        <p:spPr bwMode="auto">
          <a:xfrm>
            <a:off x="720809" y="726172"/>
            <a:ext cx="10676240" cy="200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37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Write the dipeptide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Ser-Thr</a:t>
            </a: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</a:t>
            </a:r>
          </a:p>
          <a:p>
            <a:pPr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endParaRPr lang="en-US" altLang="en-US" sz="2400" dirty="0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    </a:t>
            </a:r>
            <a:endParaRPr lang="en-US" altLang="en-US" sz="2400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Picture 1030" descr="slide16-3-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876" y="2832529"/>
            <a:ext cx="5776913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181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a typeface="MS PGothic" charset="0"/>
                <a:cs typeface="Times New Roman" charset="0"/>
              </a:rPr>
              <a:t>Amino Acids</a:t>
            </a:r>
            <a:endParaRPr lang="en-US" dirty="0"/>
          </a:p>
        </p:txBody>
      </p:sp>
      <p:pic>
        <p:nvPicPr>
          <p:cNvPr id="4" name="Content Placeholder 3" descr="10_Pg386_UnFigure_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7"/>
          <a:stretch/>
        </p:blipFill>
        <p:spPr>
          <a:xfrm>
            <a:off x="2858530" y="3668144"/>
            <a:ext cx="7430530" cy="2562786"/>
          </a:xfrm>
          <a:prstGeom prst="rect">
            <a:avLst/>
          </a:prstGeom>
        </p:spPr>
      </p:pic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576649" y="1503652"/>
            <a:ext cx="11343501" cy="19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pitchFamily="80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ea typeface="ＭＳ Ｐゴシック" panose="020B0600070205080204" pitchFamily="34" charset="-128"/>
              </a:rPr>
              <a:t>Amino acids </a:t>
            </a:r>
          </a:p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are the building blocks of proteins.</a:t>
            </a:r>
          </a:p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contain a carboxylic acid group and an amino group on the alpha (</a:t>
            </a:r>
            <a:r>
              <a:rPr lang="en-US" altLang="en-US" sz="2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) carbon.</a:t>
            </a:r>
            <a:endParaRPr lang="en-US" altLang="en-US" sz="2800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800" dirty="0" smtClean="0">
                <a:ea typeface="ＭＳ Ｐゴシック" panose="020B0600070205080204" pitchFamily="34" charset="-128"/>
              </a:rPr>
              <a:t>are ionized in solution.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8987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_Pg395_UnFigure_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3"/>
          <a:stretch/>
        </p:blipFill>
        <p:spPr>
          <a:xfrm>
            <a:off x="411721" y="2630727"/>
            <a:ext cx="4536564" cy="2690916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gray">
          <a:xfrm>
            <a:off x="1600200" y="6602414"/>
            <a:ext cx="5399088" cy="1793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/>
          <a:p>
            <a:pPr eaLnBrk="1" hangingPunct="1"/>
            <a:r>
              <a:rPr lang="en-GB" sz="1000" dirty="0">
                <a:latin typeface="Arial" charset="0"/>
                <a:cs typeface="Arial" charset="0"/>
              </a:rPr>
              <a:t>© 2017 Pearson Education,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a typeface="MS PGothic" charset="0"/>
                <a:cs typeface="Times New Roman" charset="0"/>
              </a:rPr>
              <a:t>Protein Formation</a:t>
            </a:r>
            <a:br>
              <a:rPr lang="en-US" dirty="0" smtClean="0">
                <a:ea typeface="MS PGothic" charset="0"/>
                <a:cs typeface="Times New Roman" charset="0"/>
              </a:rPr>
            </a:b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951470" y="1027906"/>
            <a:ext cx="10721546" cy="253047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141413"/>
                </a:solidFill>
                <a:latin typeface="Arial" charset="0"/>
                <a:ea typeface="MS PGothic" charset="0"/>
                <a:cs typeface="MS PGothic" charset="0"/>
              </a:rPr>
              <a:t>Dipeptides can </a:t>
            </a:r>
            <a:r>
              <a:rPr lang="en-US" sz="2400" dirty="0">
                <a:solidFill>
                  <a:srgbClr val="141413"/>
                </a:solidFill>
                <a:latin typeface="Arial" charset="0"/>
                <a:ea typeface="MS PGothic" charset="0"/>
                <a:cs typeface="MS PGothic" charset="0"/>
              </a:rPr>
              <a:t>combine to form two different dipeptides</a:t>
            </a:r>
            <a:r>
              <a:rPr lang="en-US" sz="2400" dirty="0" smtClean="0">
                <a:solidFill>
                  <a:srgbClr val="141413"/>
                </a:solidFill>
                <a:latin typeface="Arial" charset="0"/>
                <a:ea typeface="MS PGothic" charset="0"/>
                <a:cs typeface="MS PGothic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141413"/>
                </a:solidFill>
                <a:latin typeface="Arial" charset="0"/>
                <a:ea typeface="MS PGothic" charset="0"/>
                <a:cs typeface="MS PGothic" charset="0"/>
              </a:rPr>
              <a:t>The </a:t>
            </a:r>
            <a:r>
              <a:rPr lang="en-US" sz="2400" dirty="0">
                <a:solidFill>
                  <a:srgbClr val="141413"/>
                </a:solidFill>
                <a:latin typeface="Arial" charset="0"/>
                <a:ea typeface="MS PGothic" charset="0"/>
                <a:cs typeface="MS PGothic" charset="0"/>
              </a:rPr>
              <a:t>order of the amino acids is critical to the structure and function of the compound.</a:t>
            </a:r>
          </a:p>
        </p:txBody>
      </p:sp>
      <p:pic>
        <p:nvPicPr>
          <p:cNvPr id="7" name="Picture 1030" descr="16_Pg566_Unfigure_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66" y="3108786"/>
            <a:ext cx="5716650" cy="266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033"/>
          <p:cNvSpPr>
            <a:spLocks noChangeArrowheads="1"/>
          </p:cNvSpPr>
          <p:nvPr/>
        </p:nvSpPr>
        <p:spPr bwMode="auto">
          <a:xfrm>
            <a:off x="6312243" y="2521864"/>
            <a:ext cx="440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</a:rPr>
              <a:t>N Terminal                                  C Terminal</a:t>
            </a:r>
          </a:p>
        </p:txBody>
      </p:sp>
    </p:spTree>
    <p:extLst>
      <p:ext uri="{BB962C8B-B14F-4D97-AF65-F5344CB8AC3E}">
        <p14:creationId xmlns:p14="http://schemas.microsoft.com/office/powerpoint/2010/main" val="241846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Write the names and three-letter abbreviations of the tripeptides that could form from two </a:t>
            </a:r>
            <a:r>
              <a:rPr lang="en-US" altLang="en-US" dirty="0" err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glycines</a:t>
            </a: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and one alanine.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881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Primary Structure of Proteins</a:t>
            </a:r>
          </a:p>
        </p:txBody>
      </p:sp>
      <p:sp>
        <p:nvSpPr>
          <p:cNvPr id="43011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>
                <a:ea typeface="ＭＳ Ｐゴシック" panose="020B0600070205080204" pitchFamily="34" charset="-128"/>
              </a:rPr>
              <a:t>The </a:t>
            </a:r>
            <a:r>
              <a:rPr lang="en-US" altLang="en-US" b="1" smtClean="0">
                <a:ea typeface="ＭＳ Ｐゴシック" panose="020B0600070205080204" pitchFamily="34" charset="-128"/>
              </a:rPr>
              <a:t>primary structure </a:t>
            </a:r>
            <a:r>
              <a:rPr lang="en-US" altLang="en-US" smtClean="0">
                <a:ea typeface="ＭＳ Ｐゴシック" panose="020B0600070205080204" pitchFamily="34" charset="-128"/>
              </a:rPr>
              <a:t>of a protein is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the particular </a:t>
            </a:r>
            <a:r>
              <a:rPr lang="en-US" altLang="en-US" b="1" smtClean="0">
                <a:ea typeface="ＭＳ Ｐゴシック" panose="020B0600070205080204" pitchFamily="34" charset="-128"/>
              </a:rPr>
              <a:t>sequence</a:t>
            </a:r>
            <a:r>
              <a:rPr lang="en-US" altLang="en-US" smtClean="0">
                <a:ea typeface="ＭＳ Ｐゴシック" panose="020B0600070205080204" pitchFamily="34" charset="-128"/>
              </a:rPr>
              <a:t> of amino acids.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the backbone of a peptide chain or protein.</a:t>
            </a:r>
          </a:p>
        </p:txBody>
      </p:sp>
      <p:pic>
        <p:nvPicPr>
          <p:cNvPr id="430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8"/>
          <a:stretch>
            <a:fillRect/>
          </a:stretch>
        </p:blipFill>
        <p:spPr bwMode="auto">
          <a:xfrm>
            <a:off x="3200400" y="3200400"/>
            <a:ext cx="57912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05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Secondary Structure</a:t>
            </a:r>
            <a:r>
              <a:rPr lang="en-US" altLang="en-US" smtClean="0">
                <a:ea typeface="ＭＳ Ｐゴシック" panose="020B0600070205080204" pitchFamily="34" charset="-128"/>
                <a:cs typeface="Arial" panose="020B0604020202020204" pitchFamily="34" charset="0"/>
              </a:rPr>
              <a:t>:</a:t>
            </a:r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mtClean="0">
                <a:ea typeface="ＭＳ Ｐゴシック" panose="020B0600070205080204" pitchFamily="34" charset="-128"/>
              </a:rPr>
              <a:t>Alpha Helix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62200" y="3725864"/>
            <a:ext cx="7467600" cy="2244725"/>
          </a:xfrm>
        </p:spPr>
        <p:txBody>
          <a:bodyPr>
            <a:normAutofit fontScale="92500" lnSpcReduction="10000"/>
          </a:bodyPr>
          <a:lstStyle/>
          <a:p>
            <a:pPr marL="292100" indent="-292100"/>
            <a:r>
              <a:rPr lang="en-US" altLang="en-US" smtClean="0">
                <a:ea typeface="ＭＳ Ｐゴシック" panose="020B0600070205080204" pitchFamily="34" charset="-128"/>
                <a:cs typeface="Arial" panose="020B0604020202020204" pitchFamily="34" charset="0"/>
              </a:rPr>
              <a:t>a coiled shape h</a:t>
            </a:r>
            <a:r>
              <a:rPr lang="en-US" altLang="en-US" smtClean="0">
                <a:ea typeface="ＭＳ Ｐゴシック" panose="020B0600070205080204" pitchFamily="34" charset="-128"/>
              </a:rPr>
              <a:t>eld in place by hydrogen bonds between the amide groups and the carbonyl groups </a:t>
            </a:r>
            <a:r>
              <a:rPr lang="en-US" altLang="en-US" smtClean="0">
                <a:ea typeface="ＭＳ Ｐゴシック" panose="020B0600070205080204" pitchFamily="34" charset="-128"/>
                <a:cs typeface="Arial" panose="020B0604020202020204" pitchFamily="34" charset="0"/>
              </a:rPr>
              <a:t>of the amino acids along the chain. </a:t>
            </a:r>
          </a:p>
          <a:p>
            <a:pPr marL="292100" indent="-292100"/>
            <a:r>
              <a:rPr lang="en-US" altLang="en-US" smtClean="0">
                <a:ea typeface="ＭＳ Ｐゴシック" panose="020B0600070205080204" pitchFamily="34" charset="-128"/>
              </a:rPr>
              <a:t>hydrogen bonds between the H of an </a:t>
            </a:r>
            <a:r>
              <a:rPr lang="en-US" altLang="en-US" smtClean="0">
                <a:ea typeface="ＭＳ Ｐゴシック" panose="020B0600070205080204" pitchFamily="34" charset="-128"/>
                <a:cs typeface="Arial" panose="020B0604020202020204" pitchFamily="34" charset="0"/>
              </a:rPr>
              <a:t>—</a:t>
            </a:r>
            <a:r>
              <a:rPr lang="en-US" altLang="en-US" smtClean="0">
                <a:ea typeface="ＭＳ Ｐゴシック" panose="020B0600070205080204" pitchFamily="34" charset="-128"/>
              </a:rPr>
              <a:t>NH group and the O of C</a:t>
            </a:r>
            <a:r>
              <a:rPr lang="en-US" altLang="en-US" smtClean="0">
                <a:ea typeface="ＭＳ Ｐゴシック" panose="020B0600070205080204" pitchFamily="34" charset="-128"/>
                <a:cs typeface="Arial" panose="020B0604020202020204" pitchFamily="34" charset="0"/>
              </a:rPr>
              <a:t>═O of the fourth amino acid down the chain.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362200" y="1524001"/>
            <a:ext cx="7391400" cy="268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en-US" altLang="en-US" sz="2400"/>
              <a:t>The secondary structures of proteins describes the type of structure that forms when amino acids form hydrogen bonds within a single polypeptide chain or between polypeptide chains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en-US" altLang="en-US" sz="1400"/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en-US" altLang="en-US" sz="2400"/>
              <a:t>An</a:t>
            </a:r>
            <a:r>
              <a:rPr lang="en-US" altLang="en-US" sz="2400">
                <a:solidFill>
                  <a:schemeClr val="accent2"/>
                </a:solidFill>
              </a:rPr>
              <a:t> </a:t>
            </a:r>
            <a:r>
              <a:rPr lang="en-US" altLang="en-US" sz="2400" b="1"/>
              <a:t>alpha helix (</a:t>
            </a:r>
            <a:r>
              <a:rPr lang="el-GR" altLang="en-US" sz="2400" b="1" i="1"/>
              <a:t>α</a:t>
            </a:r>
            <a:r>
              <a:rPr lang="en-US" altLang="en-US" sz="2400" b="1"/>
              <a:t>-helix) </a:t>
            </a:r>
            <a:r>
              <a:rPr lang="en-US" altLang="en-US" sz="2400"/>
              <a:t>has </a:t>
            </a:r>
          </a:p>
          <a:p>
            <a:pPr>
              <a:spcBef>
                <a:spcPct val="50000"/>
              </a:spcBef>
            </a:pPr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220081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Secondary Structure: Alpha Helix (continued)</a:t>
            </a:r>
          </a:p>
        </p:txBody>
      </p:sp>
      <p:pic>
        <p:nvPicPr>
          <p:cNvPr id="4608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7"/>
          <a:stretch>
            <a:fillRect/>
          </a:stretch>
        </p:blipFill>
        <p:spPr bwMode="auto">
          <a:xfrm>
            <a:off x="3021228" y="916918"/>
            <a:ext cx="4466967" cy="5824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20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Secondary Structure: </a:t>
            </a:r>
            <a:r>
              <a:rPr lang="en-US" altLang="en-US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Beta-</a:t>
            </a:r>
            <a:r>
              <a:rPr lang="en-US" altLang="en-US" smtClean="0">
                <a:ea typeface="ＭＳ Ｐゴシック" panose="020B0600070205080204" pitchFamily="34" charset="-128"/>
              </a:rPr>
              <a:t>Pleated Sheet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38400" y="2209800"/>
            <a:ext cx="7848600" cy="46482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FontTx/>
              <a:buNone/>
            </a:pPr>
            <a:endParaRPr lang="en-US" altLang="en-US" smtClean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can form between adjacent polypeptide chains or within the same polypeptide chain when the rigid structure of the amino acid proline causes a bend in the polypeptide chain.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has hydrogen bonds between chains.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has R groups above and below the sheet.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is typical of fibrous proteins, such as silk.</a:t>
            </a:r>
          </a:p>
        </p:txBody>
      </p:sp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2438400" y="1752601"/>
            <a:ext cx="7239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A</a:t>
            </a:r>
            <a:r>
              <a:rPr lang="en-US" altLang="en-US" sz="2400">
                <a:solidFill>
                  <a:schemeClr val="accent2"/>
                </a:solidFill>
              </a:rPr>
              <a:t> </a:t>
            </a:r>
            <a:r>
              <a:rPr lang="en-US" altLang="en-US" sz="2400" b="1"/>
              <a:t>beta-pleated sheet (</a:t>
            </a:r>
            <a:r>
              <a:rPr lang="el-GR" altLang="en-US" sz="2400" b="1" i="1">
                <a:cs typeface="Times New Roman" panose="02020603050405020304" pitchFamily="18" charset="0"/>
              </a:rPr>
              <a:t>β</a:t>
            </a:r>
            <a:r>
              <a:rPr lang="en-US" altLang="en-US" sz="2400" b="1">
                <a:cs typeface="Times New Roman" panose="02020603050405020304" pitchFamily="18" charset="0"/>
              </a:rPr>
              <a:t>-</a:t>
            </a:r>
            <a:r>
              <a:rPr lang="en-US" altLang="en-US" sz="2400" b="1"/>
              <a:t>pleated sheet) </a:t>
            </a:r>
            <a:r>
              <a:rPr lang="en-US" altLang="en-US" sz="2400"/>
              <a:t>is a secondary structure that</a:t>
            </a:r>
          </a:p>
        </p:txBody>
      </p:sp>
    </p:spTree>
    <p:extLst>
      <p:ext uri="{BB962C8B-B14F-4D97-AF65-F5344CB8AC3E}">
        <p14:creationId xmlns:p14="http://schemas.microsoft.com/office/powerpoint/2010/main" val="348382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Secondary Structure: </a:t>
            </a:r>
            <a:r>
              <a:rPr lang="en-US" altLang="en-US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Beta-</a:t>
            </a:r>
            <a:r>
              <a:rPr lang="en-US" altLang="en-US" smtClean="0">
                <a:ea typeface="ＭＳ Ｐゴシック" panose="020B0600070205080204" pitchFamily="34" charset="-128"/>
              </a:rPr>
              <a:t>Pleated Sheet (continued)</a:t>
            </a:r>
          </a:p>
        </p:txBody>
      </p:sp>
      <p:pic>
        <p:nvPicPr>
          <p:cNvPr id="4813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1"/>
          <a:stretch>
            <a:fillRect/>
          </a:stretch>
        </p:blipFill>
        <p:spPr bwMode="auto">
          <a:xfrm>
            <a:off x="3538538" y="1620838"/>
            <a:ext cx="5224462" cy="494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90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spcBef>
                <a:spcPct val="0"/>
              </a:spcBef>
              <a:buNone/>
            </a:pP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Indicate the type of protein structure.</a:t>
            </a:r>
          </a:p>
          <a:p>
            <a:pPr marL="609600" indent="-609600">
              <a:spcBef>
                <a:spcPct val="25000"/>
              </a:spcBef>
              <a:buNone/>
            </a:pP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primary            alpha helix           beta-pleated sheet </a:t>
            </a:r>
          </a:p>
          <a:p>
            <a:pPr marL="609600" indent="-609600">
              <a:spcBef>
                <a:spcPct val="25000"/>
              </a:spcBef>
              <a:buNone/>
            </a:pP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	</a:t>
            </a:r>
            <a:r>
              <a:rPr lang="en-US" altLang="en-US" dirty="0" smtClean="0">
                <a:solidFill>
                  <a:schemeClr val="accent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	</a:t>
            </a:r>
          </a:p>
          <a:p>
            <a:pPr marL="609600" indent="-60960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A.  polypeptide chains held side by side by H bonds</a:t>
            </a:r>
          </a:p>
          <a:p>
            <a:pPr marL="609600" indent="-60960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B.  sequence of amino acids in a polypeptide chain</a:t>
            </a:r>
          </a:p>
          <a:p>
            <a:pPr marL="609600" indent="-60960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C.  corkscrew shape with H bonds between amino acids</a:t>
            </a:r>
          </a:p>
          <a:p>
            <a:pPr marL="609600" indent="-609600">
              <a:spcBef>
                <a:spcPct val="250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478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38400" y="1600200"/>
            <a:ext cx="7924800" cy="4114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>
                <a:ea typeface="ＭＳ Ｐゴシック" panose="020B0600070205080204" pitchFamily="34" charset="-128"/>
              </a:rPr>
              <a:t>The </a:t>
            </a:r>
            <a:r>
              <a:rPr lang="en-US" altLang="en-US" b="1" smtClean="0">
                <a:ea typeface="ＭＳ Ｐゴシック" panose="020B0600070205080204" pitchFamily="34" charset="-128"/>
              </a:rPr>
              <a:t>tertiary structure </a:t>
            </a:r>
            <a:r>
              <a:rPr lang="en-US" altLang="en-US" smtClean="0">
                <a:ea typeface="ＭＳ Ｐゴシック" panose="020B0600070205080204" pitchFamily="34" charset="-128"/>
              </a:rPr>
              <a:t>of a protein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gives a specific three-dimensional shape to the polypeptide chain.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involves the attractions and repulsions of the R groups of the amino acids of the peptide chain.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is stabilized by: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>
                <a:ea typeface="ＭＳ Ｐゴシック" panose="020B0600070205080204" pitchFamily="34" charset="-128"/>
              </a:rPr>
              <a:t>		hydrophobic and hydrophilic interactions,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>
                <a:ea typeface="ＭＳ Ｐゴシック" panose="020B0600070205080204" pitchFamily="34" charset="-128"/>
              </a:rPr>
              <a:t>           salt bridges,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>
                <a:ea typeface="ＭＳ Ｐゴシック" panose="020B0600070205080204" pitchFamily="34" charset="-128"/>
              </a:rPr>
              <a:t>		hydrogen bonds, and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>
                <a:ea typeface="ＭＳ Ｐゴシック" panose="020B0600070205080204" pitchFamily="34" charset="-128"/>
              </a:rPr>
              <a:t>		disulfide bonds.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Tertiary Structure</a:t>
            </a:r>
          </a:p>
        </p:txBody>
      </p:sp>
    </p:spTree>
    <p:extLst>
      <p:ext uri="{BB962C8B-B14F-4D97-AF65-F5344CB8AC3E}">
        <p14:creationId xmlns:p14="http://schemas.microsoft.com/office/powerpoint/2010/main" val="52289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2"/>
          <a:stretch>
            <a:fillRect/>
          </a:stretch>
        </p:blipFill>
        <p:spPr bwMode="auto">
          <a:xfrm>
            <a:off x="4495800" y="2057401"/>
            <a:ext cx="5614988" cy="431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Tertiary Structure (continued)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600200"/>
            <a:ext cx="3048000" cy="41148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The interactions of the R groups give a protein its  specific three-dimensional tertiary structure. </a:t>
            </a:r>
          </a:p>
        </p:txBody>
      </p:sp>
    </p:spTree>
    <p:extLst>
      <p:ext uri="{BB962C8B-B14F-4D97-AF65-F5344CB8AC3E}">
        <p14:creationId xmlns:p14="http://schemas.microsoft.com/office/powerpoint/2010/main" val="85573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816" y="-96194"/>
            <a:ext cx="10515600" cy="1325563"/>
          </a:xfrm>
        </p:spPr>
        <p:txBody>
          <a:bodyPr/>
          <a:lstStyle/>
          <a:p>
            <a:pPr algn="ctr"/>
            <a:r>
              <a:rPr lang="en-US" altLang="en-US" b="1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Ionization of Amino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421" y="985366"/>
            <a:ext cx="11837773" cy="5761423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>
                <a:schemeClr val="bg2"/>
              </a:buClr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In most body fluids the carboxylic group (−COOH) and the amino group (−NH</a:t>
            </a:r>
            <a:r>
              <a:rPr lang="en-US" altLang="en-US" sz="2400" baseline="-25000" dirty="0" smtClean="0">
                <a:ea typeface="ＭＳ Ｐゴシック" panose="020B0600070205080204" pitchFamily="34" charset="-128"/>
              </a:rPr>
              <a:t>2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) are ionized.</a:t>
            </a:r>
          </a:p>
          <a:p>
            <a:pPr>
              <a:spcBef>
                <a:spcPct val="50000"/>
              </a:spcBef>
              <a:buClr>
                <a:schemeClr val="bg2"/>
              </a:buClr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An ionized amino acid that has a positive and negative charge is a dipolar ion called a </a:t>
            </a:r>
            <a:r>
              <a:rPr lang="en-US" altLang="en-US" sz="2400" b="1" dirty="0" smtClean="0">
                <a:solidFill>
                  <a:srgbClr val="227A8F"/>
                </a:solidFill>
                <a:ea typeface="ＭＳ Ｐゴシック" panose="020B0600070205080204" pitchFamily="34" charset="-128"/>
              </a:rPr>
              <a:t>zwitterion.</a:t>
            </a:r>
          </a:p>
          <a:p>
            <a:pPr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2400" b="1" dirty="0" smtClean="0">
                <a:ea typeface="ＭＳ Ｐゴシック" panose="020B0600070205080204" pitchFamily="34" charset="-128"/>
              </a:rPr>
              <a:t>isoelectric points (</a:t>
            </a:r>
            <a:r>
              <a:rPr lang="en-US" altLang="en-US" sz="2400" b="1" dirty="0" err="1" smtClean="0">
                <a:ea typeface="ＭＳ Ｐゴシック" panose="020B0600070205080204" pitchFamily="34" charset="-128"/>
              </a:rPr>
              <a:t>pI</a:t>
            </a:r>
            <a:r>
              <a:rPr lang="en-US" altLang="en-US" sz="2400" b="1" dirty="0" smtClean="0">
                <a:ea typeface="ＭＳ Ｐゴシック" panose="020B0600070205080204" pitchFamily="34" charset="-128"/>
              </a:rPr>
              <a:t>)</a:t>
            </a:r>
          </a:p>
          <a:p>
            <a:r>
              <a:rPr lang="en-US" altLang="en-US" sz="2400" dirty="0" smtClean="0">
                <a:ea typeface="ＭＳ Ｐゴシック" panose="020B0600070205080204" pitchFamily="34" charset="-128"/>
              </a:rPr>
              <a:t>are the pH at which zwitterions have an overall zero charge. </a:t>
            </a:r>
          </a:p>
          <a:p>
            <a:r>
              <a:rPr lang="en-US" altLang="en-US" sz="2400" dirty="0" smtClean="0">
                <a:ea typeface="ＭＳ Ｐゴシック" panose="020B0600070205080204" pitchFamily="34" charset="-128"/>
              </a:rPr>
              <a:t>of nonpolar and polar (neutral) amino acids exist at pH values from 5.1 to 6.3.</a:t>
            </a:r>
          </a:p>
          <a:p>
            <a:pPr>
              <a:lnSpc>
                <a:spcPct val="95000"/>
              </a:lnSpc>
              <a:spcBef>
                <a:spcPct val="5000"/>
              </a:spcBef>
              <a:spcAft>
                <a:spcPct val="5000"/>
              </a:spcAft>
              <a:buClr>
                <a:schemeClr val="bg2"/>
              </a:buClr>
              <a:buFontTx/>
              <a:buChar char="•"/>
            </a:pPr>
            <a:endParaRPr lang="en-US" altLang="en-US" dirty="0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r="68930" b="6935"/>
          <a:stretch>
            <a:fillRect/>
          </a:stretch>
        </p:blipFill>
        <p:spPr bwMode="auto">
          <a:xfrm>
            <a:off x="4476663" y="3760574"/>
            <a:ext cx="3019769" cy="265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060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R Group Interactions in</a:t>
            </a:r>
            <a:br>
              <a:rPr lang="en-US" altLang="en-US" smtClean="0">
                <a:ea typeface="ＭＳ Ｐゴシック" panose="020B0600070205080204" pitchFamily="34" charset="-128"/>
              </a:rPr>
            </a:br>
            <a:r>
              <a:rPr lang="en-US" altLang="en-US" smtClean="0">
                <a:ea typeface="ＭＳ Ｐゴシック" panose="020B0600070205080204" pitchFamily="34" charset="-128"/>
              </a:rPr>
              <a:t>Tertiary Structures</a:t>
            </a:r>
          </a:p>
        </p:txBody>
      </p:sp>
      <p:pic>
        <p:nvPicPr>
          <p:cNvPr id="5222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43201"/>
            <a:ext cx="80772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79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2778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Quaternary Structure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38400" y="1600200"/>
            <a:ext cx="4514850" cy="4800600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buClr>
                <a:schemeClr val="bg2"/>
              </a:buClr>
              <a:buNone/>
            </a:pPr>
            <a:r>
              <a:rPr lang="en-US" altLang="en-US" smtClean="0">
                <a:ea typeface="ＭＳ Ｐゴシック" panose="020B0600070205080204" pitchFamily="34" charset="-128"/>
              </a:rPr>
              <a:t>The</a:t>
            </a:r>
            <a:r>
              <a:rPr lang="en-US" altLang="en-US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b="1" smtClean="0">
                <a:ea typeface="ＭＳ Ｐゴシック" panose="020B0600070205080204" pitchFamily="34" charset="-128"/>
              </a:rPr>
              <a:t>quaternary structure </a:t>
            </a:r>
          </a:p>
          <a:p>
            <a:pPr>
              <a:spcBef>
                <a:spcPts val="60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is the combination of two or more polypeptide chains.</a:t>
            </a:r>
          </a:p>
          <a:p>
            <a:pPr>
              <a:spcBef>
                <a:spcPts val="60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is stabilized by the same interactions found in tertiary structures.</a:t>
            </a:r>
          </a:p>
          <a:p>
            <a:pPr>
              <a:spcBef>
                <a:spcPts val="60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of hemoglobin consists of two alpha chains and two beta chains with heme groups in each subunit that pick up oxygen for transport in the blood to the tissues.</a:t>
            </a:r>
          </a:p>
        </p:txBody>
      </p:sp>
      <p:sp>
        <p:nvSpPr>
          <p:cNvPr id="55300" name="Rectangle 5"/>
          <p:cNvSpPr>
            <a:spLocks noChangeArrowheads="1"/>
          </p:cNvSpPr>
          <p:nvPr/>
        </p:nvSpPr>
        <p:spPr bwMode="auto">
          <a:xfrm>
            <a:off x="7010400" y="4343400"/>
            <a:ext cx="381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5301" name="Text Box 7"/>
          <p:cNvSpPr txBox="1">
            <a:spLocks noChangeArrowheads="1"/>
          </p:cNvSpPr>
          <p:nvPr/>
        </p:nvSpPr>
        <p:spPr bwMode="auto">
          <a:xfrm>
            <a:off x="7315200" y="1676401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Hemoglobin</a:t>
            </a:r>
          </a:p>
        </p:txBody>
      </p:sp>
      <p:pic>
        <p:nvPicPr>
          <p:cNvPr id="5530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2286000"/>
            <a:ext cx="3009900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16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spcBef>
                <a:spcPct val="0"/>
              </a:spcBef>
              <a:buNone/>
            </a:pP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Select the type of tertiary interaction. </a:t>
            </a:r>
          </a:p>
          <a:p>
            <a:pPr marL="609600" indent="-609600">
              <a:spcBef>
                <a:spcPct val="25000"/>
              </a:spcBef>
              <a:buNone/>
            </a:pP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disulfide		ionic</a:t>
            </a:r>
          </a:p>
          <a:p>
            <a:pPr marL="609600" indent="-609600">
              <a:spcBef>
                <a:spcPct val="25000"/>
              </a:spcBef>
              <a:buNone/>
            </a:pP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H bonds		hydrophobic</a:t>
            </a:r>
          </a:p>
          <a:p>
            <a:pPr marL="609600" indent="-609600">
              <a:spcBef>
                <a:spcPct val="0"/>
              </a:spcBef>
              <a:buNone/>
            </a:pPr>
            <a:endParaRPr lang="en-US" altLang="en-US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609600" indent="-609600">
              <a:spcBef>
                <a:spcPct val="0"/>
              </a:spcBef>
              <a:buNone/>
            </a:pP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A.  leucine and valine</a:t>
            </a:r>
          </a:p>
          <a:p>
            <a:pPr marL="609600" indent="-609600">
              <a:spcBef>
                <a:spcPct val="25000"/>
              </a:spcBef>
              <a:buNone/>
            </a:pP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B.  two cysteines</a:t>
            </a:r>
          </a:p>
          <a:p>
            <a:pPr marL="609600" indent="-609600">
              <a:spcBef>
                <a:spcPct val="25000"/>
              </a:spcBef>
              <a:buNone/>
            </a:pP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C.  aspartic acid and lysine</a:t>
            </a:r>
          </a:p>
          <a:p>
            <a:pPr marL="609600" indent="-609600">
              <a:spcBef>
                <a:spcPct val="25000"/>
              </a:spcBef>
              <a:buNone/>
            </a:pP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D.  serine and threonine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5731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Summary of Protein Structures</a:t>
            </a:r>
          </a:p>
        </p:txBody>
      </p:sp>
      <p:pic>
        <p:nvPicPr>
          <p:cNvPr id="5632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68550"/>
            <a:ext cx="85344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15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38400" y="1600200"/>
            <a:ext cx="7696200" cy="45720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smtClean="0">
                <a:ea typeface="ＭＳ Ｐゴシック" panose="020B0600070205080204" pitchFamily="34" charset="-128"/>
              </a:rPr>
              <a:t>Denaturation</a:t>
            </a:r>
            <a:r>
              <a:rPr lang="en-US" altLang="en-US" smtClean="0">
                <a:ea typeface="ＭＳ Ｐゴシック" panose="020B0600070205080204" pitchFamily="34" charset="-128"/>
              </a:rPr>
              <a:t> involves 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the disruption of bonds in the secondary, tertiary, and quaternary protein structures.</a:t>
            </a:r>
          </a:p>
          <a:p>
            <a:pPr eaLnBrk="1" hangingPunct="1"/>
            <a:r>
              <a:rPr lang="en-US" altLang="en-US" i="1" smtClean="0">
                <a:ea typeface="ＭＳ Ｐゴシック" panose="020B0600070205080204" pitchFamily="34" charset="-128"/>
              </a:rPr>
              <a:t>heat </a:t>
            </a:r>
            <a:r>
              <a:rPr lang="en-US" altLang="en-US" smtClean="0">
                <a:ea typeface="ＭＳ Ｐゴシック" panose="020B0600070205080204" pitchFamily="34" charset="-128"/>
              </a:rPr>
              <a:t>and</a:t>
            </a:r>
            <a:r>
              <a:rPr lang="en-US" altLang="en-US" i="1" smtClean="0">
                <a:ea typeface="ＭＳ Ｐゴシック" panose="020B0600070205080204" pitchFamily="34" charset="-128"/>
              </a:rPr>
              <a:t> organic compounds </a:t>
            </a:r>
            <a:r>
              <a:rPr lang="en-US" altLang="en-US" smtClean="0">
                <a:ea typeface="ＭＳ Ｐゴシック" panose="020B0600070205080204" pitchFamily="34" charset="-128"/>
              </a:rPr>
              <a:t>that break apart H bonds and disrupt hydrophobic interactions.</a:t>
            </a:r>
          </a:p>
          <a:p>
            <a:pPr eaLnBrk="1" hangingPunct="1"/>
            <a:r>
              <a:rPr lang="en-US" altLang="en-US" i="1" smtClean="0">
                <a:ea typeface="ＭＳ Ｐゴシック" panose="020B0600070205080204" pitchFamily="34" charset="-128"/>
              </a:rPr>
              <a:t>acids </a:t>
            </a:r>
            <a:r>
              <a:rPr lang="en-US" altLang="en-US" smtClean="0">
                <a:ea typeface="ＭＳ Ｐゴシック" panose="020B0600070205080204" pitchFamily="34" charset="-128"/>
              </a:rPr>
              <a:t>and</a:t>
            </a:r>
            <a:r>
              <a:rPr lang="en-US" altLang="en-US" i="1" smtClean="0">
                <a:ea typeface="ＭＳ Ｐゴシック" panose="020B0600070205080204" pitchFamily="34" charset="-128"/>
              </a:rPr>
              <a:t> bases </a:t>
            </a:r>
            <a:r>
              <a:rPr lang="en-US" altLang="en-US" smtClean="0">
                <a:ea typeface="ＭＳ Ｐゴシック" panose="020B0600070205080204" pitchFamily="34" charset="-128"/>
              </a:rPr>
              <a:t>that</a:t>
            </a:r>
            <a:r>
              <a:rPr lang="en-US" altLang="en-US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mtClean="0">
                <a:ea typeface="ＭＳ Ｐゴシック" panose="020B0600070205080204" pitchFamily="34" charset="-128"/>
              </a:rPr>
              <a:t>break H bonds between polar R groups and disrupt ionic bonds.</a:t>
            </a:r>
          </a:p>
          <a:p>
            <a:pPr eaLnBrk="1" hangingPunct="1"/>
            <a:r>
              <a:rPr lang="en-US" altLang="en-US" i="1" smtClean="0">
                <a:ea typeface="ＭＳ Ｐゴシック" panose="020B0600070205080204" pitchFamily="34" charset="-128"/>
              </a:rPr>
              <a:t>heavy metal ions </a:t>
            </a:r>
            <a:r>
              <a:rPr lang="en-US" altLang="en-US" smtClean="0">
                <a:ea typeface="ＭＳ Ｐゴシック" panose="020B0600070205080204" pitchFamily="34" charset="-128"/>
              </a:rPr>
              <a:t>that</a:t>
            </a:r>
            <a:r>
              <a:rPr lang="en-US" altLang="en-US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mtClean="0">
                <a:ea typeface="ＭＳ Ｐゴシック" panose="020B0600070205080204" pitchFamily="34" charset="-128"/>
              </a:rPr>
              <a:t>react with S</a:t>
            </a:r>
            <a:r>
              <a:rPr lang="en-US" altLang="en-US" smtClean="0">
                <a:ea typeface="ＭＳ Ｐゴシック" panose="020B0600070205080204" pitchFamily="34" charset="-128"/>
                <a:cs typeface="Arial" panose="020B0604020202020204" pitchFamily="34" charset="0"/>
              </a:rPr>
              <a:t>—</a:t>
            </a:r>
            <a:r>
              <a:rPr lang="en-US" altLang="en-US" smtClean="0">
                <a:ea typeface="ＭＳ Ｐゴシック" panose="020B0600070205080204" pitchFamily="34" charset="-128"/>
              </a:rPr>
              <a:t>S bonds to form solids.</a:t>
            </a:r>
          </a:p>
          <a:p>
            <a:pPr eaLnBrk="1" hangingPunct="1"/>
            <a:r>
              <a:rPr lang="en-US" altLang="en-US" i="1" smtClean="0">
                <a:ea typeface="ＭＳ Ｐゴシック" panose="020B0600070205080204" pitchFamily="34" charset="-128"/>
              </a:rPr>
              <a:t>agitation</a:t>
            </a:r>
            <a:r>
              <a:rPr lang="en-US" altLang="en-US" smtClean="0">
                <a:ea typeface="ＭＳ Ｐゴシック" panose="020B0600070205080204" pitchFamily="34" charset="-128"/>
              </a:rPr>
              <a:t>,</a:t>
            </a:r>
            <a:r>
              <a:rPr lang="en-US" altLang="en-US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mtClean="0">
                <a:ea typeface="ＭＳ Ｐゴシック" panose="020B0600070205080204" pitchFamily="34" charset="-128"/>
              </a:rPr>
              <a:t>such as whipping, that stretches peptide chains until bonds break.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Denaturation</a:t>
            </a:r>
          </a:p>
        </p:txBody>
      </p:sp>
    </p:spTree>
    <p:extLst>
      <p:ext uri="{BB962C8B-B14F-4D97-AF65-F5344CB8AC3E}">
        <p14:creationId xmlns:p14="http://schemas.microsoft.com/office/powerpoint/2010/main" val="233925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Functions of Proteins</a:t>
            </a:r>
          </a:p>
        </p:txBody>
      </p:sp>
      <p:sp>
        <p:nvSpPr>
          <p:cNvPr id="102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A88C25EC-89B3-4D14-878F-F097FC0A37C2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35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57350" name="Picture 1030" descr="16_01_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76401"/>
            <a:ext cx="6827838" cy="434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94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1" y="228600"/>
            <a:ext cx="8308975" cy="9906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Enzymes Are Biological Catalysts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600200"/>
            <a:ext cx="5257800" cy="46482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Enzymes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are proteins that </a:t>
            </a:r>
          </a:p>
          <a:p>
            <a:pPr eaLnBrk="1" hangingPunct="1">
              <a:spcBef>
                <a:spcPct val="25000"/>
              </a:spcBef>
              <a:buSzTx/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catalyze nearly all the chemical reactions taking place in the cells of the body</a:t>
            </a:r>
          </a:p>
          <a:p>
            <a:pPr eaLnBrk="1" hangingPunct="1">
              <a:spcBef>
                <a:spcPct val="25000"/>
              </a:spcBef>
              <a:buSzTx/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increase the rate of reaction  by lowering the energy </a:t>
            </a:r>
            <a:b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of activation</a:t>
            </a:r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F2D4D891-0B8D-4D13-9EB9-5FBC2F2F0F7C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36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55304" name="Picture 1032" descr="16_12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057400"/>
            <a:ext cx="4314825" cy="395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5" name="Rectangle 1033"/>
          <p:cNvSpPr>
            <a:spLocks noChangeArrowheads="1"/>
          </p:cNvSpPr>
          <p:nvPr/>
        </p:nvSpPr>
        <p:spPr bwMode="auto">
          <a:xfrm>
            <a:off x="838199" y="4422775"/>
            <a:ext cx="533400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The enzyme carbonic anhydrase lowers  the activation energy needed for the reaction of CO</a:t>
            </a:r>
            <a:r>
              <a:rPr lang="en-US" alt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and H</a:t>
            </a:r>
            <a:r>
              <a:rPr lang="en-US" alt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O.</a:t>
            </a:r>
          </a:p>
        </p:txBody>
      </p:sp>
    </p:spTree>
    <p:extLst>
      <p:ext uri="{BB962C8B-B14F-4D97-AF65-F5344CB8AC3E}">
        <p14:creationId xmlns:p14="http://schemas.microsoft.com/office/powerpoint/2010/main" val="179938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103" y="0"/>
            <a:ext cx="10515600" cy="1325563"/>
          </a:xfrm>
        </p:spPr>
        <p:txBody>
          <a:bodyPr/>
          <a:lstStyle/>
          <a:p>
            <a:r>
              <a:rPr lang="en-US" b="1" dirty="0" smtClean="0">
                <a:ea typeface="MS PGothic" charset="0"/>
                <a:cs typeface="MS PGothic" charset="0"/>
              </a:rPr>
              <a:t>Rates of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166598"/>
            <a:ext cx="11032524" cy="5456623"/>
          </a:xfrm>
        </p:spPr>
        <p:txBody>
          <a:bodyPr/>
          <a:lstStyle/>
          <a:p>
            <a:pPr marL="355600" indent="-355600"/>
            <a:r>
              <a:rPr lang="en-US" sz="2400" b="1" dirty="0" smtClean="0">
                <a:ea typeface="MS PGothic" charset="0"/>
                <a:cs typeface="MS PGothic" charset="0"/>
              </a:rPr>
              <a:t>Orientation</a:t>
            </a:r>
            <a:r>
              <a:rPr lang="en-US" sz="2400" dirty="0" smtClean="0">
                <a:solidFill>
                  <a:srgbClr val="141413"/>
                </a:solidFill>
                <a:ea typeface="MS PGothic" charset="0"/>
                <a:cs typeface="MS PGothic" charset="0"/>
              </a:rPr>
              <a:t>. </a:t>
            </a:r>
            <a:r>
              <a:rPr lang="en-US" sz="2400" dirty="0" smtClean="0">
                <a:ea typeface="MS PGothic" charset="0"/>
                <a:cs typeface="MS PGothic" charset="0"/>
              </a:rPr>
              <a:t>when an enzyme interacts with its substrate to form ES, the bonds of the substrate molecule(s) are weakened (strained).</a:t>
            </a:r>
          </a:p>
          <a:p>
            <a:pPr marL="355600" indent="-355600"/>
            <a:r>
              <a:rPr lang="en-US" sz="2400" b="1" dirty="0" smtClean="0">
                <a:ea typeface="MS PGothic" charset="0"/>
                <a:cs typeface="MS PGothic" charset="0"/>
              </a:rPr>
              <a:t>Bond energy</a:t>
            </a:r>
            <a:r>
              <a:rPr lang="en-US" sz="2400" dirty="0" smtClean="0">
                <a:ea typeface="MS PGothic" charset="0"/>
                <a:cs typeface="MS PGothic" charset="0"/>
              </a:rPr>
              <a:t>. The weakening of the bonds means that they will more readily react: Weaker bonds break more easily and the activation energy is lowered by this effect.</a:t>
            </a:r>
          </a:p>
          <a:p>
            <a:pPr marL="355600" indent="-355600"/>
            <a:r>
              <a:rPr lang="en-US" sz="2400" b="1" dirty="0" smtClean="0">
                <a:ea typeface="MS PGothic" charset="0"/>
                <a:cs typeface="MS PGothic" charset="0"/>
              </a:rPr>
              <a:t>Proximity</a:t>
            </a:r>
            <a:r>
              <a:rPr lang="en-US" sz="2400" dirty="0" smtClean="0">
                <a:solidFill>
                  <a:srgbClr val="141413"/>
                </a:solidFill>
                <a:ea typeface="MS PGothic" charset="0"/>
                <a:cs typeface="MS PGothic" charset="0"/>
              </a:rPr>
              <a:t>.</a:t>
            </a:r>
            <a:r>
              <a:rPr lang="en-US" sz="2400" b="1" dirty="0" smtClean="0">
                <a:solidFill>
                  <a:srgbClr val="141413"/>
                </a:solidFill>
                <a:ea typeface="MS PGothic" charset="0"/>
                <a:cs typeface="MS PGothic" charset="0"/>
              </a:rPr>
              <a:t> </a:t>
            </a:r>
            <a:r>
              <a:rPr lang="en-US" sz="2400" dirty="0" smtClean="0">
                <a:solidFill>
                  <a:srgbClr val="141413"/>
                </a:solidFill>
                <a:ea typeface="MS PGothic" charset="0"/>
                <a:cs typeface="MS PGothic" charset="0"/>
              </a:rPr>
              <a:t>When the ES forms, the substrates are in close proximity. They don</a:t>
            </a:r>
            <a:r>
              <a:rPr lang="en-US" altLang="ja-JP" sz="2400" dirty="0" smtClean="0">
                <a:solidFill>
                  <a:srgbClr val="141413"/>
                </a:solidFill>
                <a:ea typeface="MS PGothic" charset="0"/>
                <a:cs typeface="MS PGothic" charset="0"/>
              </a:rPr>
              <a:t>’t have to find each other as they would in solution.</a:t>
            </a:r>
            <a:endParaRPr lang="en-US" sz="2400" dirty="0" smtClean="0">
              <a:solidFill>
                <a:srgbClr val="141413"/>
              </a:solidFill>
              <a:ea typeface="MS PGothic" charset="0"/>
              <a:cs typeface="MS PGothic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10_15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1"/>
          <a:stretch/>
        </p:blipFill>
        <p:spPr>
          <a:xfrm>
            <a:off x="1751509" y="3507730"/>
            <a:ext cx="7606675" cy="279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763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Names of Enzymes</a:t>
            </a:r>
          </a:p>
        </p:txBody>
      </p:sp>
      <p:sp>
        <p:nvSpPr>
          <p:cNvPr id="5734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724930" y="1523999"/>
            <a:ext cx="10766854" cy="5197475"/>
          </a:xfrm>
        </p:spPr>
        <p:txBody>
          <a:bodyPr>
            <a:normAutofit/>
          </a:bodyPr>
          <a:lstStyle/>
          <a:p>
            <a:pPr>
              <a:spcBef>
                <a:spcPct val="25000"/>
              </a:spcBef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name of an enzyme</a:t>
            </a:r>
          </a:p>
          <a:p>
            <a:pPr>
              <a:spcBef>
                <a:spcPct val="25000"/>
              </a:spcBef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usually ends in </a:t>
            </a:r>
            <a:r>
              <a:rPr lang="en-US" altLang="en-US" i="1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–</a:t>
            </a:r>
            <a:r>
              <a:rPr lang="en-US" altLang="en-US" b="1" i="1" dirty="0" err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ase</a:t>
            </a:r>
            <a:endParaRPr lang="en-US" altLang="en-US" i="1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spcBef>
                <a:spcPct val="25000"/>
              </a:spcBef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identifies the reacting substance; for example, </a:t>
            </a:r>
            <a:r>
              <a:rPr lang="en-US" altLang="en-US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sucrase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catalyzes the reaction of sucrose</a:t>
            </a:r>
          </a:p>
          <a:p>
            <a:pPr>
              <a:spcBef>
                <a:spcPct val="25000"/>
              </a:spcBef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describes the function of the enzyme; for example, </a:t>
            </a:r>
            <a:r>
              <a:rPr lang="en-US" altLang="en-US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oxidases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catalyze oxidation</a:t>
            </a:r>
          </a:p>
          <a:p>
            <a:pPr>
              <a:spcBef>
                <a:spcPct val="25000"/>
              </a:spcBef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could be a common name, particularly for the digestion enzymes, such as </a:t>
            </a:r>
            <a:r>
              <a:rPr lang="en-US" altLang="en-US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pepsin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and </a:t>
            </a:r>
            <a:r>
              <a:rPr lang="en-US" altLang="en-US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trypsin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A18399E3-4150-4AB9-A01E-1E3416E13A76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38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25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Classification of Enzymes</a:t>
            </a:r>
          </a:p>
        </p:txBody>
      </p:sp>
      <p:sp>
        <p:nvSpPr>
          <p:cNvPr id="5939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905000" y="1600200"/>
            <a:ext cx="8382000" cy="495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Enzymes are classified by the reaction they catalyze.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b="1" u="sng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Class			Type of Reactions Catalyzed</a:t>
            </a:r>
            <a:r>
              <a:rPr lang="en-US" altLang="en-US"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	</a:t>
            </a:r>
          </a:p>
          <a:p>
            <a:pPr eaLnBrk="1" hangingPunct="1"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Oxidoreductases	Oxidation-reduction</a:t>
            </a:r>
          </a:p>
          <a:p>
            <a:pPr eaLnBrk="1" hangingPunct="1"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Transferases		Transfer groups of atoms</a:t>
            </a:r>
          </a:p>
          <a:p>
            <a:pPr eaLnBrk="1" hangingPunct="1"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Hydrolases               	Hydrolysis</a:t>
            </a:r>
          </a:p>
          <a:p>
            <a:pPr eaLnBrk="1" hangingPunct="1"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Lyases			Add atoms/remove atoms to or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			from a double bond</a:t>
            </a:r>
          </a:p>
          <a:p>
            <a:pPr eaLnBrk="1" hangingPunct="1"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Isomerases		Rearrange atoms	</a:t>
            </a:r>
          </a:p>
          <a:p>
            <a:pPr eaLnBrk="1" hangingPunct="1"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Ligases		Use ATP to combine small molecules</a:t>
            </a:r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21A9CE8E-AFEB-46D7-A299-3AA1590BBC34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39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6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pH and Ionization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33600" y="1524000"/>
            <a:ext cx="8534400" cy="4495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			    H</a:t>
            </a:r>
            <a:r>
              <a:rPr lang="en-US" altLang="en-US" sz="24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+			            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OH</a:t>
            </a:r>
            <a:r>
              <a:rPr lang="en-US" altLang="en-US" sz="24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–</a:t>
            </a:r>
            <a:endParaRPr lang="en-US" altLang="en-US" sz="2400" baseline="30000" dirty="0">
              <a:solidFill>
                <a:srgbClr val="FF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	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+			             +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		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</a:t>
            </a:r>
            <a:r>
              <a:rPr lang="en-US" altLang="en-US" sz="2400" b="1" baseline="-25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3</a:t>
            </a:r>
            <a:r>
              <a:rPr lang="en-US" altLang="en-US" sz="24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–CH</a:t>
            </a:r>
            <a:r>
              <a:rPr lang="en-US" altLang="en-US" sz="2400" baseline="-250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–</a:t>
            </a:r>
            <a:r>
              <a:rPr lang="en-US" altLang="en-US" sz="24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COOH 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  </a:t>
            </a:r>
            <a:r>
              <a:rPr lang="en-US" altLang="en-US" sz="24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</a:t>
            </a:r>
            <a:r>
              <a:rPr lang="en-US" altLang="en-US" sz="2400" b="1" baseline="-25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3</a:t>
            </a:r>
            <a:r>
              <a:rPr lang="en-US" altLang="en-US" sz="24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–CH</a:t>
            </a:r>
            <a:r>
              <a:rPr lang="en-US" altLang="en-US" sz="2400" baseline="-250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–</a:t>
            </a:r>
            <a:r>
              <a:rPr lang="en-US" altLang="en-US" sz="24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COO</a:t>
            </a:r>
            <a:r>
              <a:rPr lang="en-US" altLang="en-US" sz="2400" b="1" baseline="300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–</a:t>
            </a:r>
            <a:r>
              <a:rPr lang="en-US" altLang="en-US" sz="24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</a:t>
            </a:r>
            <a:r>
              <a:rPr lang="en-US" altLang="en-US" sz="24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</a:t>
            </a:r>
            <a:r>
              <a:rPr lang="en-US" altLang="en-US" sz="2400" b="1" baseline="-25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–CH</a:t>
            </a:r>
            <a:r>
              <a:rPr lang="en-US" altLang="en-US" sz="2400" baseline="-250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–</a:t>
            </a:r>
            <a:r>
              <a:rPr lang="en-US" altLang="en-US" sz="24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COO</a:t>
            </a:r>
            <a:r>
              <a:rPr lang="en-US" altLang="en-US" sz="2400" b="1" baseline="300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–</a:t>
            </a:r>
            <a:r>
              <a:rPr lang="en-US" altLang="en-US" sz="24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n-US" sz="24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Positive ion	                  Zwitterion	   Negative ion	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low pH		         	</a:t>
            </a:r>
            <a:r>
              <a:rPr lang="en-US" altLang="en-US" sz="2400" b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pI</a:t>
            </a:r>
            <a:r>
              <a:rPr lang="en-US" altLang="en-US" sz="24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   	      high pH</a:t>
            </a:r>
          </a:p>
        </p:txBody>
      </p:sp>
      <p:sp>
        <p:nvSpPr>
          <p:cNvPr id="87044" name="Slide Number Placeholder 5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AC436C27-9086-4E4B-9F94-151FF64DAB2A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4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62469" name="AutoShape 6"/>
          <p:cNvSpPr>
            <a:spLocks noChangeArrowheads="1"/>
          </p:cNvSpPr>
          <p:nvPr/>
        </p:nvSpPr>
        <p:spPr bwMode="auto">
          <a:xfrm>
            <a:off x="4038600" y="1752600"/>
            <a:ext cx="914400" cy="914400"/>
          </a:xfrm>
          <a:prstGeom prst="leftArrow">
            <a:avLst>
              <a:gd name="adj1" fmla="val 50000"/>
              <a:gd name="adj2" fmla="val 25000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62470" name="AutoShape 8"/>
          <p:cNvSpPr>
            <a:spLocks noChangeArrowheads="1"/>
          </p:cNvSpPr>
          <p:nvPr/>
        </p:nvSpPr>
        <p:spPr bwMode="auto">
          <a:xfrm rot="10800000">
            <a:off x="7391400" y="1752600"/>
            <a:ext cx="914400" cy="914400"/>
          </a:xfrm>
          <a:prstGeom prst="leftArrow">
            <a:avLst>
              <a:gd name="adj1" fmla="val 50000"/>
              <a:gd name="adj2" fmla="val 25000"/>
            </a:avLst>
          </a:prstGeom>
          <a:noFill/>
          <a:ln w="3175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27115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Match the type of reaction with an enzyme.</a:t>
            </a:r>
          </a:p>
          <a:p>
            <a:pPr marL="609600" indent="-609600" eaLnBrk="1" hangingPunct="1"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2400" dirty="0" err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aminase</a:t>
            </a: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	dehydrogenase</a:t>
            </a:r>
          </a:p>
          <a:p>
            <a:pPr marL="609600" indent="-609600" eaLnBrk="1" hangingPunct="1"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isomerase		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synthetase</a:t>
            </a:r>
            <a:endParaRPr lang="en-US" altLang="en-US" sz="2400" dirty="0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endParaRPr lang="en-US" altLang="en-US" sz="2400" dirty="0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A.   converts a </a:t>
            </a:r>
            <a:r>
              <a:rPr lang="en-US" altLang="en-US" sz="2400" i="1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cis</a:t>
            </a: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-fatty acid to a </a:t>
            </a:r>
            <a:r>
              <a:rPr lang="en-US" altLang="en-US" sz="2400" i="1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trans</a:t>
            </a: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-fatty acid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			</a:t>
            </a:r>
            <a:r>
              <a:rPr lang="en-US" altLang="en-US" sz="2400" b="1" dirty="0" smtClean="0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			</a:t>
            </a:r>
            <a:endParaRPr lang="en-US" altLang="en-US" sz="2400" b="1" dirty="0" smtClean="0">
              <a:solidFill>
                <a:srgbClr val="227A8F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B.   removes 2 H atoms to form double bond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						</a:t>
            </a:r>
            <a:endParaRPr lang="en-US" altLang="en-US" sz="2400" b="1" dirty="0" smtClean="0">
              <a:solidFill>
                <a:srgbClr val="227A8F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609600" indent="-609600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C.   combines two molecules to make a new compound 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					</a:t>
            </a:r>
            <a:r>
              <a:rPr lang="en-US" altLang="en-US" sz="2400" b="1" dirty="0" smtClean="0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	</a:t>
            </a:r>
          </a:p>
          <a:p>
            <a:pPr marL="609600" indent="-609600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D.   adds NH</a:t>
            </a:r>
            <a:r>
              <a:rPr lang="en-US" altLang="en-US" sz="2400" baseline="-250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3					</a:t>
            </a:r>
            <a:endParaRPr lang="en-US" altLang="en-US" sz="2400" b="1" dirty="0" smtClean="0">
              <a:solidFill>
                <a:srgbClr val="227A8F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23550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title"/>
          </p:nvPr>
        </p:nvSpPr>
        <p:spPr>
          <a:xfrm>
            <a:off x="1905000" y="76200"/>
            <a:ext cx="7793038" cy="11430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Active Site</a:t>
            </a:r>
          </a:p>
        </p:txBody>
      </p:sp>
      <p:sp>
        <p:nvSpPr>
          <p:cNvPr id="6553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28368" y="1524000"/>
            <a:ext cx="6277232" cy="47244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</a:t>
            </a:r>
            <a:r>
              <a:rPr lang="en-US" altLang="en-US" sz="24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active site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spcBef>
                <a:spcPct val="25000"/>
              </a:spcBef>
              <a:buSzTx/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is a region within an enzyme that fits the shape of the reacting molecule called a </a:t>
            </a:r>
            <a:r>
              <a:rPr lang="en-US" altLang="en-US" sz="24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substrate</a:t>
            </a: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25000"/>
              </a:spcBef>
              <a:buSzTx/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contains amino acid R groups that bind the substrate </a:t>
            </a:r>
          </a:p>
          <a:p>
            <a:pPr eaLnBrk="1" hangingPunct="1">
              <a:spcBef>
                <a:spcPct val="25000"/>
              </a:spcBef>
              <a:buSzTx/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releases products when the reaction is complete</a:t>
            </a:r>
          </a:p>
          <a:p>
            <a:pPr eaLnBrk="1" hangingPunct="1"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On the surface of an enzyme, a small </a:t>
            </a: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region 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called an active site binds a </a:t>
            </a: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substrate 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and catalyzes a reaction of </a:t>
            </a: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that 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substrate.</a:t>
            </a:r>
          </a:p>
        </p:txBody>
      </p:sp>
      <p:sp>
        <p:nvSpPr>
          <p:cNvPr id="102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EDA92282-3247-496C-BCA5-2DBFD60F3271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41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65543" name="Picture 1031" descr="16_13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319" y="1843216"/>
            <a:ext cx="4415802" cy="403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21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Enzyme-Catalyzed Reaction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5990" y="1600200"/>
            <a:ext cx="6285470" cy="45720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an 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enzyme-catalyzed reaction,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Tx/>
              <a:buFontTx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substrate attaches to the </a:t>
            </a: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active 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site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Tx/>
              <a:buFontTx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an enzyme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–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substrate (ES) complex forms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Tx/>
              <a:buFontTx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reaction occurs and products are released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SzTx/>
              <a:buFontTx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an enzyme is used over and over</a:t>
            </a:r>
          </a:p>
        </p:txBody>
      </p:sp>
      <p:sp>
        <p:nvSpPr>
          <p:cNvPr id="17410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84D6469B-094C-4B82-A2A1-17D3BF3E303D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42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67589" name="Text Box 11"/>
          <p:cNvSpPr txBox="1">
            <a:spLocks noChangeArrowheads="1"/>
          </p:cNvSpPr>
          <p:nvPr/>
        </p:nvSpPr>
        <p:spPr bwMode="auto">
          <a:xfrm>
            <a:off x="2362200" y="5272088"/>
            <a:ext cx="106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/>
          </a:p>
        </p:txBody>
      </p:sp>
      <p:sp>
        <p:nvSpPr>
          <p:cNvPr id="67590" name="Text Box 12"/>
          <p:cNvSpPr txBox="1">
            <a:spLocks noChangeArrowheads="1"/>
          </p:cNvSpPr>
          <p:nvPr/>
        </p:nvSpPr>
        <p:spPr bwMode="auto">
          <a:xfrm>
            <a:off x="2308225" y="4672806"/>
            <a:ext cx="47244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</a:pPr>
            <a:r>
              <a:rPr lang="en-US" altLang="en-US" b="1" dirty="0">
                <a:latin typeface="Times New Roman" panose="02020603050405020304" pitchFamily="18" charset="0"/>
              </a:rPr>
              <a:t>E</a:t>
            </a:r>
            <a:r>
              <a:rPr lang="en-US" altLang="en-US" dirty="0">
                <a:latin typeface="Times New Roman" panose="02020603050405020304" pitchFamily="18" charset="0"/>
              </a:rPr>
              <a:t> + S             </a:t>
            </a:r>
            <a:r>
              <a:rPr lang="en-US" altLang="en-US" b="1" dirty="0">
                <a:latin typeface="Times New Roman" panose="02020603050405020304" pitchFamily="18" charset="0"/>
              </a:rPr>
              <a:t>E</a:t>
            </a:r>
            <a:r>
              <a:rPr lang="en-US" altLang="en-US" dirty="0">
                <a:latin typeface="Times New Roman" panose="02020603050405020304" pitchFamily="18" charset="0"/>
              </a:rPr>
              <a:t>S             </a:t>
            </a:r>
            <a:r>
              <a:rPr lang="en-US" altLang="en-US" b="1" dirty="0">
                <a:latin typeface="Times New Roman" panose="02020603050405020304" pitchFamily="18" charset="0"/>
              </a:rPr>
              <a:t>E</a:t>
            </a:r>
            <a:r>
              <a:rPr lang="en-US" altLang="en-US" dirty="0">
                <a:latin typeface="Times New Roman" panose="02020603050405020304" pitchFamily="18" charset="0"/>
              </a:rPr>
              <a:t> + P</a:t>
            </a:r>
          </a:p>
        </p:txBody>
      </p:sp>
      <p:sp>
        <p:nvSpPr>
          <p:cNvPr id="67591" name="Line 13"/>
          <p:cNvSpPr>
            <a:spLocks noChangeShapeType="1"/>
          </p:cNvSpPr>
          <p:nvPr/>
        </p:nvSpPr>
        <p:spPr bwMode="auto">
          <a:xfrm>
            <a:off x="3298825" y="483235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7592" name="Line 14"/>
          <p:cNvSpPr>
            <a:spLocks noChangeShapeType="1"/>
          </p:cNvSpPr>
          <p:nvPr/>
        </p:nvSpPr>
        <p:spPr bwMode="auto">
          <a:xfrm>
            <a:off x="4670425" y="490855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7593" name="Line 15"/>
          <p:cNvSpPr>
            <a:spLocks noChangeShapeType="1"/>
          </p:cNvSpPr>
          <p:nvPr/>
        </p:nvSpPr>
        <p:spPr bwMode="auto">
          <a:xfrm flipH="1">
            <a:off x="3298825" y="490855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67596" name="Picture 1036" descr="16_Pg581_Unfigur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4000"/>
            <a:ext cx="3913188" cy="32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97" name="Rectangle 1037"/>
          <p:cNvSpPr>
            <a:spLocks noChangeArrowheads="1"/>
          </p:cNvSpPr>
          <p:nvPr/>
        </p:nvSpPr>
        <p:spPr bwMode="auto">
          <a:xfrm>
            <a:off x="6781799" y="4953000"/>
            <a:ext cx="416560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</a:rPr>
              <a:t>Binding of a substrate occurs when it interacts with the amino acids within the active site.</a:t>
            </a:r>
          </a:p>
        </p:txBody>
      </p:sp>
    </p:spTree>
    <p:extLst>
      <p:ext uri="{BB962C8B-B14F-4D97-AF65-F5344CB8AC3E}">
        <p14:creationId xmlns:p14="http://schemas.microsoft.com/office/powerpoint/2010/main" val="181452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Lock-and-Key Model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3568" y="1245973"/>
            <a:ext cx="11351740" cy="44196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the 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lock-and-key model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, the</a:t>
            </a:r>
          </a:p>
          <a:p>
            <a:pPr eaLnBrk="1" hangingPunct="1">
              <a:spcBef>
                <a:spcPct val="0"/>
              </a:spcBef>
              <a:buSzTx/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active site has a rigid shape</a:t>
            </a:r>
          </a:p>
          <a:p>
            <a:pPr eaLnBrk="1" hangingPunct="1">
              <a:spcBef>
                <a:spcPct val="0"/>
              </a:spcBef>
              <a:buSzTx/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enzyme only binds substrates that exactly fit the active site</a:t>
            </a:r>
          </a:p>
          <a:p>
            <a:pPr eaLnBrk="1" hangingPunct="1">
              <a:spcBef>
                <a:spcPct val="0"/>
              </a:spcBef>
              <a:buSzTx/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enzyme is analogous to a lock</a:t>
            </a:r>
          </a:p>
          <a:p>
            <a:pPr eaLnBrk="1" hangingPunct="1">
              <a:spcBef>
                <a:spcPct val="0"/>
              </a:spcBef>
              <a:buSzTx/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substrate is the key that fits that lock </a:t>
            </a:r>
          </a:p>
          <a:p>
            <a:pPr eaLnBrk="1" hangingPunct="1"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the lock-and-key model, a substrate fits the shape of the </a:t>
            </a: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active 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site and forms an enzyme–substrate complex.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051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E3AD3419-426D-4554-8473-EE99C2E35277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43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69638" name="Picture 1030" descr="16_15a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209535"/>
            <a:ext cx="6242482" cy="217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21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Induced-Fit Model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60173" y="1349375"/>
            <a:ext cx="6895070" cy="41148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n the 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induced-fit model,</a:t>
            </a:r>
          </a:p>
          <a:p>
            <a:pPr eaLnBrk="1" hangingPunct="1">
              <a:spcBef>
                <a:spcPct val="0"/>
              </a:spcBef>
              <a:buSzTx/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enzyme structure is flexible, not rigid</a:t>
            </a:r>
          </a:p>
          <a:p>
            <a:pPr eaLnBrk="1" hangingPunct="1">
              <a:spcBef>
                <a:spcPct val="0"/>
              </a:spcBef>
              <a:buSzTx/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enzyme and substrate adjust the shape of the active site 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to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bind substrate</a:t>
            </a:r>
          </a:p>
          <a:p>
            <a:pPr eaLnBrk="1" hangingPunct="1">
              <a:spcBef>
                <a:spcPct val="0"/>
              </a:spcBef>
              <a:buSzTx/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range of substrate specificity increases</a:t>
            </a:r>
          </a:p>
          <a:p>
            <a:pPr eaLnBrk="1" hangingPunct="1">
              <a:spcBef>
                <a:spcPct val="0"/>
              </a:spcBef>
              <a:buSzTx/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shape changes improve catalysis during reaction</a:t>
            </a:r>
          </a:p>
          <a:p>
            <a:pPr eaLnBrk="1" hangingPunct="1"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the induced-fit model, a flexible active site and substrate adjust </a:t>
            </a: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shape 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to provide the best fit for the reaction.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35151CA9-8C8E-4069-AEB2-FB52B43EB63A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44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6" name="Picture 5" descr="10_12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1"/>
          <a:stretch/>
        </p:blipFill>
        <p:spPr>
          <a:xfrm>
            <a:off x="7857861" y="581356"/>
            <a:ext cx="3590055" cy="559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3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Function of Coenzymes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84886" y="1044574"/>
            <a:ext cx="9794790" cy="5508625"/>
          </a:xfrm>
        </p:spPr>
        <p:txBody>
          <a:bodyPr/>
          <a:lstStyle/>
          <a:p>
            <a:pPr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24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Cofactors</a:t>
            </a:r>
          </a:p>
          <a:p>
            <a:pPr>
              <a:spcBef>
                <a:spcPct val="2500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assist enzymes in catalytic activity</a:t>
            </a:r>
          </a:p>
          <a:p>
            <a:pPr>
              <a:spcBef>
                <a:spcPct val="2500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may be</a:t>
            </a:r>
            <a:r>
              <a:rPr lang="en-US" altLang="en-US" sz="24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metal ions that are bonded to one of the amino acid side chains or small organic molecules known as </a:t>
            </a:r>
            <a:r>
              <a:rPr lang="en-US" altLang="en-US" sz="24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coenzymes</a:t>
            </a:r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548E5BDE-BD43-4514-AC13-D772B79C22EF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45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54278" name="Picture 1030" descr="16_Pg589_Un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76" y="2916195"/>
            <a:ext cx="6772137" cy="363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82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Temperature and Enzyme Action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47135" y="1546226"/>
            <a:ext cx="5709165" cy="4608513"/>
          </a:xfrm>
        </p:spPr>
        <p:txBody>
          <a:bodyPr/>
          <a:lstStyle/>
          <a:p>
            <a:pPr>
              <a:spcBef>
                <a:spcPct val="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Enzymes</a:t>
            </a:r>
          </a:p>
          <a:p>
            <a:pPr>
              <a:spcBef>
                <a:spcPts val="600"/>
              </a:spcBef>
              <a:spcAft>
                <a:spcPts val="600"/>
              </a:spcAft>
              <a:buSzTx/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are most active at an optimum temperature (usually 37 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C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humans)</a:t>
            </a:r>
          </a:p>
          <a:p>
            <a:pPr>
              <a:spcBef>
                <a:spcPts val="600"/>
              </a:spcBef>
              <a:spcAft>
                <a:spcPts val="600"/>
              </a:spcAft>
              <a:buSzTx/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show little activity at low temperatures.</a:t>
            </a:r>
          </a:p>
          <a:p>
            <a:pPr>
              <a:spcBef>
                <a:spcPts val="600"/>
              </a:spcBef>
              <a:spcAft>
                <a:spcPts val="600"/>
              </a:spcAft>
              <a:buSzTx/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lose activity at high temperatures as denaturation occurs with loss of catalytic activity</a:t>
            </a:r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4795F95D-2885-420B-BA07-176E215562C4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46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54279" name="Picture 1031" descr="16_16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600201"/>
            <a:ext cx="5049795" cy="460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54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pH and Enzyme Action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2378" y="1589088"/>
            <a:ext cx="5931244" cy="4456112"/>
          </a:xfrm>
        </p:spPr>
        <p:txBody>
          <a:bodyPr/>
          <a:lstStyle/>
          <a:p>
            <a:pPr>
              <a:spcBef>
                <a:spcPct val="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Enzymes</a:t>
            </a:r>
          </a:p>
          <a:p>
            <a:pPr>
              <a:spcBef>
                <a:spcPts val="600"/>
              </a:spcBef>
              <a:spcAft>
                <a:spcPts val="600"/>
              </a:spcAft>
              <a:buSzTx/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are most active at optimum pH</a:t>
            </a:r>
          </a:p>
          <a:p>
            <a:pPr>
              <a:spcBef>
                <a:spcPts val="600"/>
              </a:spcBef>
              <a:spcAft>
                <a:spcPts val="600"/>
              </a:spcAft>
              <a:buSzTx/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contain R groups of amino acids with proper charges at optimum pH</a:t>
            </a:r>
          </a:p>
          <a:p>
            <a:pPr>
              <a:spcBef>
                <a:spcPts val="600"/>
              </a:spcBef>
              <a:spcAft>
                <a:spcPts val="600"/>
              </a:spcAft>
              <a:buSzTx/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lose activity in low or high pH as tertiary 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structure </a:t>
            </a:r>
            <a:r>
              <a:rPr lang="en-US" altLang="en-US" sz="24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is 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disrupted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>
                <a:ea typeface="MS PGothic" charset="0"/>
                <a:cs typeface="MS PGothic" charset="0"/>
              </a:rPr>
              <a:t>- If an enzyme requires a carboxylate ion (</a:t>
            </a:r>
            <a:r>
              <a:rPr lang="en-US" b="1" dirty="0" smtClean="0">
                <a:ea typeface="MS PGothic" charset="0"/>
                <a:cs typeface="MS PGothic" charset="0"/>
              </a:rPr>
              <a:t>—</a:t>
            </a:r>
            <a:r>
              <a:rPr lang="en-US" dirty="0" smtClean="0">
                <a:ea typeface="MS PGothic" charset="0"/>
                <a:cs typeface="MS PGothic" charset="0"/>
              </a:rPr>
              <a:t>COO</a:t>
            </a:r>
            <a:r>
              <a:rPr lang="en-US" b="1" baseline="30000" dirty="0" smtClean="0">
                <a:ea typeface="MS PGothic" charset="0"/>
                <a:cs typeface="MS PGothic" charset="0"/>
              </a:rPr>
              <a:t>–</a:t>
            </a:r>
            <a:r>
              <a:rPr lang="en-US" dirty="0" smtClean="0">
                <a:ea typeface="MS PGothic" charset="0"/>
                <a:cs typeface="MS PGothic" charset="0"/>
              </a:rPr>
              <a:t>), lowering the pH could convert the carboxylate ion to carboxylic acid (</a:t>
            </a:r>
            <a:r>
              <a:rPr lang="en-US" b="1" dirty="0" smtClean="0">
                <a:ea typeface="MS PGothic" charset="0"/>
                <a:cs typeface="MS PGothic" charset="0"/>
              </a:rPr>
              <a:t>—</a:t>
            </a:r>
            <a:r>
              <a:rPr lang="en-US" dirty="0" smtClean="0">
                <a:ea typeface="MS PGothic" charset="0"/>
                <a:cs typeface="MS PGothic" charset="0"/>
              </a:rPr>
              <a:t>COOH). This change would cause enzyme activity to decrease.</a:t>
            </a:r>
          </a:p>
          <a:p>
            <a:pPr>
              <a:spcBef>
                <a:spcPct val="0"/>
              </a:spcBef>
              <a:buSzTx/>
              <a:buFontTx/>
              <a:buChar char="•"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051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B7E9066D-EB01-4D19-B15E-652789E0FCD6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47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56327" name="Picture 1031" descr="16_17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222" y="1589088"/>
            <a:ext cx="4882723" cy="445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8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Substrate Concentration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4185" y="990599"/>
            <a:ext cx="11664778" cy="321069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Tx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As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substrate concentration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increases, </a:t>
            </a:r>
          </a:p>
          <a:p>
            <a:pPr>
              <a:spcBef>
                <a:spcPts val="600"/>
              </a:spcBef>
              <a:spcAft>
                <a:spcPts val="600"/>
              </a:spcAft>
              <a:buSzTx/>
            </a:pPr>
            <a:r>
              <a:rPr lang="en-US" altLang="en-US" sz="24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the </a:t>
            </a:r>
            <a:r>
              <a:rPr lang="en-US" altLang="en-US" sz="2400" b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rate of reaction</a:t>
            </a:r>
            <a:r>
              <a:rPr lang="en-US" altLang="en-US" sz="24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increases (at constant enzyme concentration)</a:t>
            </a:r>
          </a:p>
          <a:p>
            <a:pPr>
              <a:spcBef>
                <a:spcPts val="600"/>
              </a:spcBef>
              <a:spcAft>
                <a:spcPts val="600"/>
              </a:spcAft>
              <a:buSzTx/>
            </a:pPr>
            <a:r>
              <a:rPr lang="en-US" altLang="en-US" sz="24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the enzyme eventually becomes saturated, giving 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maximum </a:t>
            </a:r>
            <a:r>
              <a:rPr lang="en-US" altLang="en-US" sz="24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activity  </a:t>
            </a:r>
            <a:endParaRPr lang="en-US" altLang="en-US" sz="2400" dirty="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ea typeface="MS PGothic" charset="0"/>
                <a:cs typeface="MS PGothic" charset="0"/>
              </a:rPr>
              <a:t>At maximum activity, the conditions under which the enzyme is operating are considered to be in a </a:t>
            </a:r>
            <a:r>
              <a:rPr lang="en-US" sz="2400" b="1" dirty="0" smtClean="0">
                <a:ea typeface="MS PGothic" charset="0"/>
                <a:cs typeface="MS PGothic" charset="0"/>
              </a:rPr>
              <a:t>steady state</a:t>
            </a:r>
            <a:r>
              <a:rPr lang="en-US" sz="2400" dirty="0" smtClean="0">
                <a:ea typeface="MS PGothic" charset="0"/>
                <a:cs typeface="MS PGothic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ea typeface="MS PGothic" charset="0"/>
                <a:cs typeface="MS PGothic" charset="0"/>
              </a:rPr>
              <a:t>Under steady-state conditions, substrate is being converted to product as efficiently as possible.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Tx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F479472D-7A7E-44C5-9A6F-B2D50367FDAA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48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60422" name="Picture 1030" descr="16_18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890" y="3748216"/>
            <a:ext cx="7540264" cy="297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2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Sucrase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has an optimum temperature of 37 °C and an optimum pH of 6.2. Determine the effect of the following </a:t>
            </a:r>
            <a:b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on its rate of reaction.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no change         increase   	     decrease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A.  Increasing the concentration of </a:t>
            </a:r>
            <a:r>
              <a:rPr lang="en-US" altLang="en-US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sucrase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B.  Changing the pH to 4</a:t>
            </a:r>
          </a:p>
          <a:p>
            <a:pPr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C.  Running the reaction at 70 °C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693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000" b="1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                  </a:t>
            </a: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CH</a:t>
            </a:r>
            <a:r>
              <a:rPr lang="en-US" altLang="en-US" sz="2400" baseline="-250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3			                </a:t>
            </a: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CH</a:t>
            </a:r>
            <a:r>
              <a:rPr lang="en-US" altLang="en-US" sz="2400" baseline="-250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3</a:t>
            </a:r>
            <a:endParaRPr lang="en-US" altLang="en-US" sz="2400" dirty="0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        </a:t>
            </a:r>
            <a:r>
              <a:rPr lang="en-US" altLang="en-US" sz="2400" baseline="-250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+</a:t>
            </a: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 </a:t>
            </a: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|</a:t>
            </a: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         		                        </a:t>
            </a: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|</a:t>
            </a:r>
            <a:endParaRPr lang="en-US" altLang="en-US" sz="2400" dirty="0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H</a:t>
            </a:r>
            <a:r>
              <a:rPr lang="en-US" altLang="en-US" sz="2400" baseline="-250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3</a:t>
            </a: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</a:t>
            </a: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—</a:t>
            </a: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</a:t>
            </a: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—</a:t>
            </a: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COOH </a:t>
            </a: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  	H</a:t>
            </a:r>
            <a:r>
              <a:rPr lang="en-US" altLang="en-US" sz="2400" baseline="-250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</a:t>
            </a: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—</a:t>
            </a: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</a:t>
            </a: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—</a:t>
            </a: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COO</a:t>
            </a:r>
            <a:r>
              <a:rPr lang="en-US" altLang="en-US" sz="2400" baseline="300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–</a:t>
            </a:r>
            <a:endParaRPr lang="en-US" altLang="en-US" sz="2400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609600" indent="-609600" eaLnBrk="1" hangingPunct="1">
              <a:lnSpc>
                <a:spcPct val="11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n-US" sz="2400" b="1" baseline="30000" dirty="0" smtClean="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	     </a:t>
            </a:r>
            <a:r>
              <a:rPr lang="en-US" altLang="en-US" sz="2400" b="1" baseline="300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 </a:t>
            </a:r>
            <a:r>
              <a:rPr lang="en-US" alt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(1)				(2)</a:t>
            </a:r>
          </a:p>
          <a:p>
            <a:pPr marL="609600" indent="-609600" eaLnBrk="1" hangingPunct="1">
              <a:lnSpc>
                <a:spcPct val="11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Which structure represents </a:t>
            </a:r>
          </a:p>
          <a:p>
            <a:pPr marL="609600" indent="-609600" eaLnBrk="1" hangingPunct="1">
              <a:lnSpc>
                <a:spcPct val="110000"/>
              </a:lnSpc>
              <a:spcBef>
                <a:spcPct val="30000"/>
              </a:spcBef>
              <a:buFont typeface="Wingdings" panose="05000000000000000000" pitchFamily="2" charset="2"/>
              <a:buAutoNum type="alphaUcPeriod"/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alanine at a pH above its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pI</a:t>
            </a: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?	</a:t>
            </a:r>
          </a:p>
          <a:p>
            <a:pPr marL="609600" indent="-609600" eaLnBrk="1" hangingPunct="1">
              <a:lnSpc>
                <a:spcPct val="110000"/>
              </a:lnSpc>
              <a:spcBef>
                <a:spcPct val="30000"/>
              </a:spcBef>
              <a:buFont typeface="Wingdings" panose="05000000000000000000" pitchFamily="2" charset="2"/>
              <a:buAutoNum type="alphaUcPeriod"/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alanine at a pH below its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pI</a:t>
            </a: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?	</a:t>
            </a:r>
            <a:endParaRPr lang="en-US" altLang="en-US" sz="2400" dirty="0" smtClean="0">
              <a:solidFill>
                <a:srgbClr val="2DA2BF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4077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Enzyme Inhibition</a:t>
            </a:r>
          </a:p>
        </p:txBody>
      </p:sp>
      <p:sp>
        <p:nvSpPr>
          <p:cNvPr id="6656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2508" y="1524000"/>
            <a:ext cx="10371438" cy="4648200"/>
          </a:xfrm>
        </p:spPr>
        <p:txBody>
          <a:bodyPr>
            <a:normAutofit/>
          </a:bodyPr>
          <a:lstStyle/>
          <a:p>
            <a:pPr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Inhibitors</a:t>
            </a:r>
            <a:endParaRPr lang="en-US" altLang="en-US" b="1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buSzTx/>
              <a:buFontTx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are molecules that cause a loss of catalytic activity</a:t>
            </a:r>
          </a:p>
          <a:p>
            <a:pPr>
              <a:buSzTx/>
              <a:buFontTx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prevent substrates from fitting into the active sites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E + S	         </a:t>
            </a: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      ES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	E + P</a:t>
            </a:r>
          </a:p>
          <a:p>
            <a:pPr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</a:t>
            </a:r>
          </a:p>
          <a:p>
            <a:pPr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E + I                     EI                       no P</a:t>
            </a:r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0AE52E99-5CEA-4920-BC6C-6BDB284739F6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50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66565" name="Line 4"/>
          <p:cNvSpPr>
            <a:spLocks noChangeShapeType="1"/>
          </p:cNvSpPr>
          <p:nvPr/>
        </p:nvSpPr>
        <p:spPr bwMode="auto">
          <a:xfrm>
            <a:off x="2430162" y="3704967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6566" name="Line 5"/>
          <p:cNvSpPr>
            <a:spLocks noChangeShapeType="1"/>
          </p:cNvSpPr>
          <p:nvPr/>
        </p:nvSpPr>
        <p:spPr bwMode="auto">
          <a:xfrm>
            <a:off x="2430162" y="3855308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6567" name="Line 6"/>
          <p:cNvSpPr>
            <a:spLocks noChangeShapeType="1"/>
          </p:cNvSpPr>
          <p:nvPr/>
        </p:nvSpPr>
        <p:spPr bwMode="auto">
          <a:xfrm>
            <a:off x="5029200" y="3869724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6568" name="Line 7"/>
          <p:cNvSpPr>
            <a:spLocks noChangeShapeType="1"/>
          </p:cNvSpPr>
          <p:nvPr/>
        </p:nvSpPr>
        <p:spPr bwMode="auto">
          <a:xfrm>
            <a:off x="1853514" y="4747054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6569" name="Line 8"/>
          <p:cNvSpPr>
            <a:spLocks noChangeShapeType="1"/>
          </p:cNvSpPr>
          <p:nvPr/>
        </p:nvSpPr>
        <p:spPr bwMode="auto">
          <a:xfrm>
            <a:off x="1853514" y="4901514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6570" name="Line 9"/>
          <p:cNvSpPr>
            <a:spLocks noChangeShapeType="1"/>
          </p:cNvSpPr>
          <p:nvPr/>
        </p:nvSpPr>
        <p:spPr bwMode="auto">
          <a:xfrm>
            <a:off x="4277497" y="4747054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6571" name="Line 10"/>
          <p:cNvSpPr>
            <a:spLocks noChangeShapeType="1"/>
          </p:cNvSpPr>
          <p:nvPr/>
        </p:nvSpPr>
        <p:spPr bwMode="auto">
          <a:xfrm flipH="1">
            <a:off x="4353697" y="4518454"/>
            <a:ext cx="457200" cy="457200"/>
          </a:xfrm>
          <a:prstGeom prst="line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6572" name="Line 11"/>
          <p:cNvSpPr>
            <a:spLocks noChangeShapeType="1"/>
          </p:cNvSpPr>
          <p:nvPr/>
        </p:nvSpPr>
        <p:spPr bwMode="auto">
          <a:xfrm>
            <a:off x="4429897" y="4518454"/>
            <a:ext cx="381000" cy="457200"/>
          </a:xfrm>
          <a:prstGeom prst="line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3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Competitive Inhibition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81200" y="1600200"/>
            <a:ext cx="5257800" cy="4572000"/>
          </a:xfrm>
        </p:spPr>
        <p:txBody>
          <a:bodyPr/>
          <a:lstStyle/>
          <a:p>
            <a:pPr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</a:t>
            </a:r>
            <a:r>
              <a:rPr lang="en-US" altLang="en-US" sz="24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competitive inhibitor</a:t>
            </a:r>
          </a:p>
          <a:p>
            <a:pPr>
              <a:spcBef>
                <a:spcPct val="25000"/>
              </a:spcBef>
              <a:buSzTx/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has a structure that is similar to that of the substrate</a:t>
            </a:r>
          </a:p>
          <a:p>
            <a:pPr>
              <a:spcBef>
                <a:spcPct val="25000"/>
              </a:spcBef>
              <a:buSzTx/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competes with the substrate for the active site</a:t>
            </a:r>
          </a:p>
          <a:p>
            <a:pPr>
              <a:spcBef>
                <a:spcPct val="25000"/>
              </a:spcBef>
              <a:buSzTx/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has its effect reversed by increasing substrate concentration</a:t>
            </a:r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59853131-C084-45F0-96ED-B97FFFD840CE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51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68614" name="Picture 1030" descr="16_19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600200"/>
            <a:ext cx="231775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03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Noncompetitive Inhibition</a:t>
            </a:r>
          </a:p>
        </p:txBody>
      </p:sp>
      <p:sp>
        <p:nvSpPr>
          <p:cNvPr id="7065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75503" y="1524000"/>
            <a:ext cx="6411097" cy="4495800"/>
          </a:xfrm>
        </p:spPr>
        <p:txBody>
          <a:bodyPr/>
          <a:lstStyle/>
          <a:p>
            <a:pPr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A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noncompetitive inhibitor</a:t>
            </a:r>
          </a:p>
          <a:p>
            <a:pPr>
              <a:spcBef>
                <a:spcPct val="25000"/>
              </a:spcBef>
              <a:buSzTx/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has a structure that is much different than the substrate</a:t>
            </a:r>
          </a:p>
          <a:p>
            <a:pPr>
              <a:spcBef>
                <a:spcPct val="25000"/>
              </a:spcBef>
              <a:buSzTx/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distorts the shape of the enzyme, which alters the shape of the </a:t>
            </a:r>
            <a:b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active site</a:t>
            </a:r>
          </a:p>
          <a:p>
            <a:pPr>
              <a:spcBef>
                <a:spcPct val="25000"/>
              </a:spcBef>
              <a:buSzTx/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prevents the binding of the substrate</a:t>
            </a:r>
          </a:p>
          <a:p>
            <a:pPr>
              <a:spcBef>
                <a:spcPct val="25000"/>
              </a:spcBef>
              <a:buSzTx/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cannot have its effect reversed by adding more substrate</a:t>
            </a:r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111601C3-A2F0-4974-A793-75BC5324F851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52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70663" name="Picture 1031" descr="16_20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818" y="647844"/>
            <a:ext cx="3715263" cy="550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Irreversible Inhibition</a:t>
            </a:r>
          </a:p>
        </p:txBody>
      </p:sp>
      <p:sp>
        <p:nvSpPr>
          <p:cNvPr id="7270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20130" y="1524000"/>
            <a:ext cx="6133070" cy="4495800"/>
          </a:xfrm>
        </p:spPr>
        <p:txBody>
          <a:bodyPr/>
          <a:lstStyle/>
          <a:p>
            <a:pPr>
              <a:spcBef>
                <a:spcPct val="10000"/>
              </a:spcBef>
              <a:spcAft>
                <a:spcPct val="5000"/>
              </a:spcAft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An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irreversible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inhibitor</a:t>
            </a:r>
          </a:p>
          <a:p>
            <a:pPr>
              <a:spcBef>
                <a:spcPct val="10000"/>
              </a:spcBef>
              <a:spcAft>
                <a:spcPct val="5000"/>
              </a:spcAft>
              <a:buSzTx/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has a molecule that causes the enzyme to lose all activity</a:t>
            </a:r>
          </a:p>
          <a:p>
            <a:pPr>
              <a:spcBef>
                <a:spcPct val="10000"/>
              </a:spcBef>
              <a:spcAft>
                <a:spcPct val="5000"/>
              </a:spcAft>
              <a:buSzTx/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is often a toxic substance that destroys enzymes</a:t>
            </a:r>
          </a:p>
          <a:p>
            <a:pPr>
              <a:spcBef>
                <a:spcPct val="10000"/>
              </a:spcBef>
              <a:spcAft>
                <a:spcPct val="5000"/>
              </a:spcAft>
              <a:buSzTx/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usually forms a covalent bond with an amino acid side chain preventing catalytic activity</a:t>
            </a:r>
          </a:p>
          <a:p>
            <a:pPr>
              <a:spcBef>
                <a:spcPct val="10000"/>
              </a:spcBef>
              <a:spcAft>
                <a:spcPct val="5000"/>
              </a:spcAft>
              <a:buSzTx/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may be nerve gases or insecticides or antibiotics</a:t>
            </a:r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7468917D-0575-4A36-8376-0266F7E7CA91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53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72711" name="Picture 7" descr="page587_p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228211"/>
            <a:ext cx="3328086" cy="249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2" name="Picture 8" descr="page587_am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4190999"/>
            <a:ext cx="2947085" cy="170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20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 kern="1200">
                <a:solidFill>
                  <a:schemeClr val="tx1"/>
                </a:solidFill>
                <a:latin typeface="Times New Roman"/>
                <a:ea typeface="ＭＳ Ｐゴシック" charset="-128"/>
                <a:cs typeface="ＭＳ Ｐゴシック" charset="-128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 kern="1200">
                <a:solidFill>
                  <a:schemeClr val="tx1"/>
                </a:solidFill>
                <a:latin typeface="Times New Roman"/>
                <a:ea typeface="ＭＳ Ｐゴシック" charset="-128"/>
                <a:cs typeface="+mn-cs"/>
              </a:defRPr>
            </a:lvl2pPr>
            <a:lvl3pPr marL="914400" indent="-22860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 kern="1200">
                <a:solidFill>
                  <a:schemeClr val="tx1"/>
                </a:solidFill>
                <a:latin typeface="Times New Roman"/>
                <a:ea typeface="ＭＳ Ｐゴシック" charset="-128"/>
                <a:cs typeface="+mn-cs"/>
              </a:defRPr>
            </a:lvl3pPr>
            <a:lvl4pPr marL="13716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EB641B"/>
              </a:buClr>
              <a:buSzPct val="7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Times New Roman"/>
                <a:ea typeface="ＭＳ Ｐゴシック" charset="-128"/>
                <a:cs typeface="+mn-cs"/>
              </a:defRPr>
            </a:lvl4pPr>
            <a:lvl5pPr marL="18288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Times New Roman"/>
                <a:ea typeface="ＭＳ Ｐゴシック" charset="-128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Identify each description as an inhibitor that is competitive </a:t>
            </a:r>
          </a:p>
          <a:p>
            <a:pPr marL="609600" indent="-609600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or noncompetitive.</a:t>
            </a:r>
          </a:p>
          <a:p>
            <a:pPr marL="609600" indent="-609600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2400" dirty="0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609600" indent="-609600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A.   Increasing substrate reverses inhibition.</a:t>
            </a:r>
          </a:p>
          <a:p>
            <a:pPr marL="609600" indent="-609600"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B.   Binds to enzyme surface, but not to the active site.</a:t>
            </a:r>
          </a:p>
          <a:p>
            <a:pPr marL="609600" indent="-609600">
              <a:spcBef>
                <a:spcPct val="25000"/>
              </a:spcBef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C.   Structure is similar to substrate.</a:t>
            </a:r>
          </a:p>
          <a:p>
            <a:pPr marL="609600" indent="-609600">
              <a:spcBef>
                <a:spcPct val="25000"/>
              </a:spcBef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D.   Inhibition is not reversed by adding more substrate.</a:t>
            </a:r>
          </a:p>
        </p:txBody>
      </p:sp>
    </p:spTree>
    <p:extLst>
      <p:ext uri="{BB962C8B-B14F-4D97-AF65-F5344CB8AC3E}">
        <p14:creationId xmlns:p14="http://schemas.microsoft.com/office/powerpoint/2010/main" val="3374440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361" y="0"/>
            <a:ext cx="10515600" cy="1325563"/>
          </a:xfrm>
        </p:spPr>
        <p:txBody>
          <a:bodyPr/>
          <a:lstStyle/>
          <a:p>
            <a:pPr algn="ctr"/>
            <a:r>
              <a:rPr lang="en-US" altLang="en-US" dirty="0" smtClean="0"/>
              <a:t>D- and L-Amino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66" y="1108934"/>
            <a:ext cx="11623589" cy="4351338"/>
          </a:xfrm>
        </p:spPr>
        <p:txBody>
          <a:bodyPr/>
          <a:lstStyle/>
          <a:p>
            <a:r>
              <a:rPr lang="en-US" altLang="en-US" sz="2400" dirty="0" smtClean="0"/>
              <a:t>All amino acids besides glycine are chiral</a:t>
            </a:r>
          </a:p>
          <a:p>
            <a:pPr>
              <a:lnSpc>
                <a:spcPct val="110000"/>
              </a:lnSpc>
            </a:pPr>
            <a:r>
              <a:rPr lang="en-US" altLang="en-US" sz="2400" dirty="0" smtClean="0"/>
              <a:t>Amino acids in nature are almost exclusively L-amino acids</a:t>
            </a:r>
          </a:p>
          <a:p>
            <a:pPr>
              <a:lnSpc>
                <a:spcPct val="110000"/>
              </a:lnSpc>
            </a:pPr>
            <a:r>
              <a:rPr lang="en-US" altLang="en-US" sz="2400" dirty="0" smtClean="0"/>
              <a:t>When a Fischer projection is written with the acid at the top, and the R group at the bottom: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2400" dirty="0" smtClean="0"/>
              <a:t>	- if the amine group is on the right, it’s a D-amino acid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2400" dirty="0" smtClean="0"/>
              <a:t>	- if the amine group is on the left, it’s an L-amino acid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590" y="4291914"/>
            <a:ext cx="5469383" cy="206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590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298" y="0"/>
            <a:ext cx="10515600" cy="864973"/>
          </a:xfrm>
        </p:spPr>
        <p:txBody>
          <a:bodyPr/>
          <a:lstStyle/>
          <a:p>
            <a:pPr algn="ctr"/>
            <a:r>
              <a:rPr lang="en-US" dirty="0" smtClean="0">
                <a:ea typeface="MS PGothic" charset="0"/>
                <a:cs typeface="Times New Roman" charset="0"/>
              </a:rPr>
              <a:t>Amino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633" y="626076"/>
            <a:ext cx="11590637" cy="61207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>
                <a:solidFill>
                  <a:srgbClr val="141413"/>
                </a:solidFill>
                <a:ea typeface="MS PGothic" charset="0"/>
                <a:cs typeface="MS PGothic" charset="0"/>
              </a:rPr>
              <a:t>The R group gives each amino acid its unique identity and characteristics.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>
                <a:solidFill>
                  <a:srgbClr val="141413"/>
                </a:solidFill>
                <a:ea typeface="MS PGothic" charset="0"/>
                <a:cs typeface="MS PGothic" charset="0"/>
              </a:rPr>
              <a:t>Nine families of organic compounds are represented: alkanes (hydrocarbon), aromatics, </a:t>
            </a:r>
            <a:r>
              <a:rPr lang="en-US" sz="2400" dirty="0" err="1" smtClean="0">
                <a:solidFill>
                  <a:srgbClr val="141413"/>
                </a:solidFill>
                <a:ea typeface="MS PGothic" charset="0"/>
                <a:cs typeface="MS PGothic" charset="0"/>
              </a:rPr>
              <a:t>thioethers</a:t>
            </a:r>
            <a:r>
              <a:rPr lang="en-US" sz="2400" dirty="0" smtClean="0">
                <a:solidFill>
                  <a:srgbClr val="141413"/>
                </a:solidFill>
                <a:ea typeface="MS PGothic" charset="0"/>
                <a:cs typeface="MS PGothic" charset="0"/>
              </a:rPr>
              <a:t>, alcohols, phenols, thiols, amides, carboxylic acids, and amines.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>
                <a:solidFill>
                  <a:srgbClr val="141413"/>
                </a:solidFill>
                <a:ea typeface="MS PGothic" charset="0"/>
                <a:cs typeface="MS PGothic" charset="0"/>
              </a:rPr>
              <a:t>The properties of the functional groups allow them to be classified as nonpolar, polar, acidic, and basic.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>
                <a:solidFill>
                  <a:srgbClr val="141413"/>
                </a:solidFill>
                <a:ea typeface="MS PGothic" charset="0"/>
                <a:cs typeface="MS PGothic" charset="0"/>
              </a:rPr>
              <a:t>Twenty amino acids are found in most proteins.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 smtClean="0">
              <a:solidFill>
                <a:srgbClr val="141413"/>
              </a:solidFill>
              <a:ea typeface="MS PGothic" charset="0"/>
              <a:cs typeface="MS PGothic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19" y="3311610"/>
            <a:ext cx="7818438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518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Types of Amino Acids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33600" y="1589088"/>
            <a:ext cx="7848600" cy="1905000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Amino acids are classified as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Tx/>
              <a:buFontTx/>
              <a:buChar char="•"/>
            </a:pPr>
            <a:r>
              <a:rPr lang="en-US" altLang="en-US" sz="24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nonpolar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(hydrophobic) with hydrocarbon side chains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Tx/>
              <a:buFontTx/>
              <a:buChar char="•"/>
            </a:pPr>
            <a:r>
              <a:rPr lang="en-US" altLang="en-US" sz="24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polar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(hydrophilic) with polar or ionic side chains</a:t>
            </a:r>
          </a:p>
        </p:txBody>
      </p:sp>
      <p:sp>
        <p:nvSpPr>
          <p:cNvPr id="13314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8F0CED9F-4CFF-43FD-BEE2-2F7363778A2A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8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67589" name="Text Box 17"/>
          <p:cNvSpPr txBox="1">
            <a:spLocks noChangeArrowheads="1"/>
          </p:cNvSpPr>
          <p:nvPr/>
        </p:nvSpPr>
        <p:spPr bwMode="auto">
          <a:xfrm>
            <a:off x="3952875" y="5638800"/>
            <a:ext cx="457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227A8F"/>
                </a:solidFill>
                <a:latin typeface="Times New Roman" panose="02020603050405020304" pitchFamily="18" charset="0"/>
              </a:rPr>
              <a:t>Nonpolar                                   Polar</a:t>
            </a:r>
          </a:p>
          <a:p>
            <a:r>
              <a:rPr lang="en-US" altLang="en-US" sz="1800" b="1">
                <a:solidFill>
                  <a:srgbClr val="227A8F"/>
                </a:solidFill>
                <a:latin typeface="Times New Roman" panose="02020603050405020304" pitchFamily="18" charset="0"/>
              </a:rPr>
              <a:t>  Valine 		               Asparagine</a:t>
            </a:r>
          </a:p>
        </p:txBody>
      </p:sp>
      <p:pic>
        <p:nvPicPr>
          <p:cNvPr id="67593" name="Picture 1033" descr="page561_Va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3836988"/>
            <a:ext cx="1914525" cy="172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4" name="Picture 1034" descr="page561_Aspara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3263900"/>
            <a:ext cx="1914525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05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Nonpolar Amino Acids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81200" y="1524000"/>
            <a:ext cx="8153400" cy="44196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An amino acid is nonpolar when the R group is H, alkyl, </a:t>
            </a:r>
          </a:p>
          <a:p>
            <a:pPr eaLnBrk="1" hangingPunct="1">
              <a:lnSpc>
                <a:spcPct val="95000"/>
              </a:lnSpc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or aromatic. </a:t>
            </a:r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D9050BFA-3A90-49B8-B5FC-F69C08E360F1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9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69639" name="Picture 1031" descr="page561_nonpolarami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38400"/>
            <a:ext cx="7285038" cy="370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94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1992</Words>
  <Application>Microsoft Office PowerPoint</Application>
  <PresentationFormat>Widescreen</PresentationFormat>
  <Paragraphs>426</Paragraphs>
  <Slides>54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5" baseType="lpstr">
      <vt:lpstr>ＭＳ Ｐゴシック</vt:lpstr>
      <vt:lpstr>ＭＳ Ｐゴシック</vt:lpstr>
      <vt:lpstr>Arial</vt:lpstr>
      <vt:lpstr>Calibri</vt:lpstr>
      <vt:lpstr>Calibri Light</vt:lpstr>
      <vt:lpstr>Symbol</vt:lpstr>
      <vt:lpstr>Times</vt:lpstr>
      <vt:lpstr>Times New Roman</vt:lpstr>
      <vt:lpstr>Wingdings</vt:lpstr>
      <vt:lpstr>ヒラギノ角ゴ Pro W3</vt:lpstr>
      <vt:lpstr>Office Theme</vt:lpstr>
      <vt:lpstr>Chapter 10  Proteins—Workers of the Cell</vt:lpstr>
      <vt:lpstr>Amino Acids</vt:lpstr>
      <vt:lpstr>Ionization of Amino Acids</vt:lpstr>
      <vt:lpstr>pH and Ionization</vt:lpstr>
      <vt:lpstr>Practice</vt:lpstr>
      <vt:lpstr>D- and L-Amino Acids</vt:lpstr>
      <vt:lpstr>Amino Acids</vt:lpstr>
      <vt:lpstr>Types of Amino Acids</vt:lpstr>
      <vt:lpstr>Nonpolar Amino Acids</vt:lpstr>
      <vt:lpstr>Polar Amino Acids</vt:lpstr>
      <vt:lpstr>Types of Amino Acids</vt:lpstr>
      <vt:lpstr>Acidic Amino Acids</vt:lpstr>
      <vt:lpstr>Basic Amino Acids</vt:lpstr>
      <vt:lpstr>Essential Amino Acids </vt:lpstr>
      <vt:lpstr>Practice</vt:lpstr>
      <vt:lpstr>Abbreviations for Amino Acids</vt:lpstr>
      <vt:lpstr>Condensation Reaction</vt:lpstr>
      <vt:lpstr>The Peptide Bond</vt:lpstr>
      <vt:lpstr>Practice</vt:lpstr>
      <vt:lpstr>Protein Formation </vt:lpstr>
      <vt:lpstr>Practice</vt:lpstr>
      <vt:lpstr>Primary Structure of Proteins</vt:lpstr>
      <vt:lpstr>Secondary Structure: Alpha Helix</vt:lpstr>
      <vt:lpstr>Secondary Structure: Alpha Helix (continued)</vt:lpstr>
      <vt:lpstr>Secondary Structure: Beta-Pleated Sheet</vt:lpstr>
      <vt:lpstr>Secondary Structure: Beta-Pleated Sheet (continued)</vt:lpstr>
      <vt:lpstr>Practice</vt:lpstr>
      <vt:lpstr>Tertiary Structure</vt:lpstr>
      <vt:lpstr>Tertiary Structure (continued)</vt:lpstr>
      <vt:lpstr>R Group Interactions in Tertiary Structures</vt:lpstr>
      <vt:lpstr>Quaternary Structure</vt:lpstr>
      <vt:lpstr>Practice</vt:lpstr>
      <vt:lpstr>Summary of Protein Structures</vt:lpstr>
      <vt:lpstr>Denaturation</vt:lpstr>
      <vt:lpstr>Functions of Proteins</vt:lpstr>
      <vt:lpstr>Enzymes Are Biological Catalysts</vt:lpstr>
      <vt:lpstr>Rates of Reaction</vt:lpstr>
      <vt:lpstr>Names of Enzymes</vt:lpstr>
      <vt:lpstr>Classification of Enzymes</vt:lpstr>
      <vt:lpstr>Practice</vt:lpstr>
      <vt:lpstr>Active Site</vt:lpstr>
      <vt:lpstr>Enzyme-Catalyzed Reaction</vt:lpstr>
      <vt:lpstr>Lock-and-Key Model </vt:lpstr>
      <vt:lpstr>Induced-Fit Model</vt:lpstr>
      <vt:lpstr>Function of Coenzymes</vt:lpstr>
      <vt:lpstr>Temperature and Enzyme Action</vt:lpstr>
      <vt:lpstr>pH and Enzyme Action</vt:lpstr>
      <vt:lpstr>Substrate Concentration</vt:lpstr>
      <vt:lpstr>Practice</vt:lpstr>
      <vt:lpstr>Enzyme Inhibition</vt:lpstr>
      <vt:lpstr>Competitive Inhibition</vt:lpstr>
      <vt:lpstr>Noncompetitive Inhibition</vt:lpstr>
      <vt:lpstr>Irreversible Inhibition</vt:lpstr>
      <vt:lpstr>Practice</vt:lpstr>
    </vt:vector>
  </TitlesOfParts>
  <Company>GCCCD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  Proteins—Workers of the Cell</dc:title>
  <dc:creator>Martin Larter</dc:creator>
  <cp:lastModifiedBy>Martin Larter</cp:lastModifiedBy>
  <cp:revision>23</cp:revision>
  <dcterms:created xsi:type="dcterms:W3CDTF">2017-03-30T21:40:05Z</dcterms:created>
  <dcterms:modified xsi:type="dcterms:W3CDTF">2017-03-31T16:29:00Z</dcterms:modified>
</cp:coreProperties>
</file>