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7" r:id="rId12"/>
    <p:sldId id="278" r:id="rId13"/>
    <p:sldId id="267" r:id="rId14"/>
    <p:sldId id="266" r:id="rId15"/>
    <p:sldId id="276" r:id="rId16"/>
    <p:sldId id="265" r:id="rId17"/>
    <p:sldId id="270" r:id="rId18"/>
    <p:sldId id="268" r:id="rId19"/>
    <p:sldId id="269" r:id="rId20"/>
    <p:sldId id="280" r:id="rId21"/>
    <p:sldId id="282" r:id="rId22"/>
    <p:sldId id="271" r:id="rId23"/>
    <p:sldId id="272" r:id="rId24"/>
    <p:sldId id="279" r:id="rId25"/>
    <p:sldId id="285" r:id="rId26"/>
    <p:sldId id="286" r:id="rId27"/>
    <p:sldId id="283" r:id="rId28"/>
    <p:sldId id="273" r:id="rId29"/>
    <p:sldId id="281" r:id="rId30"/>
    <p:sldId id="274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159-D9A8-4777-B546-17D14FE26FFF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FAC6-E9FA-4727-94A2-BF43D484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63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159-D9A8-4777-B546-17D14FE26FFF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FAC6-E9FA-4727-94A2-BF43D484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25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159-D9A8-4777-B546-17D14FE26FFF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FAC6-E9FA-4727-94A2-BF43D484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0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159-D9A8-4777-B546-17D14FE26FFF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FAC6-E9FA-4727-94A2-BF43D484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2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159-D9A8-4777-B546-17D14FE26FFF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FAC6-E9FA-4727-94A2-BF43D484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8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159-D9A8-4777-B546-17D14FE26FFF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FAC6-E9FA-4727-94A2-BF43D484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2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159-D9A8-4777-B546-17D14FE26FFF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FAC6-E9FA-4727-94A2-BF43D484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1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159-D9A8-4777-B546-17D14FE26FFF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FAC6-E9FA-4727-94A2-BF43D484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4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159-D9A8-4777-B546-17D14FE26FFF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FAC6-E9FA-4727-94A2-BF43D484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1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159-D9A8-4777-B546-17D14FE26FFF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FAC6-E9FA-4727-94A2-BF43D484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5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E159-D9A8-4777-B546-17D14FE26FFF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3FAC6-E9FA-4727-94A2-BF43D484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8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E159-D9A8-4777-B546-17D14FE26FFF}" type="datetimeFigureOut">
              <a:rPr lang="en-US" smtClean="0"/>
              <a:t>1/28/2017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3FAC6-E9FA-4727-94A2-BF43D4843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80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9859" y="288325"/>
            <a:ext cx="8962768" cy="2660822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r>
              <a:rPr lang="en-US" altLang="en-US" b="1" dirty="0"/>
              <a:t/>
            </a:r>
            <a:br>
              <a:rPr lang="en-US" altLang="en-US" b="1" dirty="0"/>
            </a:br>
            <a:r>
              <a:rPr lang="en-US" altLang="en-US" sz="5300" b="1" dirty="0" smtClean="0"/>
              <a:t>Chapter 1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Chemistry: It’s All About “Stuff”</a:t>
            </a:r>
            <a:br>
              <a:rPr lang="en-US" alt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 smtClean="0"/>
              <a:t/>
            </a:r>
            <a:br>
              <a:rPr lang="en-US" alt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815" y="1769120"/>
            <a:ext cx="10190205" cy="4302166"/>
          </a:xfrm>
        </p:spPr>
        <p:txBody>
          <a:bodyPr>
            <a:normAutofit/>
          </a:bodyPr>
          <a:lstStyle/>
          <a:p>
            <a:pPr marL="514350" indent="-514350" algn="l">
              <a:buAutoNum type="romanUcPeriod"/>
            </a:pPr>
            <a:r>
              <a:rPr lang="en-US" dirty="0" smtClean="0"/>
              <a:t>Matter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2400" dirty="0" smtClean="0"/>
              <a:t>Classification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2400" dirty="0" smtClean="0"/>
              <a:t>Properties</a:t>
            </a:r>
          </a:p>
          <a:p>
            <a:pPr marL="971550" lvl="1" indent="-514350" algn="l">
              <a:buFont typeface="+mj-lt"/>
              <a:buAutoNum type="alphaUcPeriod"/>
            </a:pPr>
            <a:r>
              <a:rPr lang="en-US" sz="2400" dirty="0" smtClean="0"/>
              <a:t>Changes</a:t>
            </a:r>
          </a:p>
          <a:p>
            <a:pPr marL="400050" indent="-400050" algn="l">
              <a:buAutoNum type="romanUcPeriod"/>
            </a:pPr>
            <a:r>
              <a:rPr lang="en-US" dirty="0" smtClean="0"/>
              <a:t>Measurements and Significant Figures</a:t>
            </a:r>
          </a:p>
          <a:p>
            <a:pPr marL="400050" indent="-400050" algn="l">
              <a:buAutoNum type="romanUcPeriod"/>
            </a:pPr>
            <a:r>
              <a:rPr lang="en-US" dirty="0" smtClean="0"/>
              <a:t>Scientific Notation</a:t>
            </a:r>
          </a:p>
          <a:p>
            <a:pPr marL="400050" indent="-400050" algn="l">
              <a:buAutoNum type="romanUcPeriod"/>
            </a:pPr>
            <a:r>
              <a:rPr lang="en-US" dirty="0" smtClean="0"/>
              <a:t>Units of Measurement</a:t>
            </a:r>
          </a:p>
          <a:p>
            <a:pPr marL="400050" indent="-400050" algn="l">
              <a:buAutoNum type="romanUcPeriod"/>
            </a:pPr>
            <a:r>
              <a:rPr lang="en-US" dirty="0" smtClean="0"/>
              <a:t>Dimensional Analysis</a:t>
            </a:r>
          </a:p>
          <a:p>
            <a:pPr marL="400050" indent="-400050" algn="l">
              <a:buAutoNum type="romanUcPeriod"/>
            </a:pPr>
            <a:r>
              <a:rPr lang="en-US" dirty="0" smtClean="0"/>
              <a:t>Density</a:t>
            </a:r>
          </a:p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76642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802"/>
            <a:ext cx="10515600" cy="977642"/>
          </a:xfrm>
        </p:spPr>
        <p:txBody>
          <a:bodyPr/>
          <a:lstStyle/>
          <a:p>
            <a:r>
              <a:rPr lang="en-US" dirty="0" smtClean="0"/>
              <a:t>Rules for determining 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2064"/>
            <a:ext cx="10515600" cy="5436973"/>
          </a:xfrm>
        </p:spPr>
        <p:txBody>
          <a:bodyPr>
            <a:normAutofit/>
          </a:bodyPr>
          <a:lstStyle/>
          <a:p>
            <a:pPr lvl="1"/>
            <a:r>
              <a:rPr lang="en-US" altLang="en-US" sz="2000" dirty="0" smtClean="0"/>
              <a:t>All nonzero digits are significant.       </a:t>
            </a:r>
          </a:p>
          <a:p>
            <a:pPr lvl="1">
              <a:buNone/>
            </a:pPr>
            <a:r>
              <a:rPr lang="en-US" altLang="en-US" sz="2000" dirty="0" smtClean="0"/>
              <a:t>					i.e.    111		1286</a:t>
            </a:r>
          </a:p>
          <a:p>
            <a:pPr lvl="1">
              <a:buNone/>
            </a:pPr>
            <a:endParaRPr lang="en-US" altLang="en-US" sz="2000" dirty="0" smtClean="0"/>
          </a:p>
          <a:p>
            <a:pPr lvl="1"/>
            <a:r>
              <a:rPr lang="en-US" altLang="en-US" sz="2000" dirty="0" smtClean="0"/>
              <a:t>Zeros between significant figures are significant.	</a:t>
            </a:r>
          </a:p>
          <a:p>
            <a:pPr lvl="1">
              <a:buNone/>
            </a:pPr>
            <a:r>
              <a:rPr lang="en-US" altLang="en-US" sz="2000" dirty="0" smtClean="0"/>
              <a:t>					 i.e.    1001		20,006</a:t>
            </a:r>
          </a:p>
          <a:p>
            <a:pPr lvl="1">
              <a:buNone/>
            </a:pPr>
            <a:endParaRPr lang="en-US" altLang="en-US" sz="2000" dirty="0" smtClean="0"/>
          </a:p>
          <a:p>
            <a:pPr lvl="1"/>
            <a:r>
              <a:rPr lang="en-US" altLang="en-US" sz="2000" dirty="0" smtClean="0"/>
              <a:t>Zeros preceding the first nonzero digit are not significant.</a:t>
            </a:r>
          </a:p>
          <a:p>
            <a:pPr lvl="1">
              <a:buNone/>
            </a:pPr>
            <a:r>
              <a:rPr lang="en-US" altLang="en-US" sz="2000" dirty="0" smtClean="0"/>
              <a:t>  		 				i.e.  0.0002	     0.00206</a:t>
            </a:r>
          </a:p>
          <a:p>
            <a:pPr lvl="1">
              <a:buNone/>
            </a:pPr>
            <a:endParaRPr lang="en-US" altLang="en-US" sz="2000" dirty="0" smtClean="0"/>
          </a:p>
          <a:p>
            <a:pPr lvl="1"/>
            <a:r>
              <a:rPr lang="en-US" altLang="en-US" sz="2000" dirty="0" smtClean="0"/>
              <a:t>Zeros to the right of the decimal after a nonzero digit are significant.</a:t>
            </a:r>
          </a:p>
          <a:p>
            <a:pPr lvl="1">
              <a:buNone/>
            </a:pPr>
            <a:r>
              <a:rPr lang="en-US" altLang="en-US" sz="2000" dirty="0" smtClean="0"/>
              <a:t>	i.e.  0.00300	     9.00		9.10		90.0</a:t>
            </a:r>
          </a:p>
          <a:p>
            <a:pPr lvl="1"/>
            <a:endParaRPr lang="en-US" altLang="en-US" sz="2000" dirty="0" smtClean="0"/>
          </a:p>
          <a:p>
            <a:pPr lvl="1"/>
            <a:r>
              <a:rPr lang="en-US" altLang="en-US" sz="2000" dirty="0" smtClean="0"/>
              <a:t>Zeros at the end of a non-decimal number may or may not be significant. (Use scientific notation.)</a:t>
            </a:r>
          </a:p>
          <a:p>
            <a:pPr lvl="1">
              <a:buNone/>
            </a:pPr>
            <a:r>
              <a:rPr lang="en-US" altLang="en-US" sz="2000" dirty="0" smtClean="0"/>
              <a:t>	i.e.   900		900.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08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038" y="0"/>
            <a:ext cx="11040762" cy="1325563"/>
          </a:xfrm>
        </p:spPr>
        <p:txBody>
          <a:bodyPr/>
          <a:lstStyle/>
          <a:p>
            <a:r>
              <a:rPr lang="en-US" dirty="0" smtClean="0"/>
              <a:t>Mathematical Operations and Significant figures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5" y="1021492"/>
            <a:ext cx="11541211" cy="5741773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When multiplying and dividing measured quantities, give as many significant figures as the least found in the measurements used.  </a:t>
            </a:r>
          </a:p>
          <a:p>
            <a:pPr lvl="2">
              <a:lnSpc>
                <a:spcPct val="80000"/>
              </a:lnSpc>
              <a:spcAft>
                <a:spcPts val="1800"/>
              </a:spcAft>
            </a:pPr>
            <a:r>
              <a:rPr lang="en-US" altLang="en-US" sz="2400" dirty="0" smtClean="0">
                <a:solidFill>
                  <a:srgbClr val="000000"/>
                </a:solidFill>
              </a:rPr>
              <a:t>2.1 x 3.52 = 7.3</a:t>
            </a:r>
            <a:r>
              <a:rPr lang="en-US" altLang="en-US" sz="2400" b="1" u="sng" dirty="0" smtClean="0">
                <a:solidFill>
                  <a:srgbClr val="E4081D"/>
                </a:solidFill>
              </a:rPr>
              <a:t>9</a:t>
            </a:r>
            <a:r>
              <a:rPr lang="en-US" altLang="en-US" sz="2400" u="sng" dirty="0" smtClean="0">
                <a:solidFill>
                  <a:srgbClr val="000000"/>
                </a:solidFill>
              </a:rPr>
              <a:t>2</a:t>
            </a:r>
            <a:r>
              <a:rPr lang="en-US" altLang="en-US" sz="2400" dirty="0" smtClean="0">
                <a:solidFill>
                  <a:srgbClr val="000000"/>
                </a:solidFill>
              </a:rPr>
              <a:t> = 7.4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altLang="en-US" dirty="0" smtClean="0">
                <a:solidFill>
                  <a:srgbClr val="000000"/>
                </a:solidFill>
              </a:rPr>
              <a:t>Which gets us to rounding: left most digit to be dropped – 5 or greater add 1 to last digit to be retained, less than five leave alone – 1.21</a:t>
            </a:r>
            <a:r>
              <a:rPr lang="en-US" altLang="en-US" u="sng" dirty="0" smtClean="0">
                <a:solidFill>
                  <a:srgbClr val="FF395F"/>
                </a:solidFill>
              </a:rPr>
              <a:t>4</a:t>
            </a:r>
            <a:r>
              <a:rPr lang="en-US" altLang="en-US" u="sng" dirty="0" smtClean="0">
                <a:solidFill>
                  <a:srgbClr val="000000"/>
                </a:solidFill>
              </a:rPr>
              <a:t>3</a:t>
            </a:r>
            <a:r>
              <a:rPr lang="en-US" altLang="en-US" dirty="0" smtClean="0">
                <a:solidFill>
                  <a:srgbClr val="000000"/>
                </a:solidFill>
              </a:rPr>
              <a:t>  -- 1.21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Multiple step calculation - Guard digit:  1.2</a:t>
            </a:r>
            <a:r>
              <a:rPr lang="en-US" altLang="en-US" u="sng" dirty="0" smtClean="0">
                <a:solidFill>
                  <a:srgbClr val="000000"/>
                </a:solidFill>
              </a:rPr>
              <a:t>1</a:t>
            </a:r>
            <a:r>
              <a:rPr lang="en-US" altLang="en-US" dirty="0" smtClean="0">
                <a:solidFill>
                  <a:srgbClr val="000000"/>
                </a:solidFill>
              </a:rPr>
              <a:t>4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When adding or subtracting measured quantities, give the same number of decimals as the least found in the measurements used.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 84.2  	(3 sign)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altLang="en-US" sz="2400" u="sng" dirty="0" smtClean="0">
                <a:solidFill>
                  <a:srgbClr val="000000"/>
                </a:solidFill>
              </a:rPr>
              <a:t>+22.321 	(5 sign)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106.521  </a:t>
            </a:r>
            <a:r>
              <a:rPr lang="en-US" altLang="en-US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US" altLang="en-US" sz="2400" dirty="0" smtClean="0">
                <a:solidFill>
                  <a:srgbClr val="000000"/>
                </a:solidFill>
              </a:rPr>
              <a:t>106.5	(4 sign)            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US" altLang="en-US" sz="2400" dirty="0">
              <a:solidFill>
                <a:srgbClr val="000000"/>
              </a:solidFill>
            </a:endParaRPr>
          </a:p>
          <a:p>
            <a:pPr marL="914400" lvl="2" indent="0">
              <a:lnSpc>
                <a:spcPct val="80000"/>
              </a:lnSpc>
              <a:buNone/>
            </a:pPr>
            <a:r>
              <a:rPr lang="en-US" altLang="en-US" sz="2400" dirty="0" smtClean="0">
                <a:solidFill>
                  <a:srgbClr val="000000"/>
                </a:solidFill>
              </a:rPr>
              <a:t>arithmetic rules if combined ( ),  x  / ,   +  -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2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3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86" y="1145059"/>
            <a:ext cx="11073714" cy="50319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dirty="0" smtClean="0"/>
              <a:t>     3.38 – 3.012 =				0.0024 +  0.356 = </a:t>
            </a:r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r>
              <a:rPr lang="en-US" altLang="en-US" dirty="0" smtClean="0"/>
              <a:t>	  0.0024		                                   </a:t>
            </a:r>
            <a:r>
              <a:rPr lang="en-US" altLang="en-US" u="sng" dirty="0" smtClean="0"/>
              <a:t>2.568  x  5.8</a:t>
            </a:r>
            <a:r>
              <a:rPr lang="en-US" altLang="en-US" dirty="0" smtClean="0"/>
              <a:t> =</a:t>
            </a:r>
          </a:p>
          <a:p>
            <a:pPr>
              <a:buNone/>
            </a:pPr>
            <a:r>
              <a:rPr lang="en-US" altLang="en-US" dirty="0" smtClean="0"/>
              <a:t>	</a:t>
            </a:r>
            <a:r>
              <a:rPr lang="en-US" altLang="en-US" u="sng" dirty="0" smtClean="0"/>
              <a:t>+0.356 </a:t>
            </a:r>
            <a:r>
              <a:rPr lang="en-US" altLang="en-US" dirty="0" smtClean="0"/>
              <a:t>                                                           4.186</a:t>
            </a:r>
          </a:p>
          <a:p>
            <a:pPr>
              <a:buNone/>
            </a:pPr>
            <a:r>
              <a:rPr lang="en-US" altLang="en-US" dirty="0" smtClean="0"/>
              <a:t>	</a:t>
            </a:r>
          </a:p>
          <a:p>
            <a:endParaRPr lang="en-US" altLang="en-US" dirty="0" smtClean="0"/>
          </a:p>
          <a:p>
            <a:pPr>
              <a:buNone/>
            </a:pPr>
            <a:r>
              <a:rPr lang="en-US" altLang="en-US" dirty="0" smtClean="0"/>
              <a:t>  4.18 – 58.16 x (3.38 – 3.01) =                 </a:t>
            </a:r>
            <a:r>
              <a:rPr lang="en-US" altLang="en-US" u="sng" dirty="0" smtClean="0"/>
              <a:t>6.3  +  7.2</a:t>
            </a:r>
            <a:r>
              <a:rPr lang="en-US" altLang="en-US" dirty="0" smtClean="0"/>
              <a:t>  =</a:t>
            </a:r>
          </a:p>
          <a:p>
            <a:pPr>
              <a:buNone/>
            </a:pPr>
            <a:r>
              <a:rPr lang="en-US" altLang="en-US" dirty="0" smtClean="0"/>
              <a:t>                                                                           0.5256 </a:t>
            </a:r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endParaRPr lang="en-US" altLang="en-US" dirty="0" smtClean="0"/>
          </a:p>
          <a:p>
            <a:pPr>
              <a:buNone/>
            </a:pPr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60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Scientific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922"/>
            <a:ext cx="10515600" cy="435133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alt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coefficient: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err="1" smtClean="0">
                <a:solidFill>
                  <a:schemeClr val="tx1"/>
                </a:solidFill>
              </a:rPr>
              <a:t>a.bcd</a:t>
            </a:r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usually 1 ≤ coefficient &lt; 10</a:t>
            </a:r>
          </a:p>
          <a:p>
            <a:r>
              <a:rPr lang="en-US" alt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exponent:</a:t>
            </a:r>
            <a:r>
              <a:rPr lang="en-US" altLang="en-US" dirty="0" smtClean="0">
                <a:solidFill>
                  <a:schemeClr val="tx1"/>
                </a:solidFill>
              </a:rPr>
              <a:t> e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a  positive or negative whole number</a:t>
            </a:r>
          </a:p>
          <a:p>
            <a:endParaRPr 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322977" y="1690688"/>
            <a:ext cx="2197100" cy="698500"/>
            <a:chOff x="2187" y="1176"/>
            <a:chExt cx="1384" cy="44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187" y="1296"/>
              <a:ext cx="128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1pPr>
              <a:lvl2pPr marL="742950" indent="-285750" eaLnBrk="0" hangingPunct="0"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2pPr>
              <a:lvl3pPr marL="1143000" indent="-228600" eaLnBrk="0" hangingPunct="0"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3pPr>
              <a:lvl4pPr marL="1600200" indent="-228600" eaLnBrk="0" hangingPunct="0"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4pPr>
              <a:lvl5pPr marL="2057400" indent="-228600" eaLnBrk="0" hangingPunct="0"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9pPr>
            </a:lstStyle>
            <a:p>
              <a:pPr eaLnBrk="1" hangingPunct="1"/>
              <a:r>
                <a:rPr lang="en-US" altLang="en-US" dirty="0" err="1">
                  <a:solidFill>
                    <a:schemeClr val="tx1"/>
                  </a:solidFill>
                </a:rPr>
                <a:t>a.bcd</a:t>
              </a:r>
              <a:r>
                <a:rPr lang="en-US" altLang="en-US" dirty="0">
                  <a:solidFill>
                    <a:schemeClr val="tx1"/>
                  </a:solidFill>
                </a:rPr>
                <a:t> x 10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387" y="1176"/>
              <a:ext cx="184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1pPr>
              <a:lvl2pPr marL="742950" indent="-285750" eaLnBrk="0" hangingPunct="0"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2pPr>
              <a:lvl3pPr marL="1143000" indent="-228600" eaLnBrk="0" hangingPunct="0"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3pPr>
              <a:lvl4pPr marL="1600200" indent="-228600" eaLnBrk="0" hangingPunct="0"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4pPr>
              <a:lvl5pPr marL="2057400" indent="-228600" eaLnBrk="0" hangingPunct="0"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38200" algn="l"/>
                </a:tabLst>
                <a:defRPr sz="3200">
                  <a:solidFill>
                    <a:srgbClr val="FFFFFF"/>
                  </a:solidFill>
                  <a:latin typeface="Chalkboard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tx1"/>
                  </a:solidFill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740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452" y="535459"/>
            <a:ext cx="8587259" cy="564150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9173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Scientific Notation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4357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en-US" dirty="0" smtClean="0"/>
              <a:t>900                                                 300,000,000 (write with 3 SF)</a:t>
            </a:r>
          </a:p>
          <a:p>
            <a:pPr>
              <a:lnSpc>
                <a:spcPct val="80000"/>
              </a:lnSpc>
              <a:buNone/>
            </a:pPr>
            <a:endParaRPr lang="en-US" altLang="en-US" dirty="0" smtClean="0"/>
          </a:p>
          <a:p>
            <a:pPr>
              <a:lnSpc>
                <a:spcPct val="80000"/>
              </a:lnSpc>
              <a:buNone/>
            </a:pPr>
            <a:r>
              <a:rPr lang="en-US" altLang="en-US" dirty="0" smtClean="0"/>
              <a:t>0.0000301                                       843.4</a:t>
            </a:r>
          </a:p>
          <a:p>
            <a:pPr>
              <a:lnSpc>
                <a:spcPct val="80000"/>
              </a:lnSpc>
              <a:buNone/>
            </a:pPr>
            <a:endParaRPr lang="en-US" altLang="en-US" dirty="0" smtClean="0"/>
          </a:p>
          <a:p>
            <a:pPr>
              <a:lnSpc>
                <a:spcPct val="80000"/>
              </a:lnSpc>
              <a:buNone/>
            </a:pPr>
            <a:r>
              <a:rPr lang="en-US" altLang="en-US" dirty="0" smtClean="0"/>
              <a:t>0.00421                                            6.39 x 10</a:t>
            </a:r>
            <a:r>
              <a:rPr lang="en-US" altLang="en-US" baseline="30000" dirty="0" smtClean="0"/>
              <a:t>-4</a:t>
            </a:r>
          </a:p>
          <a:p>
            <a:pPr>
              <a:lnSpc>
                <a:spcPct val="80000"/>
              </a:lnSpc>
              <a:buNone/>
            </a:pPr>
            <a:endParaRPr lang="en-US" altLang="en-US" dirty="0" smtClean="0"/>
          </a:p>
          <a:p>
            <a:pPr>
              <a:lnSpc>
                <a:spcPct val="80000"/>
              </a:lnSpc>
              <a:buNone/>
            </a:pPr>
            <a:r>
              <a:rPr lang="en-US" altLang="en-US" dirty="0" smtClean="0"/>
              <a:t>3.275 x 10</a:t>
            </a:r>
            <a:r>
              <a:rPr lang="en-US" altLang="en-US" baseline="30000" dirty="0" smtClean="0"/>
              <a:t>2</a:t>
            </a:r>
          </a:p>
          <a:p>
            <a:pPr>
              <a:lnSpc>
                <a:spcPct val="80000"/>
              </a:lnSpc>
              <a:buNone/>
            </a:pPr>
            <a:endParaRPr lang="en-US" altLang="en-US" dirty="0" smtClean="0"/>
          </a:p>
          <a:p>
            <a:pPr>
              <a:lnSpc>
                <a:spcPct val="80000"/>
              </a:lnSpc>
              <a:buNone/>
            </a:pPr>
            <a:r>
              <a:rPr lang="en-US" altLang="en-US" dirty="0" smtClean="0"/>
              <a:t>Note: </a:t>
            </a:r>
            <a:r>
              <a:rPr lang="en-US" altLang="en-US" dirty="0" err="1" smtClean="0"/>
              <a:t>exp</a:t>
            </a:r>
            <a:r>
              <a:rPr lang="en-US" altLang="en-US" dirty="0" smtClean="0"/>
              <a:t> or EE represents “x 10”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87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Metric System of Units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4443" y="2475096"/>
            <a:ext cx="8722156" cy="37287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362" y="1690688"/>
            <a:ext cx="9852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Other units are related to the </a:t>
            </a:r>
            <a:r>
              <a:rPr lang="en-US" sz="2800" b="0" i="0" u="none" strike="noStrike" baseline="0" dirty="0" smtClean="0">
                <a:solidFill>
                  <a:srgbClr val="3131CC"/>
                </a:solidFill>
                <a:latin typeface="Comic Sans MS" panose="030F0702030302020204" pitchFamily="66" charset="0"/>
              </a:rPr>
              <a:t>base unit </a:t>
            </a:r>
            <a:r>
              <a:rPr lang="en-US" sz="28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by a power of 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1188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368" y="365125"/>
            <a:ext cx="1092543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Converting Between </a:t>
            </a:r>
            <a:r>
              <a:rPr lang="en-US" dirty="0" smtClean="0"/>
              <a:t>English </a:t>
            </a:r>
            <a:r>
              <a:rPr lang="en-US" dirty="0"/>
              <a:t>Units and Metric Units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5496"/>
            <a:ext cx="10515600" cy="473169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One </a:t>
            </a:r>
            <a:r>
              <a:rPr lang="en-US" sz="3600" dirty="0"/>
              <a:t>for mass </a:t>
            </a:r>
            <a:r>
              <a:rPr lang="en-US" sz="3600" dirty="0" smtClean="0"/>
              <a:t>          1 </a:t>
            </a:r>
            <a:r>
              <a:rPr lang="en-US" sz="3600" dirty="0"/>
              <a:t>lb. = 454 g (0.454kg) </a:t>
            </a:r>
          </a:p>
          <a:p>
            <a:endParaRPr lang="en-US" sz="3600" dirty="0" smtClean="0"/>
          </a:p>
          <a:p>
            <a:r>
              <a:rPr lang="en-US" sz="3600" dirty="0" smtClean="0"/>
              <a:t>One </a:t>
            </a:r>
            <a:r>
              <a:rPr lang="en-US" sz="3600" dirty="0"/>
              <a:t>for length </a:t>
            </a:r>
            <a:r>
              <a:rPr lang="en-US" sz="3600" dirty="0" smtClean="0"/>
              <a:t>        1 </a:t>
            </a:r>
            <a:r>
              <a:rPr lang="en-US" sz="3600" dirty="0"/>
              <a:t>in. = 2.54 cm or 55 mi = 88 km </a:t>
            </a:r>
          </a:p>
          <a:p>
            <a:endParaRPr lang="en-US" sz="3600" dirty="0" smtClean="0"/>
          </a:p>
          <a:p>
            <a:r>
              <a:rPr lang="en-US" sz="3600" dirty="0" smtClean="0"/>
              <a:t>One </a:t>
            </a:r>
            <a:r>
              <a:rPr lang="en-US" sz="3600" dirty="0"/>
              <a:t>for volume </a:t>
            </a:r>
            <a:r>
              <a:rPr lang="en-US" sz="3600" dirty="0" smtClean="0"/>
              <a:t>      1 </a:t>
            </a:r>
            <a:r>
              <a:rPr lang="en-US" sz="3600" dirty="0"/>
              <a:t>qt. = 946 mL or 1 L = 1.06 qt.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05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684" y="304800"/>
            <a:ext cx="10620632" cy="106268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solidFill>
                  <a:schemeClr val="tx1"/>
                </a:solidFill>
              </a:rPr>
              <a:t>Dimensional Analysis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684" y="1166598"/>
            <a:ext cx="10515600" cy="5036494"/>
          </a:xfrm>
        </p:spPr>
        <p:txBody>
          <a:bodyPr/>
          <a:lstStyle/>
          <a:p>
            <a:r>
              <a:rPr lang="en-US" altLang="en-US" sz="3200" dirty="0" smtClean="0">
                <a:solidFill>
                  <a:schemeClr val="tx1"/>
                </a:solidFill>
              </a:rPr>
              <a:t>A quantitative problem-solving technique featuring algebraic cancellation of units and the use of </a:t>
            </a:r>
            <a:r>
              <a:rPr lang="en-US" altLang="en-US" sz="3200" i="1" dirty="0" smtClean="0">
                <a:solidFill>
                  <a:schemeClr val="tx1"/>
                </a:solidFill>
                <a:latin typeface="CG Times" pitchFamily="18" charset="0"/>
              </a:rPr>
              <a:t>PER</a:t>
            </a:r>
            <a:r>
              <a:rPr lang="en-US" altLang="en-US" sz="3200" dirty="0" smtClean="0">
                <a:solidFill>
                  <a:schemeClr val="tx1"/>
                </a:solidFill>
              </a:rPr>
              <a:t> expressions.</a:t>
            </a:r>
          </a:p>
          <a:p>
            <a:endParaRPr lang="en-US" altLang="en-US" sz="3200" i="1" dirty="0" smtClean="0">
              <a:solidFill>
                <a:schemeClr val="tx1"/>
              </a:solidFill>
              <a:latin typeface="CG Times" pitchFamily="18" charset="0"/>
            </a:endParaRPr>
          </a:p>
          <a:p>
            <a:r>
              <a:rPr lang="en-US" altLang="en-US" sz="3200" i="1" dirty="0" smtClean="0">
                <a:solidFill>
                  <a:schemeClr val="tx1"/>
                </a:solidFill>
                <a:latin typeface="CG Times" pitchFamily="18" charset="0"/>
              </a:rPr>
              <a:t>PER</a:t>
            </a:r>
            <a:r>
              <a:rPr lang="en-US" altLang="en-US" sz="3200" dirty="0" smtClean="0">
                <a:solidFill>
                  <a:schemeClr val="tx1"/>
                </a:solidFill>
              </a:rPr>
              <a:t> </a:t>
            </a:r>
            <a:r>
              <a:rPr lang="en-US" altLang="en-US" sz="32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Expression: </a:t>
            </a:r>
            <a:r>
              <a:rPr lang="en-US" altLang="en-US" sz="3200" dirty="0" smtClean="0">
                <a:solidFill>
                  <a:schemeClr val="tx1"/>
                </a:solidFill>
              </a:rPr>
              <a:t>A mathematical statement of two quantities that are directly proportional to one another</a:t>
            </a:r>
          </a:p>
          <a:p>
            <a:endParaRPr lang="en-US" altLang="en-US" b="1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76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9919" y="332174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sz="3800" dirty="0" smtClean="0">
                <a:solidFill>
                  <a:schemeClr val="tx1"/>
                </a:solidFill>
              </a:rPr>
              <a:t>How to Solve a Problem by Dimensional Analysis</a:t>
            </a:r>
            <a:r>
              <a:rPr lang="en-US" alt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US" altLang="en-US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821" y="1125408"/>
            <a:ext cx="10515600" cy="5522527"/>
          </a:xfrm>
        </p:spPr>
        <p:txBody>
          <a:bodyPr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en-US" altLang="en-US" sz="3400" dirty="0" smtClean="0">
                <a:solidFill>
                  <a:schemeClr val="tx1"/>
                </a:solidFill>
              </a:rPr>
              <a:t>Step 1: Identify and write down the given quantity. Include units</a:t>
            </a:r>
          </a:p>
          <a:p>
            <a:pPr>
              <a:spcAft>
                <a:spcPts val="1200"/>
              </a:spcAft>
            </a:pPr>
            <a:r>
              <a:rPr lang="en-US" altLang="en-US" sz="3400" dirty="0" smtClean="0">
                <a:solidFill>
                  <a:schemeClr val="tx1"/>
                </a:solidFill>
              </a:rPr>
              <a:t>Step 2:Identify and write down the units of the wanted quantity</a:t>
            </a:r>
          </a:p>
          <a:p>
            <a:pPr>
              <a:spcAft>
                <a:spcPts val="1200"/>
              </a:spcAft>
            </a:pPr>
            <a:r>
              <a:rPr lang="en-US" altLang="en-US" sz="3400" dirty="0" smtClean="0">
                <a:solidFill>
                  <a:schemeClr val="tx1"/>
                </a:solidFill>
              </a:rPr>
              <a:t>Step 3: Write down the PATH based  on known conversions</a:t>
            </a:r>
          </a:p>
          <a:p>
            <a:pPr>
              <a:spcAft>
                <a:spcPts val="1200"/>
              </a:spcAft>
            </a:pPr>
            <a:r>
              <a:rPr lang="en-US" altLang="en-US" sz="3400" dirty="0" smtClean="0">
                <a:solidFill>
                  <a:schemeClr val="tx1"/>
                </a:solidFill>
              </a:rPr>
              <a:t>Step 4: Write down the calculation setup.</a:t>
            </a:r>
          </a:p>
          <a:p>
            <a:pPr>
              <a:spcAft>
                <a:spcPts val="1200"/>
              </a:spcAft>
            </a:pPr>
            <a:r>
              <a:rPr lang="en-US" altLang="en-US" sz="3400" dirty="0" smtClean="0">
                <a:solidFill>
                  <a:schemeClr val="tx1"/>
                </a:solidFill>
              </a:rPr>
              <a:t>Step 5: Calculate the answer.</a:t>
            </a:r>
          </a:p>
          <a:p>
            <a:pPr>
              <a:spcAft>
                <a:spcPts val="1200"/>
              </a:spcAft>
            </a:pPr>
            <a:r>
              <a:rPr lang="en-US" altLang="en-US" sz="3400" dirty="0" smtClean="0">
                <a:solidFill>
                  <a:schemeClr val="tx1"/>
                </a:solidFill>
              </a:rPr>
              <a:t>Step 6:Check the answer to be sure both the number and the units make sense.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495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745"/>
          </a:xfrm>
        </p:spPr>
        <p:txBody>
          <a:bodyPr/>
          <a:lstStyle/>
          <a:p>
            <a:pPr algn="ctr"/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3870"/>
            <a:ext cx="10515600" cy="5073093"/>
          </a:xfrm>
        </p:spPr>
        <p:txBody>
          <a:bodyPr>
            <a:normAutofit/>
          </a:bodyPr>
          <a:lstStyle/>
          <a:p>
            <a:r>
              <a:rPr lang="en-US" dirty="0"/>
              <a:t>Matter</a:t>
            </a:r>
          </a:p>
          <a:p>
            <a:pPr lvl="1">
              <a:buClr>
                <a:schemeClr val="accent1"/>
              </a:buClr>
              <a:buSzPct val="125000"/>
              <a:buFontTx/>
              <a:buChar char="•"/>
            </a:pPr>
            <a:r>
              <a:rPr lang="en-US" dirty="0"/>
              <a:t>Anything that occupies space and has 	mass.</a:t>
            </a:r>
          </a:p>
          <a:p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altLang="en-US" b="1" dirty="0"/>
              <a:t>Accuracy and Precision</a:t>
            </a:r>
          </a:p>
          <a:p>
            <a:pPr lvl="1">
              <a:spcAft>
                <a:spcPts val="1200"/>
              </a:spcAft>
            </a:pPr>
            <a:r>
              <a:rPr lang="en-US" altLang="en-US" dirty="0"/>
              <a:t>Accurate measurements are close to the actual or true value.  </a:t>
            </a:r>
          </a:p>
          <a:p>
            <a:pPr lvl="1">
              <a:spcAft>
                <a:spcPts val="1200"/>
              </a:spcAft>
            </a:pPr>
            <a:r>
              <a:rPr lang="en-US" altLang="en-US" dirty="0"/>
              <a:t>Precise measurements are similar in value, but may not be close to the actual value.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Weight</a:t>
            </a:r>
          </a:p>
          <a:p>
            <a:pPr lvl="1">
              <a:buClr>
                <a:schemeClr val="accent1"/>
              </a:buClr>
              <a:buSzPct val="125000"/>
              <a:buFontTx/>
              <a:buChar char="•"/>
            </a:pPr>
            <a:r>
              <a:rPr lang="en-US" dirty="0"/>
              <a:t>The effect of gravity on matter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20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5632"/>
            <a:ext cx="10515600" cy="555230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recommended daily allowance of phosphorus for an adult male is 800 mg.  How many grams of phosphorus are recommended?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 smtClean="0"/>
              <a:t>The daily dose of ampicillin for the treatment of an ear infection is 115 mg/kg body weight.  What is the daily dose for a 34-lb toddler?</a:t>
            </a:r>
          </a:p>
          <a:p>
            <a:endParaRPr lang="en-US" sz="3200" dirty="0" smtClean="0"/>
          </a:p>
          <a:p>
            <a:r>
              <a:rPr lang="en-US" sz="3200" dirty="0" smtClean="0"/>
              <a:t>A person on a diet has been losing weight at the rate of 3.5 lb. per week.  If the person has been on the diet for 6.0 weeks, how many kilograms were lost?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487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13038" y="1908018"/>
            <a:ext cx="1123641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 low dose of aspirin is often recommended for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patients who are at risk for coronary artery disease.</a:t>
            </a:r>
            <a:r>
              <a:rPr kumimoji="0" lang="en-US" altLang="en-US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Low-dose aspirin contains 77 mg of acetylsalicylic acid per tablet. </a:t>
            </a:r>
          </a:p>
        </p:txBody>
      </p:sp>
    </p:spTree>
    <p:extLst>
      <p:ext uri="{BB962C8B-B14F-4D97-AF65-F5344CB8AC3E}">
        <p14:creationId xmlns:p14="http://schemas.microsoft.com/office/powerpoint/2010/main" val="313034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438" y="18389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Temperature Scales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Comparing </a:t>
            </a:r>
            <a:r>
              <a:rPr lang="en-US" b="1" dirty="0"/>
              <a:t>the Three Temperature Scales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746" y="1622854"/>
            <a:ext cx="7127133" cy="497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44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Converting Temperatures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681" y="1108932"/>
            <a:ext cx="11057238" cy="5489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Three temperature scales are used</a:t>
            </a:r>
            <a:r>
              <a:rPr lang="en-US" b="1" dirty="0" smtClean="0"/>
              <a:t>:</a:t>
            </a:r>
            <a:endParaRPr lang="en-US" dirty="0"/>
          </a:p>
          <a:p>
            <a:r>
              <a:rPr lang="en-US" b="1" dirty="0"/>
              <a:t>degrees Fahrenheit (</a:t>
            </a:r>
            <a:r>
              <a:rPr lang="en-US" b="1" baseline="30000" dirty="0" err="1"/>
              <a:t>o</a:t>
            </a:r>
            <a:r>
              <a:rPr lang="en-US" b="1" dirty="0" err="1"/>
              <a:t>F</a:t>
            </a:r>
            <a:r>
              <a:rPr lang="en-US" b="1" dirty="0" smtClean="0"/>
              <a:t>)            </a:t>
            </a:r>
          </a:p>
          <a:p>
            <a:r>
              <a:rPr lang="en-US" b="1" dirty="0" smtClean="0"/>
              <a:t>degrees Celsius (</a:t>
            </a:r>
            <a:r>
              <a:rPr lang="en-US" b="1" baseline="30000" dirty="0" err="1" smtClean="0"/>
              <a:t>o</a:t>
            </a:r>
            <a:r>
              <a:rPr lang="en-US" b="1" dirty="0" err="1" smtClean="0"/>
              <a:t>C</a:t>
            </a:r>
            <a:r>
              <a:rPr lang="en-US" b="1" dirty="0" smtClean="0"/>
              <a:t>)</a:t>
            </a:r>
            <a:endParaRPr lang="en-US" dirty="0"/>
          </a:p>
          <a:p>
            <a:pPr>
              <a:spcAft>
                <a:spcPts val="1800"/>
              </a:spcAft>
            </a:pPr>
            <a:r>
              <a:rPr lang="en-US" b="1" dirty="0" smtClean="0"/>
              <a:t>Kelvin </a:t>
            </a:r>
            <a:r>
              <a:rPr lang="en-US" b="1" dirty="0"/>
              <a:t>(K) </a:t>
            </a:r>
            <a:r>
              <a:rPr lang="en-US" b="1" i="1" dirty="0"/>
              <a:t>notice there is no degree sign for </a:t>
            </a:r>
            <a:r>
              <a:rPr lang="en-US" b="1" i="1" dirty="0" smtClean="0"/>
              <a:t>Kelvin</a:t>
            </a:r>
            <a:endParaRPr lang="en-US" dirty="0"/>
          </a:p>
          <a:p>
            <a:r>
              <a:rPr lang="en-US" b="1" dirty="0"/>
              <a:t>To convert from </a:t>
            </a:r>
            <a:r>
              <a:rPr lang="en-US" sz="1800" b="1" baseline="30000" dirty="0" err="1" smtClean="0"/>
              <a:t>o</a:t>
            </a:r>
            <a:r>
              <a:rPr lang="en-US" b="1" dirty="0" err="1" smtClean="0"/>
              <a:t>C</a:t>
            </a:r>
            <a:r>
              <a:rPr lang="en-US" b="1" dirty="0" smtClean="0"/>
              <a:t> to </a:t>
            </a:r>
            <a:r>
              <a:rPr lang="en-US" sz="1800" b="1" baseline="30000" dirty="0" err="1" smtClean="0"/>
              <a:t>o</a:t>
            </a:r>
            <a:r>
              <a:rPr lang="en-US" b="1" dirty="0" err="1" smtClean="0"/>
              <a:t>F</a:t>
            </a:r>
            <a:r>
              <a:rPr lang="en-US" b="1" dirty="0" smtClean="0"/>
              <a:t>:                      To convert from </a:t>
            </a:r>
            <a:r>
              <a:rPr lang="en-US" sz="1800" b="1" baseline="30000" dirty="0" err="1" smtClean="0"/>
              <a:t>o</a:t>
            </a:r>
            <a:r>
              <a:rPr lang="en-US" b="1" dirty="0" err="1" smtClean="0"/>
              <a:t>F</a:t>
            </a:r>
            <a:r>
              <a:rPr lang="en-US" b="1" dirty="0" smtClean="0"/>
              <a:t> to </a:t>
            </a:r>
            <a:r>
              <a:rPr lang="en-US" sz="1800" b="1" baseline="30000" dirty="0" err="1" smtClean="0"/>
              <a:t>o</a:t>
            </a:r>
            <a:r>
              <a:rPr lang="en-US" b="1" dirty="0" err="1" smtClean="0"/>
              <a:t>C</a:t>
            </a:r>
            <a:r>
              <a:rPr lang="en-US" b="1" dirty="0" smtClean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en-US" sz="1800" b="1" dirty="0" smtClean="0"/>
              <a:t>	</a:t>
            </a:r>
            <a:r>
              <a:rPr lang="en-US" sz="1800" b="1" baseline="30000" dirty="0" err="1" smtClean="0"/>
              <a:t>o</a:t>
            </a:r>
            <a:r>
              <a:rPr lang="en-US" b="1" dirty="0" err="1" smtClean="0"/>
              <a:t>F</a:t>
            </a:r>
            <a:r>
              <a:rPr lang="en-US" b="1" dirty="0" smtClean="0"/>
              <a:t> = 1.8(</a:t>
            </a:r>
            <a:r>
              <a:rPr lang="en-US" sz="1800" b="1" baseline="30000" dirty="0" err="1" smtClean="0"/>
              <a:t>o</a:t>
            </a:r>
            <a:r>
              <a:rPr lang="en-US" b="1" dirty="0" err="1" smtClean="0"/>
              <a:t>C</a:t>
            </a:r>
            <a:r>
              <a:rPr lang="en-US" b="1" dirty="0" smtClean="0"/>
              <a:t>) + 32				</a:t>
            </a:r>
            <a:r>
              <a:rPr lang="en-US" sz="1800" b="1" baseline="30000" dirty="0" err="1" smtClean="0"/>
              <a:t>o</a:t>
            </a:r>
            <a:r>
              <a:rPr lang="en-US" b="1" dirty="0" err="1" smtClean="0"/>
              <a:t>C</a:t>
            </a:r>
            <a:r>
              <a:rPr lang="en-US" b="1" dirty="0" smtClean="0"/>
              <a:t>=</a:t>
            </a:r>
            <a:r>
              <a:rPr lang="en-US" b="1" u="sng" dirty="0" smtClean="0"/>
              <a:t> </a:t>
            </a:r>
            <a:r>
              <a:rPr lang="en-US" sz="1800" b="1" u="sng" baseline="30000" dirty="0" err="1" smtClean="0"/>
              <a:t>o</a:t>
            </a:r>
            <a:r>
              <a:rPr lang="en-US" b="1" u="sng" dirty="0" err="1" smtClean="0"/>
              <a:t>F</a:t>
            </a:r>
            <a:r>
              <a:rPr lang="en-US" b="1" u="sng" dirty="0" smtClean="0"/>
              <a:t> − 32</a:t>
            </a:r>
            <a:r>
              <a:rPr lang="en-US" b="1" dirty="0" smtClean="0"/>
              <a:t>					                                                                    1.8</a:t>
            </a:r>
            <a:endParaRPr lang="en-US" dirty="0" smtClean="0"/>
          </a:p>
          <a:p>
            <a:r>
              <a:rPr lang="en-US" b="1" dirty="0" smtClean="0"/>
              <a:t>To </a:t>
            </a:r>
            <a:r>
              <a:rPr lang="en-US" b="1" dirty="0"/>
              <a:t>convert from </a:t>
            </a:r>
            <a:r>
              <a:rPr lang="en-US" sz="1600" b="1" baseline="30000" dirty="0" err="1" smtClean="0"/>
              <a:t>o</a:t>
            </a:r>
            <a:r>
              <a:rPr lang="en-US" b="1" dirty="0" err="1" smtClean="0"/>
              <a:t>C</a:t>
            </a:r>
            <a:r>
              <a:rPr lang="en-US" b="1" dirty="0" smtClean="0"/>
              <a:t> to K                          To convert from K to </a:t>
            </a:r>
            <a:r>
              <a:rPr lang="en-US" sz="1800" b="1" baseline="30000" dirty="0" err="1" smtClean="0"/>
              <a:t>o</a:t>
            </a:r>
            <a:r>
              <a:rPr lang="en-US" b="1" dirty="0" err="1" smtClean="0"/>
              <a:t>C</a:t>
            </a:r>
            <a:r>
              <a:rPr lang="en-US" b="1" dirty="0" smtClean="0"/>
              <a:t>: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            K </a:t>
            </a:r>
            <a:r>
              <a:rPr lang="en-US" b="1" dirty="0"/>
              <a:t>= </a:t>
            </a:r>
            <a:r>
              <a:rPr lang="en-US" sz="1800" b="1" baseline="30000" dirty="0" err="1"/>
              <a:t>o</a:t>
            </a:r>
            <a:r>
              <a:rPr lang="en-US" b="1" dirty="0" err="1"/>
              <a:t>C</a:t>
            </a:r>
            <a:r>
              <a:rPr lang="en-US" b="1" dirty="0"/>
              <a:t>+ 273 </a:t>
            </a:r>
            <a:r>
              <a:rPr lang="en-US" b="1" dirty="0" smtClean="0"/>
              <a:t>				       </a:t>
            </a:r>
            <a:r>
              <a:rPr lang="en-US" sz="1800" b="1" baseline="30000" dirty="0" err="1" smtClean="0"/>
              <a:t>o</a:t>
            </a:r>
            <a:r>
              <a:rPr lang="en-US" b="1" dirty="0" err="1" smtClean="0"/>
              <a:t>C</a:t>
            </a:r>
            <a:r>
              <a:rPr lang="en-US" b="1" dirty="0" smtClean="0"/>
              <a:t>= K − 273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85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23784"/>
          </a:xfrm>
        </p:spPr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4719" y="823784"/>
            <a:ext cx="10515600" cy="566763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1. A young woman recovered from extreme hypothermia, during which her temperature had dropped to 20.6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C.  </a:t>
            </a:r>
          </a:p>
          <a:p>
            <a:r>
              <a:rPr lang="en-US" sz="3200" dirty="0" smtClean="0"/>
              <a:t>What was her temperature on the Fahrenheit scale and the Kelvin scale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/>
              <a:t>2. A 4-year-old child has a temperature of 38.7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C.  Since high fevers cause convulsions in children, it is recommended that Phenobarbital be given if the temperature exceeds 101.0</a:t>
            </a:r>
            <a:r>
              <a:rPr lang="en-US" sz="3200" baseline="30000" dirty="0" smtClean="0"/>
              <a:t>o</a:t>
            </a:r>
            <a:r>
              <a:rPr lang="en-US" sz="3200" dirty="0" smtClean="0"/>
              <a:t>F.  Should Phenobarbital be given now?</a:t>
            </a:r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13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prstClr val="black"/>
                </a:solidFill>
                <a:latin typeface="Calibri"/>
              </a:rPr>
              <a:t>Percentage</a:t>
            </a:r>
            <a:endParaRPr lang="en-US" dirty="0"/>
          </a:p>
        </p:txBody>
      </p:sp>
      <p:graphicFrame>
        <p:nvGraphicFramePr>
          <p:cNvPr id="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0161840"/>
              </p:ext>
            </p:extLst>
          </p:nvPr>
        </p:nvGraphicFramePr>
        <p:xfrm>
          <a:off x="1569546" y="2240692"/>
          <a:ext cx="8014617" cy="1713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3" imgW="1841400" imgH="393480" progId="Equation.3">
                  <p:embed/>
                </p:oleObj>
              </mc:Choice>
              <mc:Fallback>
                <p:oleObj name="Equation" r:id="rId3" imgW="1841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546" y="2240692"/>
                        <a:ext cx="8014617" cy="17134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0169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8097"/>
            <a:ext cx="10515600" cy="4718866"/>
          </a:xfrm>
        </p:spPr>
        <p:txBody>
          <a:bodyPr/>
          <a:lstStyle/>
          <a:p>
            <a:r>
              <a:rPr lang="en-US" sz="3200" dirty="0"/>
              <a:t>A sample of sugar weighing 2.47 g contains 0.988g of carbon.  What is the mass % carbon in sugar?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/>
              <a:t>Water is composed of 11.2% H and 88.8% O.  What is the mass of water contains 15.0 g of 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17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altLang="en-US" dirty="0"/>
              <a:t>Understanding density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04103" y="1117171"/>
                <a:ext cx="10515600" cy="551428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en-US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Mass-The </a:t>
                </a:r>
                <a:r>
                  <a:rPr lang="en-US" altLang="en-US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amount of matter in an object.  </a:t>
                </a:r>
                <a:r>
                  <a:rPr lang="en-US" altLang="en-US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(</a:t>
                </a:r>
                <a:r>
                  <a:rPr lang="en-US" altLang="en-US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determined balance/scale</a:t>
                </a:r>
                <a:r>
                  <a:rPr lang="en-US" altLang="en-US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</a:t>
                </a:r>
              </a:p>
              <a:p>
                <a:pPr marL="0" indent="0">
                  <a:buNone/>
                </a:pP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r>
                  <a:rPr lang="en-US" dirty="0" smtClean="0"/>
                  <a:t>Weight: The </a:t>
                </a:r>
                <a:r>
                  <a:rPr lang="en-US" dirty="0"/>
                  <a:t>effect of gravity on matter</a:t>
                </a:r>
              </a:p>
              <a:p>
                <a:endParaRPr lang="en-US" altLang="en-US" sz="1900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r>
                  <a:rPr lang="en-US" altLang="en-US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Volume-The amount of space occupied by an object. </a:t>
                </a:r>
              </a:p>
              <a:p>
                <a:pPr marL="0" indent="0">
                  <a:buNone/>
                </a:pPr>
                <a:r>
                  <a:rPr lang="en-US" altLang="en-US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	(determined by ruler and formula or graduated cylinder</a:t>
                </a:r>
                <a:r>
                  <a:rPr lang="en-US" altLang="en-US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</a:t>
                </a:r>
              </a:p>
              <a:p>
                <a:pPr marL="0" indent="0">
                  <a:buNone/>
                </a:pPr>
                <a:endParaRPr lang="en-US" altLang="en-US" sz="1900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r>
                  <a:rPr lang="en-US" b="1" dirty="0"/>
                  <a:t>Density: A physical property that relates the mass of a substance to its volume</a:t>
                </a:r>
                <a:r>
                  <a:rPr lang="en-US" b="1" dirty="0" smtClean="0"/>
                  <a:t>.</a:t>
                </a:r>
              </a:p>
              <a:p>
                <a:endParaRPr lang="en-US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/>
                        <m:t>density</m:t>
                      </m:r>
                      <m:r>
                        <a:rPr lang="en-US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dirty="0"/>
                            <m:t>mass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 (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dirty="0"/>
                            <m:t>volume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 (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mL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or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 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cc</m:t>
                          </m:r>
                          <m:r>
                            <m:rPr>
                              <m:nor/>
                            </m:rPr>
                            <a:rPr lang="en-US" b="1" dirty="0"/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altLang="en-US" b="1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4103" y="1117171"/>
                <a:ext cx="10515600" cy="5514287"/>
              </a:xfrm>
              <a:blipFill rotWithShape="0">
                <a:blip r:embed="rId2"/>
                <a:stretch>
                  <a:fillRect l="-1101" t="-2541" r="-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0514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9686"/>
          </a:xfrm>
        </p:spPr>
        <p:txBody>
          <a:bodyPr/>
          <a:lstStyle/>
          <a:p>
            <a:pPr algn="ctr"/>
            <a:r>
              <a:rPr lang="en-US" b="1" dirty="0" smtClean="0"/>
              <a:t>Density at a conversion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55823" y="787657"/>
                <a:ext cx="10515600" cy="562961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To convert volume (mL) to mass (g</a:t>
                </a:r>
                <a:r>
                  <a:rPr lang="en-US" b="1" dirty="0" smtClean="0"/>
                  <a:t>):</a:t>
                </a:r>
              </a:p>
              <a:p>
                <a:pPr marL="0" indent="0">
                  <a:buNone/>
                </a:pPr>
                <a:endParaRPr lang="en-US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spcAft>
                    <a:spcPts val="18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𝒎𝑳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𝒎𝑳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/>
                  <a:t>To convert mass (g) to volume (mL</a:t>
                </a:r>
                <a:r>
                  <a:rPr lang="en-US" b="1" dirty="0" smtClean="0"/>
                  <a:t>):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𝒈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𝒎𝑳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𝒎𝑳</m:t>
                      </m:r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5823" y="787657"/>
                <a:ext cx="10515600" cy="5629617"/>
              </a:xfrm>
              <a:blipFill rotWithShape="0"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41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341" y="132534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24" y="1145060"/>
            <a:ext cx="10515600" cy="471886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Mercury has a density of 13.6 g per </a:t>
            </a:r>
            <a:r>
              <a:rPr lang="en-US" dirty="0" err="1" smtClean="0"/>
              <a:t>mL.</a:t>
            </a:r>
            <a:r>
              <a:rPr lang="en-US" dirty="0" smtClean="0"/>
              <a:t>  What is the density of mercury in lbs. per gallon?</a:t>
            </a:r>
          </a:p>
          <a:p>
            <a:endParaRPr lang="en-US" dirty="0"/>
          </a:p>
          <a:p>
            <a:r>
              <a:rPr lang="en-US" dirty="0" smtClean="0"/>
              <a:t>Ebony is a dark hard wood.  A rectangular piece of ebony has a mass of 522 g and a volume of 435 cm</a:t>
            </a:r>
            <a:r>
              <a:rPr lang="en-US" baseline="30000" dirty="0" smtClean="0"/>
              <a:t>3</a:t>
            </a:r>
            <a:r>
              <a:rPr lang="en-US" dirty="0" smtClean="0"/>
              <a:t>.  Find the density of ebony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Gasoline has a density of 0.68 g/</a:t>
            </a:r>
            <a:r>
              <a:rPr lang="en-US" dirty="0" err="1" smtClean="0"/>
              <a:t>mL.</a:t>
            </a:r>
            <a:r>
              <a:rPr lang="en-US" dirty="0" smtClean="0"/>
              <a:t>  What is the mass of 90.5 mL of gasoline?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50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6410"/>
          </a:xfrm>
        </p:spPr>
        <p:txBody>
          <a:bodyPr/>
          <a:lstStyle/>
          <a:p>
            <a:pPr algn="ctr"/>
            <a:r>
              <a:rPr lang="en-US" dirty="0" smtClean="0"/>
              <a:t>States of Matter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134" y="1779373"/>
            <a:ext cx="11181732" cy="239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82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Specific Gravity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84220"/>
                <a:ext cx="10515600" cy="5415434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Specific gravity: A quantity that compares the density </a:t>
                </a:r>
                <a:r>
                  <a:rPr lang="en-US" b="1" dirty="0" smtClean="0"/>
                  <a:t>of </a:t>
                </a:r>
                <a:r>
                  <a:rPr lang="en-US" b="1" dirty="0"/>
                  <a:t>a substance with the density of water at </a:t>
                </a:r>
                <a:r>
                  <a:rPr lang="en-US" b="1" dirty="0" smtClean="0"/>
                  <a:t>the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same </a:t>
                </a:r>
                <a:r>
                  <a:rPr lang="en-US" b="1" dirty="0"/>
                  <a:t>temperature</a:t>
                </a:r>
                <a:r>
                  <a:rPr lang="en-US" b="1" dirty="0" smtClean="0"/>
                  <a:t>.</a:t>
                </a:r>
              </a:p>
              <a:p>
                <a:endParaRPr lang="en-US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1" dirty="0" smtClean="0"/>
                        <m:t>specific</m:t>
                      </m:r>
                      <m:r>
                        <m:rPr>
                          <m:nor/>
                        </m:rPr>
                        <a:rPr lang="en-US" b="1" dirty="0" smtClean="0"/>
                        <m:t> </m:t>
                      </m:r>
                      <m:r>
                        <m:rPr>
                          <m:nor/>
                        </m:rPr>
                        <a:rPr lang="en-US" b="1" dirty="0" smtClean="0"/>
                        <m:t>gravity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1" dirty="0" smtClean="0"/>
                            <m:t>density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of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a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substance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 (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g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/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mL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)</m:t>
                          </m:r>
                          <m:r>
                            <m:rPr>
                              <m:nor/>
                            </m:rPr>
                            <a:rPr lang="en-US" dirty="0" smtClean="0"/>
                            <m:t>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1" dirty="0" smtClean="0"/>
                            <m:t>density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of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 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water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 (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g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/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mL</m:t>
                          </m:r>
                          <m:r>
                            <m:rPr>
                              <m:nor/>
                            </m:rPr>
                            <a:rPr lang="en-US" b="1" dirty="0" smtClean="0"/>
                            <m:t>)</m:t>
                          </m:r>
                          <m:r>
                            <m:rPr>
                              <m:nor/>
                            </m:rPr>
                            <a:rPr lang="en-US" dirty="0" smtClean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Density of water =1.00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 dirty="0" smtClean="0"/>
                      <m:t>g</m:t>
                    </m:r>
                    <m:r>
                      <m:rPr>
                        <m:nor/>
                      </m:rPr>
                      <a:rPr lang="en-US" b="1" dirty="0" smtClean="0"/>
                      <m:t>/</m:t>
                    </m:r>
                    <m:r>
                      <m:rPr>
                        <m:nor/>
                      </m:rPr>
                      <a:rPr lang="en-US" b="1" dirty="0" smtClean="0"/>
                      <m:t>mL</m:t>
                    </m:r>
                  </m:oMath>
                </a14:m>
                <a:r>
                  <a:rPr lang="en-US" b="1" dirty="0" smtClean="0"/>
                  <a:t> </a:t>
                </a:r>
              </a:p>
              <a:p>
                <a:endParaRPr lang="en-US" dirty="0"/>
              </a:p>
              <a:p>
                <a:r>
                  <a:rPr lang="en-US" b="1" dirty="0"/>
                  <a:t>The specific gravity of a substance is equal to its </a:t>
                </a:r>
                <a:r>
                  <a:rPr lang="en-US" dirty="0" smtClean="0"/>
                  <a:t> </a:t>
                </a:r>
                <a:r>
                  <a:rPr lang="en-US" b="1" dirty="0" smtClean="0"/>
                  <a:t>density</a:t>
                </a:r>
                <a:r>
                  <a:rPr lang="en-US" b="1" dirty="0"/>
                  <a:t>, but contains no units</a:t>
                </a:r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84220"/>
                <a:ext cx="10515600" cy="5415434"/>
              </a:xfrm>
              <a:blipFill rotWithShape="0">
                <a:blip r:embed="rId2"/>
                <a:stretch>
                  <a:fillRect l="-1043" t="-1914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83882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914" y="0"/>
            <a:ext cx="10515600" cy="746983"/>
          </a:xfrm>
        </p:spPr>
        <p:txBody>
          <a:bodyPr/>
          <a:lstStyle/>
          <a:p>
            <a:pPr algn="ctr"/>
            <a:r>
              <a:rPr lang="en-US" altLang="en-US" dirty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530" y="988542"/>
            <a:ext cx="10515600" cy="5725296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Energy – ability to </a:t>
            </a:r>
            <a:r>
              <a:rPr lang="en-US" altLang="en-US" dirty="0" smtClean="0"/>
              <a:t>work</a:t>
            </a:r>
          </a:p>
          <a:p>
            <a:r>
              <a:rPr lang="en-US" altLang="en-US" b="1" dirty="0"/>
              <a:t>potential </a:t>
            </a:r>
            <a:r>
              <a:rPr lang="en-US" altLang="en-US" b="1" dirty="0" smtClean="0"/>
              <a:t>energy</a:t>
            </a:r>
            <a:r>
              <a:rPr lang="en-US" altLang="en-US" dirty="0" smtClean="0"/>
              <a:t>: stored </a:t>
            </a:r>
            <a:r>
              <a:rPr lang="en-US" altLang="en-US" dirty="0"/>
              <a:t>energy </a:t>
            </a:r>
          </a:p>
          <a:p>
            <a:r>
              <a:rPr lang="en-US" altLang="en-US" b="1" dirty="0"/>
              <a:t>kinetic </a:t>
            </a:r>
            <a:r>
              <a:rPr lang="en-US" altLang="en-US" b="1" dirty="0" smtClean="0"/>
              <a:t>energy</a:t>
            </a:r>
            <a:r>
              <a:rPr lang="en-US" altLang="en-US" dirty="0" smtClean="0"/>
              <a:t>: energy </a:t>
            </a:r>
            <a:r>
              <a:rPr lang="en-US" altLang="en-US" dirty="0"/>
              <a:t>to produce motion</a:t>
            </a:r>
            <a:endParaRPr lang="en-US" dirty="0"/>
          </a:p>
          <a:p>
            <a:r>
              <a:rPr lang="en-US" altLang="en-US" b="1" dirty="0"/>
              <a:t>conservation of </a:t>
            </a:r>
            <a:r>
              <a:rPr lang="en-US" altLang="en-US" b="1" dirty="0" smtClean="0"/>
              <a:t>energy: </a:t>
            </a:r>
            <a:r>
              <a:rPr lang="en-US" altLang="en-US" dirty="0"/>
              <a:t>Energy takes various forms, but it is never created or </a:t>
            </a:r>
            <a:r>
              <a:rPr lang="en-US" altLang="en-US" dirty="0" smtClean="0"/>
              <a:t>destroyed</a:t>
            </a:r>
          </a:p>
          <a:p>
            <a:r>
              <a:rPr lang="en-US" altLang="en-US" dirty="0" smtClean="0"/>
              <a:t>Units of energy </a:t>
            </a:r>
          </a:p>
          <a:p>
            <a:pPr lvl="1"/>
            <a:r>
              <a:rPr lang="en-US" altLang="en-US" sz="2800" dirty="0" smtClean="0"/>
              <a:t>joules, J</a:t>
            </a:r>
          </a:p>
          <a:p>
            <a:pPr lvl="1"/>
            <a:r>
              <a:rPr lang="en-US" altLang="en-US" sz="2800" dirty="0"/>
              <a:t>c</a:t>
            </a:r>
            <a:r>
              <a:rPr lang="en-US" altLang="en-US" sz="2800" dirty="0" smtClean="0"/>
              <a:t>alories, </a:t>
            </a:r>
            <a:r>
              <a:rPr lang="en-US" altLang="en-US" sz="2800" dirty="0" err="1" smtClean="0"/>
              <a:t>cal</a:t>
            </a:r>
            <a:endParaRPr lang="en-US" altLang="en-US" sz="2800" dirty="0"/>
          </a:p>
          <a:p>
            <a:r>
              <a:rPr lang="en-US" altLang="en-US" dirty="0" smtClean="0"/>
              <a:t>Conversion: </a:t>
            </a:r>
          </a:p>
          <a:p>
            <a:pPr lvl="1"/>
            <a:r>
              <a:rPr lang="en-US" altLang="en-US" sz="2800" dirty="0" smtClean="0"/>
              <a:t>1cal = 4.184 J</a:t>
            </a:r>
          </a:p>
          <a:p>
            <a:pPr lvl="1"/>
            <a:r>
              <a:rPr lang="en-US" altLang="en-US" sz="2800" dirty="0" smtClean="0"/>
              <a:t>I Cal (nutritional calorie) = 1000 </a:t>
            </a:r>
            <a:r>
              <a:rPr lang="en-US" altLang="en-US" sz="2800" dirty="0" err="1" smtClean="0"/>
              <a:t>cal</a:t>
            </a:r>
            <a:endParaRPr lang="en-US" altLang="en-US" sz="2800" dirty="0" smtClean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927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Classification of Matter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9460" y="1690688"/>
            <a:ext cx="9148236" cy="377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0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Physical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5762"/>
            <a:ext cx="10515600" cy="4661201"/>
          </a:xfrm>
        </p:spPr>
        <p:txBody>
          <a:bodyPr/>
          <a:lstStyle/>
          <a:p>
            <a:r>
              <a:rPr lang="en-US" dirty="0" smtClean="0"/>
              <a:t>Characteristics that can be evaluated without changing the composition of the material.</a:t>
            </a:r>
          </a:p>
          <a:p>
            <a:endParaRPr lang="en-US" dirty="0" smtClean="0"/>
          </a:p>
          <a:p>
            <a:r>
              <a:rPr lang="en-US" dirty="0" smtClean="0"/>
              <a:t>Examples</a:t>
            </a:r>
            <a:endParaRPr lang="en-US" sz="1800" dirty="0" smtClean="0"/>
          </a:p>
          <a:p>
            <a:pPr lvl="3"/>
            <a:r>
              <a:rPr lang="en-US" sz="2400" dirty="0" smtClean="0"/>
              <a:t>color		- density</a:t>
            </a:r>
          </a:p>
          <a:p>
            <a:pPr lvl="3"/>
            <a:r>
              <a:rPr lang="en-US" sz="2400" dirty="0" smtClean="0"/>
              <a:t>odor		- melting point</a:t>
            </a:r>
          </a:p>
          <a:p>
            <a:pPr lvl="3"/>
            <a:r>
              <a:rPr lang="en-US" sz="2400" dirty="0" smtClean="0"/>
              <a:t>taste		- boiling point</a:t>
            </a:r>
          </a:p>
          <a:p>
            <a:pPr lvl="3"/>
            <a:r>
              <a:rPr lang="en-US" sz="2400" dirty="0" smtClean="0"/>
              <a:t>feel		- compressibility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46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Chemical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535" y="1529063"/>
            <a:ext cx="10515600" cy="4351338"/>
          </a:xfrm>
        </p:spPr>
        <p:txBody>
          <a:bodyPr/>
          <a:lstStyle/>
          <a:p>
            <a:r>
              <a:rPr lang="en-US" sz="3200" dirty="0"/>
              <a:t>Result in a change in the composition of a material.  </a:t>
            </a:r>
          </a:p>
          <a:p>
            <a:endParaRPr lang="en-US" sz="3200" dirty="0" smtClean="0"/>
          </a:p>
          <a:p>
            <a:r>
              <a:rPr lang="en-US" sz="3200" dirty="0">
                <a:latin typeface="Adobe Garamond Pro" pitchFamily="18" charset="0"/>
              </a:rPr>
              <a:t>Chemical Reaction </a:t>
            </a:r>
            <a:r>
              <a:rPr lang="en-US" sz="3200" dirty="0"/>
              <a:t>- how the change occurs.</a:t>
            </a:r>
          </a:p>
          <a:p>
            <a:endParaRPr lang="en-US" sz="3200" dirty="0" smtClean="0"/>
          </a:p>
          <a:p>
            <a:r>
              <a:rPr lang="en-US" sz="3200" dirty="0"/>
              <a:t>Example	A chemical property of wood is 	</a:t>
            </a:r>
            <a:r>
              <a:rPr lang="en-US" sz="3200" dirty="0" smtClean="0"/>
              <a:t>it’s </a:t>
            </a:r>
            <a:r>
              <a:rPr lang="en-US" sz="3200" dirty="0"/>
              <a:t>ability to burn - </a:t>
            </a:r>
            <a:r>
              <a:rPr lang="en-US" sz="3200" u="sng" dirty="0"/>
              <a:t>combustion.</a:t>
            </a:r>
          </a:p>
          <a:p>
            <a:pPr lvl="1">
              <a:buNone/>
            </a:pPr>
            <a:r>
              <a:rPr lang="en-US" sz="3200" dirty="0"/>
              <a:t>		(Reactants and Products are very different)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975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Physical Changes - can be carried out without changing the composition of a substances.</a:t>
            </a:r>
          </a:p>
          <a:p>
            <a:endParaRPr lang="en-US" sz="4000" dirty="0" smtClean="0"/>
          </a:p>
          <a:p>
            <a:r>
              <a:rPr lang="en-US" sz="4000" dirty="0" smtClean="0"/>
              <a:t>Chemical Changes – are changes that change the composition of a substance.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89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870" y="1487872"/>
            <a:ext cx="10768914" cy="4731695"/>
          </a:xfrm>
        </p:spPr>
        <p:txBody>
          <a:bodyPr>
            <a:normAutofit/>
          </a:bodyPr>
          <a:lstStyle/>
          <a:p>
            <a:r>
              <a:rPr lang="en-US" sz="3600" dirty="0"/>
              <a:t>Measurement The Importance of Units</a:t>
            </a:r>
          </a:p>
          <a:p>
            <a:r>
              <a:rPr lang="en-US" sz="3600" dirty="0"/>
              <a:t>Every measurement is composed of a number and a unit.</a:t>
            </a:r>
          </a:p>
          <a:p>
            <a:r>
              <a:rPr lang="en-US" sz="3600" dirty="0"/>
              <a:t>A number is meaningless without the unit</a:t>
            </a:r>
            <a:r>
              <a:rPr lang="en-US" sz="3600" dirty="0" smtClean="0"/>
              <a:t>.</a:t>
            </a:r>
            <a:endParaRPr lang="en-US" sz="3600" dirty="0"/>
          </a:p>
          <a:p>
            <a:pPr lvl="2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600" b="1" dirty="0"/>
              <a:t>aspirin dosage = 325 (milligrams or pounds</a:t>
            </a:r>
            <a:r>
              <a:rPr lang="en-US" sz="3600" b="1" dirty="0" smtClean="0"/>
              <a:t>?)</a:t>
            </a:r>
            <a:endParaRPr lang="en-US" sz="3600" dirty="0"/>
          </a:p>
          <a:p>
            <a:pPr lvl="2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3600" b="1" dirty="0"/>
              <a:t>100-meter dash = 10.00 (seconds or days?)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2675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0412"/>
            <a:ext cx="10515600" cy="1325563"/>
          </a:xfrm>
        </p:spPr>
        <p:txBody>
          <a:bodyPr/>
          <a:lstStyle/>
          <a:p>
            <a:r>
              <a:rPr lang="en-US" dirty="0"/>
              <a:t>Measurement The Metric System of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Each </a:t>
            </a:r>
            <a:r>
              <a:rPr lang="en-US" b="1" dirty="0" smtClean="0"/>
              <a:t>type </a:t>
            </a:r>
            <a:r>
              <a:rPr lang="en-US" b="1" dirty="0"/>
              <a:t>of measurement has a base unit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59" y="2514321"/>
            <a:ext cx="11485939" cy="393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51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1000</Words>
  <Application>Microsoft Office PowerPoint</Application>
  <PresentationFormat>Widescreen</PresentationFormat>
  <Paragraphs>207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Adobe Garamond Pro</vt:lpstr>
      <vt:lpstr>Arial</vt:lpstr>
      <vt:lpstr>Calibri</vt:lpstr>
      <vt:lpstr>Calibri Light</vt:lpstr>
      <vt:lpstr>Cambria Math</vt:lpstr>
      <vt:lpstr>CG Times</vt:lpstr>
      <vt:lpstr>Chalkboard</vt:lpstr>
      <vt:lpstr>Comic Sans MS</vt:lpstr>
      <vt:lpstr>Wingdings</vt:lpstr>
      <vt:lpstr>Office Theme</vt:lpstr>
      <vt:lpstr>Equation</vt:lpstr>
      <vt:lpstr>    Chapter 1 Chemistry: It’s All About “Stuff”  </vt:lpstr>
      <vt:lpstr>Matter</vt:lpstr>
      <vt:lpstr>States of Matter</vt:lpstr>
      <vt:lpstr>Classification of Matter</vt:lpstr>
      <vt:lpstr>Physical properties</vt:lpstr>
      <vt:lpstr>Chemical Properties</vt:lpstr>
      <vt:lpstr>Changes</vt:lpstr>
      <vt:lpstr>Measurement</vt:lpstr>
      <vt:lpstr>Measurement The Metric System of Units</vt:lpstr>
      <vt:lpstr>Rules for determining significant figures</vt:lpstr>
      <vt:lpstr>Mathematical Operations and Significant figures</vt:lpstr>
      <vt:lpstr>Practice</vt:lpstr>
      <vt:lpstr>Scientific Notation</vt:lpstr>
      <vt:lpstr>PowerPoint Presentation</vt:lpstr>
      <vt:lpstr>Scientific Notation Practice</vt:lpstr>
      <vt:lpstr>The Metric System of Units</vt:lpstr>
      <vt:lpstr>Converting Between English Units and Metric Units  </vt:lpstr>
      <vt:lpstr>Dimensional Analysis </vt:lpstr>
      <vt:lpstr>How to Solve a Problem by Dimensional Analysis </vt:lpstr>
      <vt:lpstr>Practice </vt:lpstr>
      <vt:lpstr>Practice</vt:lpstr>
      <vt:lpstr>Temperature Scales  Comparing the Three Temperature Scales</vt:lpstr>
      <vt:lpstr>Converting Temperatures</vt:lpstr>
      <vt:lpstr>Practice</vt:lpstr>
      <vt:lpstr>Percentage</vt:lpstr>
      <vt:lpstr>Practice</vt:lpstr>
      <vt:lpstr>Understanding density</vt:lpstr>
      <vt:lpstr>Density at a conversion</vt:lpstr>
      <vt:lpstr>Practice</vt:lpstr>
      <vt:lpstr>Specific Gravity</vt:lpstr>
      <vt:lpstr>Energy</vt:lpstr>
    </vt:vector>
  </TitlesOfParts>
  <Company>GCCCD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Chemistry: It’s All About “Stuff”</dc:title>
  <dc:creator>Martin Larter</dc:creator>
  <cp:lastModifiedBy>Martin Larter</cp:lastModifiedBy>
  <cp:revision>31</cp:revision>
  <dcterms:created xsi:type="dcterms:W3CDTF">2017-01-13T19:43:47Z</dcterms:created>
  <dcterms:modified xsi:type="dcterms:W3CDTF">2017-01-28T20:02:47Z</dcterms:modified>
</cp:coreProperties>
</file>