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6" r:id="rId3"/>
    <p:sldId id="275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4BCE5-401C-4605-8C61-932F0FEFEB1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41807-2359-4010-B365-8FD82C8F9B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74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ADD000-E10E-45E7-881C-9BD3E59E8615}" type="slidenum">
              <a:rPr lang="en-US"/>
              <a:pPr/>
              <a:t>4</a:t>
            </a:fld>
            <a:endParaRPr lang="en-US"/>
          </a:p>
        </p:txBody>
      </p:sp>
      <p:sp>
        <p:nvSpPr>
          <p:cNvPr id="3379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Figure: 01-04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Title: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The Scientific Method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Caption: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Experiments are performed to form a Hypothesis, which if confirmed may lead to a Scientific Theory.</a:t>
            </a:r>
          </a:p>
          <a:p>
            <a:endParaRPr lang="en-US">
              <a:solidFill>
                <a:srgbClr val="000000"/>
              </a:solidFill>
              <a:latin typeface="Geneva" pitchFamily="4" charset="0"/>
            </a:endParaRP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Notes:</a:t>
            </a:r>
          </a:p>
          <a:p>
            <a:r>
              <a:rPr lang="en-US">
                <a:solidFill>
                  <a:srgbClr val="000000"/>
                </a:solidFill>
                <a:latin typeface="Geneva" pitchFamily="4" charset="0"/>
              </a:rPr>
              <a:t>Even a Scientific Theory is not considered to be absolute truth.  Scientific Theories can be revised in the light of new, or more reliable research.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1D1F6F-8C6E-4980-BE1F-BE6E8959E8A7}" type="slidenum">
              <a:rPr lang="en-US"/>
              <a:pPr/>
              <a:t>14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3213"/>
          </a:xfrm>
        </p:spPr>
        <p:txBody>
          <a:bodyPr lIns="91426" tIns="45714" rIns="91426" bIns="45714"/>
          <a:lstStyle/>
          <a:p>
            <a:endParaRPr lang="el-GR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26F68-4E26-43C2-B814-D1028F427A8C}" type="datetimeFigureOut">
              <a:rPr lang="en-US" smtClean="0"/>
              <a:pPr/>
              <a:t>01/22/2012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F0619-D2F3-4F54-A5C5-7E7F52D7C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</p:spPr>
        <p:txBody>
          <a:bodyPr/>
          <a:lstStyle/>
          <a:p>
            <a:r>
              <a:rPr lang="en-US" dirty="0" smtClean="0"/>
              <a:t>Chemistry 120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Review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Chapter 10: </a:t>
            </a:r>
            <a:br>
              <a:rPr lang="en-US" sz="3400" dirty="0" smtClean="0"/>
            </a:br>
            <a:r>
              <a:rPr lang="en-US" sz="3400" dirty="0" smtClean="0"/>
              <a:t>Quantity Relationships in Chemical Reactions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Stoichiometry</a:t>
            </a:r>
            <a:endParaRPr lang="en-US" dirty="0" smtClean="0"/>
          </a:p>
          <a:p>
            <a:pPr lvl="1"/>
            <a:r>
              <a:rPr lang="en-US" dirty="0" smtClean="0"/>
              <a:t>Using balanced chemical equations</a:t>
            </a:r>
          </a:p>
          <a:p>
            <a:pPr lvl="1"/>
            <a:r>
              <a:rPr lang="en-US" dirty="0" smtClean="0"/>
              <a:t>Calculate the theoretical yield </a:t>
            </a:r>
          </a:p>
          <a:p>
            <a:pPr lvl="1"/>
            <a:r>
              <a:rPr lang="en-US" dirty="0" smtClean="0"/>
              <a:t>Calculate percent yield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Limiting Reactant Problems</a:t>
            </a:r>
          </a:p>
          <a:p>
            <a:pPr lvl="1"/>
            <a:r>
              <a:rPr lang="en-US" dirty="0" err="1" smtClean="0"/>
              <a:t>Thermochemical</a:t>
            </a:r>
            <a:r>
              <a:rPr lang="en-US" dirty="0" smtClean="0"/>
              <a:t> equations and calculations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657600"/>
            <a:ext cx="5181600" cy="69532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5800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100" dirty="0" smtClean="0"/>
              <a:t>Chapter 11: </a:t>
            </a:r>
            <a:br>
              <a:rPr lang="en-US" sz="3100" dirty="0" smtClean="0"/>
            </a:br>
            <a:r>
              <a:rPr lang="en-US" sz="3100" dirty="0" smtClean="0"/>
              <a:t>Atomic Theory: The Quantum Model of the Atom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Electromagnetic Spectrum</a:t>
            </a:r>
          </a:p>
          <a:p>
            <a:r>
              <a:rPr lang="en-US" dirty="0" smtClean="0"/>
              <a:t>Pauli Exclusion Principle</a:t>
            </a:r>
          </a:p>
          <a:p>
            <a:r>
              <a:rPr lang="en-US" dirty="0" err="1" smtClean="0"/>
              <a:t>Hund’s</a:t>
            </a:r>
            <a:r>
              <a:rPr lang="en-US" dirty="0" smtClean="0"/>
              <a:t> Rule</a:t>
            </a:r>
          </a:p>
          <a:p>
            <a:r>
              <a:rPr lang="en-US" dirty="0" smtClean="0"/>
              <a:t>Electron Configuration</a:t>
            </a:r>
          </a:p>
          <a:p>
            <a:pPr lvl="1"/>
            <a:r>
              <a:rPr lang="en-US" dirty="0" smtClean="0"/>
              <a:t>ns</a:t>
            </a:r>
            <a:r>
              <a:rPr lang="en-US" baseline="30000" dirty="0" smtClean="0"/>
              <a:t>2</a:t>
            </a:r>
            <a:r>
              <a:rPr lang="en-US" dirty="0" smtClean="0"/>
              <a:t>np</a:t>
            </a:r>
            <a:r>
              <a:rPr lang="en-US" baseline="30000" dirty="0" smtClean="0"/>
              <a:t>6</a:t>
            </a:r>
            <a:r>
              <a:rPr lang="en-US" dirty="0" smtClean="0"/>
              <a:t>(n-1)d</a:t>
            </a:r>
            <a:r>
              <a:rPr lang="en-US" baseline="30000" dirty="0" smtClean="0"/>
              <a:t>10</a:t>
            </a:r>
            <a:r>
              <a:rPr lang="en-US" dirty="0" smtClean="0"/>
              <a:t>(n-2)f</a:t>
            </a:r>
            <a:r>
              <a:rPr lang="en-US" baseline="30000" dirty="0" smtClean="0"/>
              <a:t>14</a:t>
            </a:r>
            <a:endParaRPr lang="en-US" dirty="0" smtClean="0"/>
          </a:p>
          <a:p>
            <a:r>
              <a:rPr lang="en-US" dirty="0" smtClean="0"/>
              <a:t>Periodic Trends</a:t>
            </a:r>
          </a:p>
          <a:p>
            <a:pPr lvl="1"/>
            <a:r>
              <a:rPr lang="en-US" dirty="0" smtClean="0"/>
              <a:t>Atomic size</a:t>
            </a:r>
          </a:p>
          <a:p>
            <a:pPr lvl="1"/>
            <a:r>
              <a:rPr lang="en-US" dirty="0" smtClean="0"/>
              <a:t>First ionization energy</a:t>
            </a:r>
          </a:p>
          <a:p>
            <a:pPr lvl="1"/>
            <a:r>
              <a:rPr lang="en-US" dirty="0" smtClean="0"/>
              <a:t>Metallic character</a:t>
            </a:r>
          </a:p>
          <a:p>
            <a:pPr lvl="1"/>
            <a:r>
              <a:rPr lang="en-US" dirty="0" err="1" smtClean="0"/>
              <a:t>Electronegativity</a:t>
            </a:r>
            <a:r>
              <a:rPr lang="en-US" dirty="0" smtClean="0"/>
              <a:t>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12: Chemical Bonding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Chemical Bonds</a:t>
            </a:r>
          </a:p>
          <a:p>
            <a:pPr lvl="1"/>
            <a:r>
              <a:rPr lang="en-US" dirty="0" smtClean="0"/>
              <a:t>Ionic</a:t>
            </a:r>
          </a:p>
          <a:p>
            <a:pPr lvl="1"/>
            <a:r>
              <a:rPr lang="en-US" dirty="0" smtClean="0"/>
              <a:t>Metallic </a:t>
            </a:r>
          </a:p>
          <a:p>
            <a:pPr lvl="1"/>
            <a:r>
              <a:rPr lang="en-US" dirty="0" smtClean="0"/>
              <a:t>Covalent </a:t>
            </a:r>
          </a:p>
          <a:p>
            <a:pPr lvl="2"/>
            <a:r>
              <a:rPr lang="en-US" dirty="0" err="1" smtClean="0"/>
              <a:t>Nonpolar</a:t>
            </a:r>
            <a:endParaRPr lang="en-US" dirty="0" smtClean="0"/>
          </a:p>
          <a:p>
            <a:pPr lvl="2"/>
            <a:r>
              <a:rPr lang="en-US" dirty="0" smtClean="0"/>
              <a:t>Polar</a:t>
            </a:r>
          </a:p>
          <a:p>
            <a:pPr lvl="2"/>
            <a:r>
              <a:rPr lang="en-US" dirty="0" smtClean="0"/>
              <a:t>Coordinate </a:t>
            </a:r>
          </a:p>
          <a:p>
            <a:r>
              <a:rPr lang="en-US" dirty="0" smtClean="0"/>
              <a:t>Lewis Structures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13: Structure and Shape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Valence Shell Electron Pair Repulsion Theory </a:t>
            </a:r>
          </a:p>
          <a:p>
            <a:pPr algn="ctr">
              <a:buNone/>
            </a:pPr>
            <a:r>
              <a:rPr lang="en-US" dirty="0" smtClean="0"/>
              <a:t>(VSEPR)</a:t>
            </a:r>
          </a:p>
          <a:p>
            <a:r>
              <a:rPr lang="en-US" dirty="0" smtClean="0"/>
              <a:t>Molecule Polarity</a:t>
            </a:r>
          </a:p>
          <a:p>
            <a:pPr lvl="1"/>
            <a:r>
              <a:rPr lang="en-US" dirty="0" smtClean="0"/>
              <a:t>Net dipole moments</a:t>
            </a:r>
          </a:p>
          <a:p>
            <a:r>
              <a:rPr lang="en-US" dirty="0" smtClean="0"/>
              <a:t>Exceptions to the octet rule</a:t>
            </a:r>
          </a:p>
          <a:p>
            <a:r>
              <a:rPr lang="en-US" dirty="0" smtClean="0"/>
              <a:t>Organic structures</a:t>
            </a:r>
          </a:p>
          <a:p>
            <a:pPr lvl="1"/>
            <a:r>
              <a:rPr lang="en-US" dirty="0" smtClean="0"/>
              <a:t>Hydrocarbons</a:t>
            </a:r>
          </a:p>
          <a:p>
            <a:pPr lvl="1"/>
            <a:r>
              <a:rPr lang="en-US" dirty="0" smtClean="0"/>
              <a:t>Alcohols</a:t>
            </a:r>
          </a:p>
          <a:p>
            <a:pPr lvl="1"/>
            <a:r>
              <a:rPr lang="en-US" dirty="0" smtClean="0"/>
              <a:t>Ethers</a:t>
            </a:r>
          </a:p>
          <a:p>
            <a:pPr lvl="1"/>
            <a:r>
              <a:rPr lang="en-US" dirty="0" smtClean="0"/>
              <a:t>Carboxylic acids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1" descr="13T2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663" y="76200"/>
            <a:ext cx="7940675" cy="650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06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718425" y="6584950"/>
            <a:ext cx="1425575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058" tIns="41029" rIns="82058" bIns="41029"/>
          <a:lstStyle/>
          <a:p>
            <a:pPr algn="r" defTabSz="820738" eaLnBrk="0" hangingPunct="0"/>
            <a:r>
              <a:rPr lang="en-US" sz="1200" b="1"/>
              <a:t>Table 13-2, p. 377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Chapter 4: Introduction to Gases</a:t>
            </a:r>
            <a:br>
              <a:rPr lang="en-US" sz="3200" dirty="0" smtClean="0"/>
            </a:br>
            <a:r>
              <a:rPr lang="en-US" sz="3200" dirty="0" smtClean="0"/>
              <a:t>Chapter 14: The Ideal Gas Law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Properties of Gases</a:t>
            </a:r>
          </a:p>
          <a:p>
            <a:r>
              <a:rPr lang="en-US" dirty="0" smtClean="0"/>
              <a:t>Kinetic Molecular Theory</a:t>
            </a:r>
          </a:p>
          <a:p>
            <a:r>
              <a:rPr lang="en-US" dirty="0" smtClean="0"/>
              <a:t>STP </a:t>
            </a:r>
          </a:p>
          <a:p>
            <a:pPr lvl="1"/>
            <a:r>
              <a:rPr lang="en-US" dirty="0" smtClean="0"/>
              <a:t>0  ̊C and 760 </a:t>
            </a:r>
            <a:r>
              <a:rPr lang="en-US" dirty="0" err="1" smtClean="0"/>
              <a:t>torr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Molar Volume 22.4 L/mol </a:t>
            </a:r>
          </a:p>
          <a:p>
            <a:r>
              <a:rPr lang="en-US" dirty="0" smtClean="0"/>
              <a:t>Gas Laws</a:t>
            </a:r>
          </a:p>
          <a:p>
            <a:pPr lvl="1"/>
            <a:r>
              <a:rPr lang="en-US" dirty="0" smtClean="0"/>
              <a:t>Charles Law: V </a:t>
            </a:r>
            <a:r>
              <a:rPr lang="el-GR" dirty="0" smtClean="0"/>
              <a:t>α</a:t>
            </a:r>
            <a:r>
              <a:rPr lang="en-US" dirty="0" smtClean="0"/>
              <a:t> T(K)</a:t>
            </a:r>
          </a:p>
          <a:p>
            <a:pPr lvl="1"/>
            <a:r>
              <a:rPr lang="en-US" dirty="0" smtClean="0"/>
              <a:t>Boyle’s Law: P </a:t>
            </a:r>
            <a:r>
              <a:rPr lang="el-GR" dirty="0" smtClean="0"/>
              <a:t>α</a:t>
            </a:r>
            <a:r>
              <a:rPr lang="en-US" dirty="0" smtClean="0"/>
              <a:t> 1/V</a:t>
            </a:r>
          </a:p>
          <a:p>
            <a:pPr lvl="1"/>
            <a:r>
              <a:rPr lang="en-US" dirty="0" smtClean="0"/>
              <a:t>Avogadro’s Law: V </a:t>
            </a:r>
            <a:r>
              <a:rPr lang="el-GR" dirty="0" smtClean="0"/>
              <a:t>α</a:t>
            </a:r>
            <a:r>
              <a:rPr lang="en-US" dirty="0" smtClean="0"/>
              <a:t> n</a:t>
            </a:r>
          </a:p>
          <a:p>
            <a:pPr lvl="1"/>
            <a:r>
              <a:rPr lang="en-US" dirty="0" smtClean="0"/>
              <a:t>Ideal Gas Law: PV=</a:t>
            </a:r>
            <a:r>
              <a:rPr lang="en-US" dirty="0" err="1" smtClean="0"/>
              <a:t>nRT</a:t>
            </a:r>
            <a:r>
              <a:rPr lang="en-US" dirty="0" smtClean="0"/>
              <a:t> </a:t>
            </a:r>
          </a:p>
          <a:p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PV(MM)=</a:t>
            </a:r>
            <a:r>
              <a:rPr lang="en-US" dirty="0" err="1" smtClean="0"/>
              <a:t>mRT</a:t>
            </a:r>
            <a:endParaRPr lang="en-US" dirty="0" smtClean="0"/>
          </a:p>
          <a:p>
            <a:pPr lvl="1"/>
            <a:r>
              <a:rPr lang="en-US" dirty="0" smtClean="0"/>
              <a:t>DRT=(MM)P</a:t>
            </a:r>
          </a:p>
          <a:p>
            <a:pPr lvl="1"/>
            <a:r>
              <a:rPr lang="en-US" dirty="0" smtClean="0"/>
              <a:t>Molar Volume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v</a:t>
            </a:r>
            <a:r>
              <a:rPr lang="en-US" dirty="0" smtClean="0"/>
              <a:t>=V/n or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v</a:t>
            </a:r>
            <a:r>
              <a:rPr lang="en-US" dirty="0" smtClean="0"/>
              <a:t>=RT/P</a:t>
            </a:r>
          </a:p>
          <a:p>
            <a:r>
              <a:rPr lang="en-US" dirty="0" smtClean="0"/>
              <a:t>Gas </a:t>
            </a:r>
            <a:r>
              <a:rPr lang="en-US" dirty="0" err="1" smtClean="0"/>
              <a:t>Stoichiometry</a:t>
            </a: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Chapter 15: Gases, Liquids and Solids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Dalton’s Law of Partial Pressures: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total</a:t>
            </a:r>
            <a:r>
              <a:rPr lang="en-US" baseline="-25000" dirty="0" smtClean="0"/>
              <a:t> </a:t>
            </a:r>
            <a:r>
              <a:rPr lang="en-US" dirty="0" smtClean="0"/>
              <a:t>= P</a:t>
            </a:r>
            <a:r>
              <a:rPr lang="en-US" baseline="-25000" dirty="0" smtClean="0"/>
              <a:t>1 </a:t>
            </a:r>
            <a:r>
              <a:rPr lang="en-US" dirty="0" smtClean="0"/>
              <a:t>+ P</a:t>
            </a:r>
            <a:r>
              <a:rPr lang="en-US" baseline="-25000" dirty="0" smtClean="0"/>
              <a:t>2</a:t>
            </a:r>
            <a:r>
              <a:rPr lang="en-US" dirty="0" smtClean="0"/>
              <a:t>+…</a:t>
            </a:r>
          </a:p>
          <a:p>
            <a:r>
              <a:rPr lang="en-US" dirty="0" smtClean="0"/>
              <a:t>Properties of Liquids</a:t>
            </a:r>
          </a:p>
          <a:p>
            <a:pPr lvl="1"/>
            <a:r>
              <a:rPr lang="en-US" dirty="0" smtClean="0"/>
              <a:t>Vapor pressure</a:t>
            </a:r>
          </a:p>
          <a:p>
            <a:pPr lvl="1"/>
            <a:r>
              <a:rPr lang="en-US" dirty="0" smtClean="0"/>
              <a:t>Boiling point</a:t>
            </a:r>
          </a:p>
          <a:p>
            <a:pPr lvl="1"/>
            <a:r>
              <a:rPr lang="en-US" dirty="0" smtClean="0"/>
              <a:t>Viscosity</a:t>
            </a:r>
          </a:p>
          <a:p>
            <a:pPr lvl="1"/>
            <a:r>
              <a:rPr lang="en-US" dirty="0" smtClean="0"/>
              <a:t>Surface tension</a:t>
            </a:r>
          </a:p>
          <a:p>
            <a:r>
              <a:rPr lang="en-US" dirty="0" smtClean="0"/>
              <a:t>Intermolecular Forces</a:t>
            </a:r>
          </a:p>
          <a:p>
            <a:pPr lvl="1"/>
            <a:r>
              <a:rPr lang="en-US" dirty="0" smtClean="0"/>
              <a:t>Induced dipole aka London forces or dispersion forces</a:t>
            </a:r>
          </a:p>
          <a:p>
            <a:pPr lvl="1"/>
            <a:r>
              <a:rPr lang="en-US" dirty="0" smtClean="0"/>
              <a:t>Dipole forces</a:t>
            </a:r>
          </a:p>
          <a:p>
            <a:pPr lvl="1"/>
            <a:r>
              <a:rPr lang="en-US" dirty="0" smtClean="0"/>
              <a:t>Hydrogen bonding</a:t>
            </a:r>
          </a:p>
          <a:p>
            <a:r>
              <a:rPr lang="en-US" dirty="0" smtClean="0"/>
              <a:t>Energy and changes of state  q=</a:t>
            </a:r>
            <a:r>
              <a:rPr lang="en-US" dirty="0" err="1" smtClean="0"/>
              <a:t>mc∆T</a:t>
            </a:r>
            <a:r>
              <a:rPr lang="en-US" dirty="0" smtClean="0"/>
              <a:t> and q=</a:t>
            </a:r>
            <a:r>
              <a:rPr lang="en-US" dirty="0" err="1" smtClean="0"/>
              <a:t>m∆H</a:t>
            </a:r>
            <a:endParaRPr lang="en-US" dirty="0" smtClean="0"/>
          </a:p>
          <a:p>
            <a:r>
              <a:rPr lang="en-US" dirty="0" smtClean="0"/>
              <a:t>Properties of Solids</a:t>
            </a:r>
          </a:p>
          <a:p>
            <a:pPr lvl="1"/>
            <a:r>
              <a:rPr lang="en-US" dirty="0" smtClean="0"/>
              <a:t>Amorphous </a:t>
            </a:r>
          </a:p>
          <a:p>
            <a:pPr lvl="1"/>
            <a:r>
              <a:rPr lang="en-US" dirty="0" smtClean="0"/>
              <a:t>Crystalline</a:t>
            </a:r>
          </a:p>
          <a:p>
            <a:pPr lvl="2"/>
            <a:r>
              <a:rPr lang="en-US" dirty="0" smtClean="0"/>
              <a:t>Ionic</a:t>
            </a:r>
          </a:p>
          <a:p>
            <a:pPr lvl="2"/>
            <a:r>
              <a:rPr lang="en-US" dirty="0" smtClean="0"/>
              <a:t>Molecular</a:t>
            </a:r>
          </a:p>
          <a:p>
            <a:pPr lvl="2"/>
            <a:r>
              <a:rPr lang="en-US" dirty="0" smtClean="0"/>
              <a:t>Covalent Network</a:t>
            </a:r>
          </a:p>
          <a:p>
            <a:pPr lvl="2"/>
            <a:r>
              <a:rPr lang="en-US" dirty="0" smtClean="0"/>
              <a:t>Metallic</a:t>
            </a:r>
          </a:p>
          <a:p>
            <a:pPr lvl="1"/>
            <a:r>
              <a:rPr lang="en-US" dirty="0" smtClean="0"/>
              <a:t>Polycrystalline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16: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Types of Solutions</a:t>
            </a:r>
          </a:p>
          <a:p>
            <a:pPr lvl="1"/>
            <a:r>
              <a:rPr lang="en-US" dirty="0" smtClean="0"/>
              <a:t>Gas</a:t>
            </a:r>
          </a:p>
          <a:p>
            <a:pPr lvl="1"/>
            <a:r>
              <a:rPr lang="en-US" dirty="0" smtClean="0"/>
              <a:t>Solid</a:t>
            </a:r>
          </a:p>
          <a:p>
            <a:pPr lvl="1"/>
            <a:r>
              <a:rPr lang="en-US" dirty="0" smtClean="0"/>
              <a:t>Liquid</a:t>
            </a:r>
          </a:p>
          <a:p>
            <a:r>
              <a:rPr lang="en-US" dirty="0" smtClean="0"/>
              <a:t>Units of Concentration</a:t>
            </a:r>
          </a:p>
          <a:p>
            <a:pPr lvl="1"/>
            <a:r>
              <a:rPr lang="en-US" dirty="0" smtClean="0"/>
              <a:t>Mass percent</a:t>
            </a:r>
          </a:p>
          <a:p>
            <a:pPr lvl="1"/>
            <a:r>
              <a:rPr lang="en-US" dirty="0" err="1" smtClean="0"/>
              <a:t>Molarity</a:t>
            </a:r>
            <a:endParaRPr lang="en-US" dirty="0" smtClean="0"/>
          </a:p>
          <a:p>
            <a:pPr lvl="1"/>
            <a:r>
              <a:rPr lang="en-US" dirty="0" err="1" smtClean="0"/>
              <a:t>Molality</a:t>
            </a:r>
            <a:endParaRPr lang="en-US" dirty="0" smtClean="0"/>
          </a:p>
          <a:p>
            <a:r>
              <a:rPr lang="en-US" dirty="0" smtClean="0"/>
              <a:t>Dilutions M</a:t>
            </a:r>
            <a:r>
              <a:rPr lang="en-US" baseline="-25000" dirty="0" smtClean="0"/>
              <a:t>1</a:t>
            </a:r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= M</a:t>
            </a:r>
            <a:r>
              <a:rPr lang="en-US" baseline="-25000" dirty="0" smtClean="0"/>
              <a:t>2</a:t>
            </a:r>
            <a:r>
              <a:rPr lang="en-US" dirty="0" smtClean="0"/>
              <a:t>V</a:t>
            </a:r>
            <a:r>
              <a:rPr lang="en-US" baseline="-25000" dirty="0" smtClean="0"/>
              <a:t>2</a:t>
            </a:r>
          </a:p>
          <a:p>
            <a:r>
              <a:rPr lang="en-US" dirty="0" smtClean="0"/>
              <a:t>Solution </a:t>
            </a:r>
            <a:r>
              <a:rPr lang="en-US" dirty="0" err="1" smtClean="0"/>
              <a:t>Stoichiometry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Chapter 17: </a:t>
            </a:r>
            <a:br>
              <a:rPr lang="en-US" sz="3200" dirty="0" smtClean="0"/>
            </a:br>
            <a:r>
              <a:rPr lang="en-US" sz="3200" dirty="0" smtClean="0"/>
              <a:t>Acid-Base (Proton Transfer) Reactions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Properties of Acids and Bases</a:t>
            </a:r>
          </a:p>
          <a:p>
            <a:r>
              <a:rPr lang="en-US" dirty="0" smtClean="0"/>
              <a:t>Definitions of Acids and Bases</a:t>
            </a:r>
          </a:p>
          <a:p>
            <a:pPr lvl="1"/>
            <a:r>
              <a:rPr lang="en-US" dirty="0" smtClean="0"/>
              <a:t>Arrhenius</a:t>
            </a:r>
          </a:p>
          <a:p>
            <a:pPr lvl="1"/>
            <a:r>
              <a:rPr lang="en-US" dirty="0" err="1" smtClean="0"/>
              <a:t>Brønsted</a:t>
            </a:r>
            <a:r>
              <a:rPr lang="en-US" dirty="0" smtClean="0"/>
              <a:t>-Lowry</a:t>
            </a:r>
          </a:p>
          <a:p>
            <a:pPr lvl="1"/>
            <a:r>
              <a:rPr lang="en-US" dirty="0" smtClean="0"/>
              <a:t>Lewis</a:t>
            </a:r>
          </a:p>
          <a:p>
            <a:r>
              <a:rPr lang="en-US" dirty="0" smtClean="0"/>
              <a:t>Acid-Base Reactions</a:t>
            </a:r>
          </a:p>
          <a:p>
            <a:pPr lvl="1"/>
            <a:r>
              <a:rPr lang="en-US" dirty="0" smtClean="0"/>
              <a:t>Arrhenius acid-base reactions</a:t>
            </a:r>
          </a:p>
          <a:p>
            <a:pPr lvl="1"/>
            <a:r>
              <a:rPr lang="en-US" dirty="0" err="1" smtClean="0"/>
              <a:t>Brønsted</a:t>
            </a:r>
            <a:r>
              <a:rPr lang="en-US" dirty="0" smtClean="0"/>
              <a:t>-Lowry acid-base reactions</a:t>
            </a:r>
          </a:p>
          <a:p>
            <a:pPr lvl="1"/>
            <a:r>
              <a:rPr lang="en-US" dirty="0" smtClean="0"/>
              <a:t>Lewis acid-base reactions</a:t>
            </a:r>
          </a:p>
          <a:p>
            <a:pPr lvl="1"/>
            <a:r>
              <a:rPr lang="en-US" dirty="0" smtClean="0"/>
              <a:t>Single replacement reactions</a:t>
            </a:r>
          </a:p>
          <a:p>
            <a:pPr lvl="1"/>
            <a:r>
              <a:rPr lang="en-US" dirty="0" smtClean="0"/>
              <a:t>Metal oxide and acids</a:t>
            </a:r>
          </a:p>
          <a:p>
            <a:r>
              <a:rPr lang="en-US" dirty="0" err="1" smtClean="0"/>
              <a:t>K</a:t>
            </a:r>
            <a:r>
              <a:rPr lang="en-US" baseline="-25000" dirty="0" err="1" smtClean="0"/>
              <a:t>w</a:t>
            </a:r>
            <a:r>
              <a:rPr lang="en-US" dirty="0" smtClean="0"/>
              <a:t>, pH and </a:t>
            </a:r>
            <a:r>
              <a:rPr lang="en-US" dirty="0" err="1" smtClean="0"/>
              <a:t>pOH</a:t>
            </a:r>
            <a:endParaRPr lang="en-US" dirty="0"/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5791200"/>
            <a:ext cx="2114550" cy="295275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68580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5715000"/>
            <a:ext cx="2019300" cy="295275"/>
          </a:xfrm>
          <a:prstGeom prst="rect">
            <a:avLst/>
          </a:prstGeom>
          <a:noFill/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68580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6019800"/>
            <a:ext cx="2628900" cy="295275"/>
          </a:xfrm>
          <a:prstGeom prst="rect">
            <a:avLst/>
          </a:prstGeom>
          <a:noFill/>
        </p:spPr>
      </p:pic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8580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6096000"/>
            <a:ext cx="2771775" cy="304800"/>
          </a:xfrm>
          <a:prstGeom prst="rect">
            <a:avLst/>
          </a:prstGeom>
          <a:noFill/>
        </p:spPr>
      </p:pic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68580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Lab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Basic glass working</a:t>
            </a:r>
          </a:p>
          <a:p>
            <a:r>
              <a:rPr lang="en-US" dirty="0" smtClean="0"/>
              <a:t>Proper use of standard equipment</a:t>
            </a:r>
          </a:p>
          <a:p>
            <a:pPr lvl="1"/>
            <a:r>
              <a:rPr lang="en-US" dirty="0" smtClean="0"/>
              <a:t>Balances</a:t>
            </a:r>
          </a:p>
          <a:p>
            <a:pPr lvl="2"/>
            <a:r>
              <a:rPr lang="en-US" dirty="0" smtClean="0"/>
              <a:t>Electronic and quad-beam</a:t>
            </a:r>
          </a:p>
          <a:p>
            <a:pPr lvl="1"/>
            <a:r>
              <a:rPr lang="en-US" dirty="0" smtClean="0"/>
              <a:t>Volumetric equipment</a:t>
            </a:r>
          </a:p>
          <a:p>
            <a:pPr lvl="2"/>
            <a:r>
              <a:rPr lang="en-US" dirty="0" smtClean="0"/>
              <a:t>Beakers, graduated cylinders, Erlenmeyer flasks</a:t>
            </a:r>
          </a:p>
          <a:p>
            <a:pPr lvl="2"/>
            <a:r>
              <a:rPr lang="en-US" dirty="0" smtClean="0"/>
              <a:t>Volumetric flasks and </a:t>
            </a:r>
            <a:r>
              <a:rPr lang="en-US" dirty="0" err="1" smtClean="0"/>
              <a:t>pipets</a:t>
            </a:r>
            <a:r>
              <a:rPr lang="en-US" dirty="0" smtClean="0"/>
              <a:t>, </a:t>
            </a:r>
            <a:r>
              <a:rPr lang="en-US" dirty="0" err="1" smtClean="0"/>
              <a:t>burets</a:t>
            </a:r>
            <a:endParaRPr lang="en-US" dirty="0" smtClean="0"/>
          </a:p>
          <a:p>
            <a:r>
              <a:rPr lang="en-US" dirty="0" smtClean="0"/>
              <a:t>Use equipment to collect, organize and evaluate experimental data</a:t>
            </a:r>
          </a:p>
          <a:p>
            <a:pPr lvl="1"/>
            <a:r>
              <a:rPr lang="en-US" dirty="0" smtClean="0"/>
              <a:t>Observe physical and chemical changes</a:t>
            </a:r>
          </a:p>
          <a:p>
            <a:pPr lvl="1"/>
            <a:r>
              <a:rPr lang="en-US" dirty="0" smtClean="0"/>
              <a:t>Interpret qualitative (non-numerical) and quantitative (numerical) data</a:t>
            </a:r>
          </a:p>
          <a:p>
            <a:r>
              <a:rPr lang="en-US" dirty="0" smtClean="0"/>
              <a:t>Use CRC Handbook to look up information</a:t>
            </a:r>
          </a:p>
          <a:p>
            <a:pPr lvl="1"/>
            <a:r>
              <a:rPr lang="en-US" dirty="0" smtClean="0"/>
              <a:t>Make linear graphs using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1: Introduction to Chemistry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Molecular vs. Particulate view</a:t>
            </a:r>
          </a:p>
          <a:p>
            <a:r>
              <a:rPr lang="en-US" dirty="0" smtClean="0"/>
              <a:t>Scientific Method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743200"/>
            <a:ext cx="5562600" cy="364033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Periodic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Names and symbols of elements (1</a:t>
            </a:r>
            <a:r>
              <a:rPr lang="en-US" baseline="30000" dirty="0" smtClean="0"/>
              <a:t>st</a:t>
            </a:r>
            <a:r>
              <a:rPr lang="en-US" dirty="0" smtClean="0"/>
              <a:t> 56 and Hg, Au, and </a:t>
            </a:r>
            <a:r>
              <a:rPr lang="en-US" dirty="0" err="1" smtClean="0"/>
              <a:t>Pb</a:t>
            </a:r>
            <a:r>
              <a:rPr lang="en-US" dirty="0" smtClean="0"/>
              <a:t>)</a:t>
            </a:r>
          </a:p>
          <a:p>
            <a:r>
              <a:rPr lang="en-US" dirty="0" smtClean="0"/>
              <a:t>Metals, Nonmetals, Semimetals/Metalloids</a:t>
            </a:r>
          </a:p>
          <a:p>
            <a:pPr lvl="1"/>
            <a:r>
              <a:rPr lang="en-US" dirty="0" smtClean="0"/>
              <a:t>Properties</a:t>
            </a:r>
          </a:p>
          <a:p>
            <a:pPr lvl="1"/>
            <a:r>
              <a:rPr lang="en-US" dirty="0" smtClean="0"/>
              <a:t>Position on periodic table</a:t>
            </a:r>
          </a:p>
          <a:p>
            <a:r>
              <a:rPr lang="en-US" dirty="0" smtClean="0"/>
              <a:t>Names of groups</a:t>
            </a:r>
          </a:p>
          <a:p>
            <a:pPr lvl="1"/>
            <a:r>
              <a:rPr lang="en-US" dirty="0" smtClean="0"/>
              <a:t>Representative/Main group elements</a:t>
            </a:r>
          </a:p>
          <a:p>
            <a:pPr lvl="2"/>
            <a:r>
              <a:rPr lang="en-US" dirty="0" smtClean="0"/>
              <a:t>Alkali metals</a:t>
            </a:r>
          </a:p>
          <a:p>
            <a:pPr lvl="2"/>
            <a:r>
              <a:rPr lang="en-US" dirty="0" smtClean="0"/>
              <a:t>Alkaline earth metals</a:t>
            </a:r>
          </a:p>
          <a:p>
            <a:pPr lvl="2"/>
            <a:r>
              <a:rPr lang="en-US" dirty="0" smtClean="0"/>
              <a:t>Boron group</a:t>
            </a:r>
          </a:p>
          <a:p>
            <a:pPr lvl="2"/>
            <a:r>
              <a:rPr lang="en-US" dirty="0" smtClean="0"/>
              <a:t>Carbon group</a:t>
            </a:r>
          </a:p>
          <a:p>
            <a:pPr lvl="2"/>
            <a:r>
              <a:rPr lang="en-US" dirty="0" smtClean="0"/>
              <a:t>Nitrogen group</a:t>
            </a:r>
          </a:p>
          <a:p>
            <a:pPr lvl="2"/>
            <a:r>
              <a:rPr lang="en-US" dirty="0" smtClean="0"/>
              <a:t>Oxygen/</a:t>
            </a:r>
            <a:r>
              <a:rPr lang="en-US" dirty="0" err="1" smtClean="0"/>
              <a:t>chalcogen</a:t>
            </a:r>
            <a:r>
              <a:rPr lang="en-US" dirty="0" smtClean="0"/>
              <a:t> group</a:t>
            </a:r>
          </a:p>
          <a:p>
            <a:pPr lvl="2"/>
            <a:r>
              <a:rPr lang="en-US" dirty="0" smtClean="0"/>
              <a:t>Halogens</a:t>
            </a:r>
          </a:p>
          <a:p>
            <a:pPr lvl="2"/>
            <a:r>
              <a:rPr lang="en-US" dirty="0" smtClean="0"/>
              <a:t>Noble Gases</a:t>
            </a:r>
          </a:p>
          <a:p>
            <a:pPr lvl="1"/>
            <a:r>
              <a:rPr lang="en-US" dirty="0" smtClean="0"/>
              <a:t>Transition metals</a:t>
            </a:r>
          </a:p>
          <a:p>
            <a:pPr lvl="1"/>
            <a:r>
              <a:rPr lang="en-US" dirty="0" smtClean="0"/>
              <a:t>Inner transition metals</a:t>
            </a:r>
          </a:p>
          <a:p>
            <a:pPr lvl="2"/>
            <a:r>
              <a:rPr lang="en-US" dirty="0" smtClean="0"/>
              <a:t>Lanthanides and Actinides</a:t>
            </a: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Chapter 2: Matter and Energy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Matter</a:t>
            </a:r>
          </a:p>
          <a:p>
            <a:pPr lvl="1"/>
            <a:r>
              <a:rPr lang="en-US" dirty="0" smtClean="0"/>
              <a:t>States of Matter</a:t>
            </a:r>
          </a:p>
          <a:p>
            <a:pPr lvl="2"/>
            <a:r>
              <a:rPr lang="en-US" dirty="0" smtClean="0"/>
              <a:t>solid, liquid, and gas</a:t>
            </a:r>
          </a:p>
          <a:p>
            <a:pPr lvl="1"/>
            <a:r>
              <a:rPr lang="en-US" dirty="0" smtClean="0"/>
              <a:t>Types of Matter</a:t>
            </a:r>
          </a:p>
          <a:p>
            <a:pPr lvl="2"/>
            <a:r>
              <a:rPr lang="en-US" dirty="0" smtClean="0"/>
              <a:t>Pure substance: compounds and elements</a:t>
            </a:r>
          </a:p>
          <a:p>
            <a:pPr lvl="2"/>
            <a:r>
              <a:rPr lang="en-US" dirty="0"/>
              <a:t>M</a:t>
            </a:r>
            <a:r>
              <a:rPr lang="en-US" dirty="0" smtClean="0"/>
              <a:t>ixture: homogeneous and heterogeneous</a:t>
            </a:r>
          </a:p>
          <a:p>
            <a:pPr lvl="1"/>
            <a:r>
              <a:rPr lang="en-US" dirty="0" smtClean="0"/>
              <a:t>Properties of Matter</a:t>
            </a:r>
          </a:p>
          <a:p>
            <a:pPr lvl="2"/>
            <a:r>
              <a:rPr lang="en-US" dirty="0" smtClean="0"/>
              <a:t>Chemical and physical changes</a:t>
            </a:r>
          </a:p>
          <a:p>
            <a:r>
              <a:rPr lang="en-US" dirty="0" smtClean="0"/>
              <a:t>Law of Conservation of Mass and Energy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Chapter 3: </a:t>
            </a:r>
            <a:br>
              <a:rPr lang="en-US" sz="3600" dirty="0" smtClean="0"/>
            </a:br>
            <a:r>
              <a:rPr lang="en-US" sz="3600" dirty="0" smtClean="0"/>
              <a:t>Measurements and Chemical Calculations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Measurements</a:t>
            </a:r>
          </a:p>
          <a:p>
            <a:pPr lvl="1"/>
            <a:r>
              <a:rPr lang="en-US" dirty="0" smtClean="0"/>
              <a:t>Units of Measurement</a:t>
            </a:r>
          </a:p>
          <a:p>
            <a:pPr lvl="2"/>
            <a:r>
              <a:rPr lang="en-US" dirty="0" smtClean="0"/>
              <a:t>Metric, USGS, SI</a:t>
            </a:r>
          </a:p>
          <a:p>
            <a:pPr lvl="2"/>
            <a:r>
              <a:rPr lang="en-US" dirty="0" smtClean="0"/>
              <a:t>Significant Figures</a:t>
            </a:r>
          </a:p>
          <a:p>
            <a:r>
              <a:rPr lang="en-US" dirty="0" smtClean="0"/>
              <a:t>Dimensional Analysis</a:t>
            </a:r>
          </a:p>
          <a:p>
            <a:r>
              <a:rPr lang="en-US" dirty="0" smtClean="0"/>
              <a:t>Density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Temperature Conversions</a:t>
            </a:r>
          </a:p>
          <a:p>
            <a:pPr lvl="1"/>
            <a:r>
              <a:rPr lang="en-US" dirty="0" smtClean="0"/>
              <a:t>̊̊̊C,  ̊F, K</a:t>
            </a:r>
          </a:p>
          <a:p>
            <a:pPr lvl="1">
              <a:buNone/>
            </a:pPr>
            <a:r>
              <a:rPr lang="en-US" dirty="0"/>
              <a:t>̊</a:t>
            </a:r>
            <a:r>
              <a:rPr lang="en-US" dirty="0" smtClean="0"/>
              <a:t>C=(5/9)  ̊F + 32  and K=  ̊C + 273.15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4114800"/>
            <a:ext cx="2095500" cy="523875"/>
          </a:xfrm>
          <a:prstGeom prst="rect">
            <a:avLst/>
          </a:prstGeom>
          <a:noFill/>
        </p:spPr>
      </p:pic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68580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Chapter 5: </a:t>
            </a:r>
            <a:br>
              <a:rPr lang="en-US" sz="3200" dirty="0" smtClean="0"/>
            </a:br>
            <a:r>
              <a:rPr lang="en-US" sz="3200" dirty="0" smtClean="0"/>
              <a:t>Atomic Theory: The Nuclear Model of the  Atom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Atomic Theory</a:t>
            </a:r>
          </a:p>
          <a:p>
            <a:pPr lvl="1"/>
            <a:r>
              <a:rPr lang="en-US" dirty="0" smtClean="0"/>
              <a:t>Dalton’s Atomic Theory</a:t>
            </a:r>
          </a:p>
          <a:p>
            <a:pPr lvl="1"/>
            <a:r>
              <a:rPr lang="en-US" dirty="0" smtClean="0"/>
              <a:t>Thomson’s Plum Pudding Model</a:t>
            </a:r>
          </a:p>
          <a:p>
            <a:pPr lvl="2"/>
            <a:r>
              <a:rPr lang="en-US" dirty="0" smtClean="0"/>
              <a:t>Subatomic particles: protons and neutrons</a:t>
            </a:r>
          </a:p>
          <a:p>
            <a:pPr lvl="1"/>
            <a:r>
              <a:rPr lang="en-US" dirty="0" smtClean="0"/>
              <a:t>Rutherford’s Gold Foil Experiment</a:t>
            </a:r>
          </a:p>
          <a:p>
            <a:pPr lvl="2"/>
            <a:r>
              <a:rPr lang="en-US" dirty="0" smtClean="0"/>
              <a:t>Nucleus and electrons</a:t>
            </a:r>
          </a:p>
          <a:p>
            <a:pPr lvl="1"/>
            <a:r>
              <a:rPr lang="en-US" dirty="0" smtClean="0"/>
              <a:t>Nuclear Model of the Atom</a:t>
            </a:r>
          </a:p>
          <a:p>
            <a:pPr lvl="1"/>
            <a:r>
              <a:rPr lang="en-US" dirty="0" smtClean="0"/>
              <a:t>Planetary Model of the Atom aka Bohr Model</a:t>
            </a:r>
          </a:p>
          <a:p>
            <a:pPr lvl="1"/>
            <a:r>
              <a:rPr lang="en-US" dirty="0" smtClean="0"/>
              <a:t>Quantum Mechanical Model of the Atom</a:t>
            </a:r>
          </a:p>
          <a:p>
            <a:r>
              <a:rPr lang="en-US" dirty="0" smtClean="0"/>
              <a:t>Chemical Symbols </a:t>
            </a:r>
            <a:r>
              <a:rPr lang="en-US" baseline="30000" dirty="0" err="1" smtClean="0"/>
              <a:t>A</a:t>
            </a:r>
            <a:r>
              <a:rPr lang="en-US" baseline="-25000" dirty="0" err="1" smtClean="0"/>
              <a:t>Z</a:t>
            </a:r>
            <a:r>
              <a:rPr lang="en-US" dirty="0" err="1" smtClean="0"/>
              <a:t>Sy</a:t>
            </a:r>
            <a:r>
              <a:rPr lang="en-US" dirty="0" smtClean="0"/>
              <a:t> </a:t>
            </a:r>
            <a:r>
              <a:rPr lang="en-US" baseline="30000" dirty="0" smtClean="0"/>
              <a:t>c</a:t>
            </a:r>
            <a:endParaRPr lang="en-US" dirty="0" smtClean="0"/>
          </a:p>
          <a:p>
            <a:pPr lvl="1"/>
            <a:r>
              <a:rPr lang="en-US" sz="2600" dirty="0" smtClean="0"/>
              <a:t>Mass number = A = number of protons and neutrons</a:t>
            </a:r>
          </a:p>
          <a:p>
            <a:pPr lvl="1"/>
            <a:r>
              <a:rPr lang="en-US" sz="2600" dirty="0" smtClean="0"/>
              <a:t>Atomic number = Z = number of protons</a:t>
            </a:r>
          </a:p>
          <a:p>
            <a:pPr lvl="1"/>
            <a:r>
              <a:rPr lang="en-US" sz="2600" dirty="0" smtClean="0"/>
              <a:t>Charge = c</a:t>
            </a:r>
            <a:endParaRPr lang="en-US" dirty="0" smtClean="0"/>
          </a:p>
          <a:p>
            <a:r>
              <a:rPr lang="en-US" dirty="0" smtClean="0"/>
              <a:t>Isotopes</a:t>
            </a:r>
          </a:p>
          <a:p>
            <a:r>
              <a:rPr lang="en-US" dirty="0" smtClean="0"/>
              <a:t>Atomic Mass (</a:t>
            </a:r>
            <a:r>
              <a:rPr lang="en-US" dirty="0" err="1" smtClean="0"/>
              <a:t>amu</a:t>
            </a:r>
            <a:r>
              <a:rPr lang="en-US" dirty="0" smtClean="0"/>
              <a:t> or g/mol)</a:t>
            </a:r>
          </a:p>
          <a:p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Chapter 6: Chemical Nomenclature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Nomenclature</a:t>
            </a:r>
          </a:p>
          <a:p>
            <a:pPr lvl="1"/>
            <a:r>
              <a:rPr lang="en-US" dirty="0" err="1" smtClean="0"/>
              <a:t>Monoatomic</a:t>
            </a:r>
            <a:r>
              <a:rPr lang="en-US" dirty="0" smtClean="0"/>
              <a:t> ions and polyatomic ions</a:t>
            </a:r>
          </a:p>
          <a:p>
            <a:pPr lvl="1"/>
            <a:r>
              <a:rPr lang="en-US" dirty="0" smtClean="0"/>
              <a:t>Ionic </a:t>
            </a:r>
          </a:p>
          <a:p>
            <a:pPr lvl="2"/>
            <a:r>
              <a:rPr lang="en-US" dirty="0" smtClean="0"/>
              <a:t>metal </a:t>
            </a:r>
            <a:r>
              <a:rPr lang="en-US" dirty="0" err="1" smtClean="0"/>
              <a:t>nonmetide</a:t>
            </a:r>
            <a:endParaRPr lang="en-US" dirty="0" smtClean="0"/>
          </a:p>
          <a:p>
            <a:pPr lvl="2"/>
            <a:r>
              <a:rPr lang="en-US" dirty="0" smtClean="0"/>
              <a:t>metal(</a:t>
            </a:r>
            <a:r>
              <a:rPr lang="en-US" dirty="0" err="1" smtClean="0"/>
              <a:t>r.n</a:t>
            </a:r>
            <a:r>
              <a:rPr lang="en-US" dirty="0" smtClean="0"/>
              <a:t>) </a:t>
            </a:r>
            <a:r>
              <a:rPr lang="en-US" dirty="0" err="1" smtClean="0"/>
              <a:t>nonmetide</a:t>
            </a:r>
            <a:endParaRPr lang="en-US" dirty="0" smtClean="0"/>
          </a:p>
          <a:p>
            <a:pPr lvl="2"/>
            <a:r>
              <a:rPr lang="en-US" dirty="0" smtClean="0"/>
              <a:t>Latin nomenclature using </a:t>
            </a:r>
            <a:r>
              <a:rPr lang="en-US" dirty="0" err="1" smtClean="0"/>
              <a:t>latin</a:t>
            </a:r>
            <a:r>
              <a:rPr lang="en-US" dirty="0" smtClean="0"/>
              <a:t> roots </a:t>
            </a:r>
          </a:p>
          <a:p>
            <a:pPr lvl="3"/>
            <a:r>
              <a:rPr lang="en-US" dirty="0" smtClean="0"/>
              <a:t>higher metal </a:t>
            </a:r>
            <a:r>
              <a:rPr lang="en-US" dirty="0" err="1" smtClean="0"/>
              <a:t>cation</a:t>
            </a:r>
            <a:r>
              <a:rPr lang="en-US" dirty="0" smtClean="0"/>
              <a:t> charge –</a:t>
            </a:r>
            <a:r>
              <a:rPr lang="en-US" dirty="0" err="1" smtClean="0"/>
              <a:t>ic</a:t>
            </a:r>
            <a:r>
              <a:rPr lang="en-US" dirty="0" smtClean="0"/>
              <a:t> ending</a:t>
            </a:r>
          </a:p>
          <a:p>
            <a:pPr lvl="3"/>
            <a:r>
              <a:rPr lang="en-US" dirty="0" smtClean="0"/>
              <a:t>Lower metal </a:t>
            </a:r>
            <a:r>
              <a:rPr lang="en-US" dirty="0" err="1" smtClean="0"/>
              <a:t>cation</a:t>
            </a:r>
            <a:r>
              <a:rPr lang="en-US" dirty="0" smtClean="0"/>
              <a:t> charge –</a:t>
            </a:r>
            <a:r>
              <a:rPr lang="en-US" dirty="0" err="1" smtClean="0"/>
              <a:t>ous</a:t>
            </a:r>
            <a:r>
              <a:rPr lang="en-US" dirty="0" smtClean="0"/>
              <a:t> ending           </a:t>
            </a:r>
          </a:p>
          <a:p>
            <a:pPr lvl="1"/>
            <a:r>
              <a:rPr lang="en-US" dirty="0" smtClean="0"/>
              <a:t>Molecular</a:t>
            </a:r>
          </a:p>
          <a:p>
            <a:pPr lvl="2"/>
            <a:r>
              <a:rPr lang="en-US" dirty="0" err="1" smtClean="0"/>
              <a:t>Prefixnonmetal</a:t>
            </a:r>
            <a:r>
              <a:rPr lang="en-US" dirty="0" smtClean="0"/>
              <a:t> </a:t>
            </a:r>
            <a:r>
              <a:rPr lang="en-US" dirty="0" err="1" smtClean="0"/>
              <a:t>prefixnonmetide</a:t>
            </a:r>
            <a:endParaRPr lang="en-US" dirty="0" smtClean="0"/>
          </a:p>
          <a:p>
            <a:pPr lvl="1"/>
            <a:r>
              <a:rPr lang="en-US" dirty="0" smtClean="0"/>
              <a:t>Acids</a:t>
            </a:r>
          </a:p>
          <a:p>
            <a:pPr lvl="2"/>
            <a:r>
              <a:rPr lang="en-US" dirty="0" smtClean="0"/>
              <a:t>-</a:t>
            </a:r>
            <a:r>
              <a:rPr lang="en-US" dirty="0" err="1" smtClean="0"/>
              <a:t>ide</a:t>
            </a:r>
            <a:r>
              <a:rPr lang="en-US" dirty="0" smtClean="0"/>
              <a:t> becomes hydro…</a:t>
            </a:r>
            <a:r>
              <a:rPr lang="en-US" dirty="0" err="1" smtClean="0"/>
              <a:t>ic</a:t>
            </a:r>
            <a:r>
              <a:rPr lang="en-US" dirty="0" smtClean="0"/>
              <a:t> acid</a:t>
            </a:r>
          </a:p>
          <a:p>
            <a:pPr lvl="2"/>
            <a:r>
              <a:rPr lang="en-US" dirty="0" smtClean="0"/>
              <a:t>-</a:t>
            </a:r>
            <a:r>
              <a:rPr lang="en-US" dirty="0" err="1" smtClean="0"/>
              <a:t>ite</a:t>
            </a:r>
            <a:r>
              <a:rPr lang="en-US" dirty="0" smtClean="0"/>
              <a:t> becomes –</a:t>
            </a:r>
            <a:r>
              <a:rPr lang="en-US" dirty="0" err="1" smtClean="0"/>
              <a:t>ous</a:t>
            </a:r>
            <a:r>
              <a:rPr lang="en-US" dirty="0" smtClean="0"/>
              <a:t> acid</a:t>
            </a:r>
          </a:p>
          <a:p>
            <a:pPr lvl="2"/>
            <a:r>
              <a:rPr lang="en-US" dirty="0" smtClean="0"/>
              <a:t>-ate becomes –</a:t>
            </a:r>
            <a:r>
              <a:rPr lang="en-US" dirty="0" err="1" smtClean="0"/>
              <a:t>ic</a:t>
            </a:r>
            <a:r>
              <a:rPr lang="en-US" dirty="0" smtClean="0"/>
              <a:t> acid</a:t>
            </a:r>
          </a:p>
          <a:p>
            <a:pPr lvl="1"/>
            <a:r>
              <a:rPr lang="en-US" dirty="0" smtClean="0"/>
              <a:t>Hydrates</a:t>
            </a:r>
          </a:p>
          <a:p>
            <a:pPr lvl="2"/>
            <a:r>
              <a:rPr lang="en-US" dirty="0" smtClean="0"/>
              <a:t>Metal </a:t>
            </a:r>
            <a:r>
              <a:rPr lang="en-US" dirty="0" err="1" smtClean="0"/>
              <a:t>nonmetide</a:t>
            </a:r>
            <a:r>
              <a:rPr lang="en-US" dirty="0" smtClean="0"/>
              <a:t> </a:t>
            </a:r>
            <a:r>
              <a:rPr lang="en-US" dirty="0" err="1" smtClean="0"/>
              <a:t>prefixhydrate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7: </a:t>
            </a:r>
            <a:br>
              <a:rPr lang="en-US" dirty="0" smtClean="0"/>
            </a:br>
            <a:r>
              <a:rPr lang="en-US" dirty="0" smtClean="0"/>
              <a:t>Chemical Formula Relationships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Mole</a:t>
            </a:r>
          </a:p>
          <a:p>
            <a:r>
              <a:rPr lang="en-US" dirty="0" smtClean="0"/>
              <a:t>Avogadro’s number (1 mol X= 6.022 x 10</a:t>
            </a:r>
            <a:r>
              <a:rPr lang="en-US" baseline="30000" dirty="0" smtClean="0"/>
              <a:t>23</a:t>
            </a:r>
            <a:r>
              <a:rPr lang="en-US" dirty="0" smtClean="0"/>
              <a:t> X)</a:t>
            </a:r>
          </a:p>
          <a:p>
            <a:r>
              <a:rPr lang="en-US" dirty="0" smtClean="0"/>
              <a:t>Molar Mass (g/mol)</a:t>
            </a:r>
          </a:p>
          <a:p>
            <a:r>
              <a:rPr lang="en-US" dirty="0" err="1" smtClean="0"/>
              <a:t>Stoichiometry</a:t>
            </a:r>
            <a:endParaRPr lang="en-US" dirty="0"/>
          </a:p>
          <a:p>
            <a:pPr lvl="1"/>
            <a:r>
              <a:rPr lang="en-US" dirty="0" smtClean="0"/>
              <a:t>Using chemical formulas</a:t>
            </a:r>
          </a:p>
          <a:p>
            <a:r>
              <a:rPr lang="en-US" dirty="0" smtClean="0"/>
              <a:t>Percent Composition</a:t>
            </a:r>
          </a:p>
          <a:p>
            <a:r>
              <a:rPr lang="en-US" dirty="0" smtClean="0"/>
              <a:t>Empirical and Molecular Formulas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8: Chemical Reactions</a:t>
            </a:r>
            <a:br>
              <a:rPr lang="en-US" dirty="0" smtClean="0"/>
            </a:br>
            <a:r>
              <a:rPr lang="en-US" dirty="0" smtClean="0"/>
              <a:t>Chapter 9: Chemical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Methods of Writing Chemical Reactions</a:t>
            </a:r>
          </a:p>
          <a:p>
            <a:pPr lvl="1"/>
            <a:r>
              <a:rPr lang="en-US" dirty="0" smtClean="0"/>
              <a:t>Conventional Equation</a:t>
            </a:r>
          </a:p>
          <a:p>
            <a:pPr lvl="1"/>
            <a:r>
              <a:rPr lang="en-US" dirty="0" smtClean="0"/>
              <a:t>Total Ionic Equation</a:t>
            </a:r>
          </a:p>
          <a:p>
            <a:pPr lvl="1"/>
            <a:r>
              <a:rPr lang="en-US" dirty="0" smtClean="0"/>
              <a:t>Net Ionic Equation</a:t>
            </a:r>
          </a:p>
          <a:p>
            <a:r>
              <a:rPr lang="en-US" dirty="0" smtClean="0"/>
              <a:t>Types of Chemical Reactions</a:t>
            </a:r>
          </a:p>
          <a:p>
            <a:pPr lvl="1"/>
            <a:r>
              <a:rPr lang="en-US" dirty="0" err="1" smtClean="0"/>
              <a:t>Redox</a:t>
            </a:r>
            <a:endParaRPr lang="en-US" dirty="0" smtClean="0"/>
          </a:p>
          <a:p>
            <a:pPr lvl="2"/>
            <a:r>
              <a:rPr lang="en-US" dirty="0" smtClean="0"/>
              <a:t>Synthesis/Combination</a:t>
            </a:r>
          </a:p>
          <a:p>
            <a:pPr lvl="2"/>
            <a:r>
              <a:rPr lang="en-US" dirty="0" smtClean="0"/>
              <a:t>Decomposition</a:t>
            </a:r>
          </a:p>
          <a:p>
            <a:pPr lvl="2"/>
            <a:r>
              <a:rPr lang="en-US" dirty="0" smtClean="0"/>
              <a:t>Single Replacement </a:t>
            </a:r>
          </a:p>
          <a:p>
            <a:pPr lvl="3"/>
            <a:r>
              <a:rPr lang="en-US" dirty="0" smtClean="0"/>
              <a:t>Activity Series</a:t>
            </a:r>
          </a:p>
          <a:p>
            <a:pPr lvl="1"/>
            <a:r>
              <a:rPr lang="en-US" dirty="0" smtClean="0"/>
              <a:t>Double Replacement (solubility rules)</a:t>
            </a:r>
          </a:p>
          <a:p>
            <a:pPr lvl="2"/>
            <a:r>
              <a:rPr lang="en-US" dirty="0" smtClean="0"/>
              <a:t>Precipitation</a:t>
            </a:r>
          </a:p>
          <a:p>
            <a:pPr lvl="2"/>
            <a:r>
              <a:rPr lang="en-US" dirty="0" smtClean="0"/>
              <a:t>Gas Evolving</a:t>
            </a:r>
          </a:p>
          <a:p>
            <a:pPr lvl="2"/>
            <a:r>
              <a:rPr lang="en-US" dirty="0" smtClean="0"/>
              <a:t>Slightly </a:t>
            </a:r>
            <a:r>
              <a:rPr lang="en-US" dirty="0" err="1" smtClean="0"/>
              <a:t>ionizable</a:t>
            </a:r>
            <a:r>
              <a:rPr lang="en-US" dirty="0" smtClean="0"/>
              <a:t> substances (water, weak acids and bases)</a:t>
            </a:r>
          </a:p>
          <a:p>
            <a:pPr lvl="2"/>
            <a:r>
              <a:rPr lang="en-US" dirty="0" smtClean="0"/>
              <a:t>Acid-base neutralization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797</Words>
  <Application>Microsoft Office PowerPoint</Application>
  <PresentationFormat>On-screen Show (4:3)</PresentationFormat>
  <Paragraphs>228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Chemistry 120</vt:lpstr>
      <vt:lpstr>Chapter 1: Introduction to Chemistry</vt:lpstr>
      <vt:lpstr>Periodic Table</vt:lpstr>
      <vt:lpstr>Chapter 2: Matter and Energy</vt:lpstr>
      <vt:lpstr>Chapter 3:  Measurements and Chemical Calculations</vt:lpstr>
      <vt:lpstr>Chapter 5:  Atomic Theory: The Nuclear Model of the  Atom</vt:lpstr>
      <vt:lpstr>Chapter 6: Chemical Nomenclature</vt:lpstr>
      <vt:lpstr>Chapter 7:  Chemical Formula Relationships </vt:lpstr>
      <vt:lpstr>Chapter 8: Chemical Reactions Chapter 9: Chemical Change</vt:lpstr>
      <vt:lpstr>Chapter 10:  Quantity Relationships in Chemical Reactions</vt:lpstr>
      <vt:lpstr>Chapter 11:  Atomic Theory: The Quantum Model of the Atom</vt:lpstr>
      <vt:lpstr>Chapter 12: Chemical Bonding</vt:lpstr>
      <vt:lpstr>Chapter 13: Structure and Shape</vt:lpstr>
      <vt:lpstr>PowerPoint Presentation</vt:lpstr>
      <vt:lpstr>Chapter 4: Introduction to Gases Chapter 14: The Ideal Gas Law</vt:lpstr>
      <vt:lpstr>Chapter 15: Gases, Liquids and Solids</vt:lpstr>
      <vt:lpstr>Chapter 16: Solutions</vt:lpstr>
      <vt:lpstr>Chapter 17:  Acid-Base (Proton Transfer) Reactions</vt:lpstr>
      <vt:lpstr>Lab Techniques</vt:lpstr>
    </vt:vector>
  </TitlesOfParts>
  <Company>GCCCD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 120</dc:title>
  <dc:creator>smartcart</dc:creator>
  <cp:lastModifiedBy>Martin Larter</cp:lastModifiedBy>
  <cp:revision>32</cp:revision>
  <dcterms:created xsi:type="dcterms:W3CDTF">2009-11-26T04:41:27Z</dcterms:created>
  <dcterms:modified xsi:type="dcterms:W3CDTF">2012-01-22T23:33:24Z</dcterms:modified>
</cp:coreProperties>
</file>