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69" r:id="rId3"/>
    <p:sldId id="270" r:id="rId4"/>
    <p:sldId id="258" r:id="rId5"/>
    <p:sldId id="259" r:id="rId6"/>
    <p:sldId id="260" r:id="rId7"/>
    <p:sldId id="271" r:id="rId8"/>
    <p:sldId id="272" r:id="rId9"/>
    <p:sldId id="266" r:id="rId10"/>
    <p:sldId id="267" r:id="rId11"/>
    <p:sldId id="273" r:id="rId12"/>
    <p:sldId id="265" r:id="rId13"/>
    <p:sldId id="268" r:id="rId14"/>
    <p:sldId id="274" r:id="rId15"/>
    <p:sldId id="275" r:id="rId16"/>
    <p:sldId id="276" r:id="rId17"/>
    <p:sldId id="277" r:id="rId18"/>
    <p:sldId id="278" r:id="rId19"/>
    <p:sldId id="279" r:id="rId20"/>
    <p:sldId id="280" r:id="rId21"/>
    <p:sldId id="281" r:id="rId22"/>
    <p:sldId id="282" r:id="rId23"/>
    <p:sldId id="283" r:id="rId24"/>
    <p:sldId id="261" r:id="rId25"/>
    <p:sldId id="262" r:id="rId26"/>
    <p:sldId id="263" r:id="rId27"/>
    <p:sldId id="26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3B86DB-94CD-4505-A9CC-7CFC52BB33B4}" type="datetimeFigureOut">
              <a:rPr lang="en-US" smtClean="0"/>
              <a:pPr/>
              <a:t>01/22/2012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4015E9-09F0-47C2-9E55-F721D6841965}" type="slidenum">
              <a:rPr lang="en-US" smtClean="0"/>
              <a:pPr/>
              <a:t>‹#›</a:t>
            </a:fld>
            <a:endParaRPr lang="en-US"/>
          </a:p>
        </p:txBody>
      </p:sp>
    </p:spTree>
    <p:extLst>
      <p:ext uri="{BB962C8B-B14F-4D97-AF65-F5344CB8AC3E}">
        <p14:creationId xmlns:p14="http://schemas.microsoft.com/office/powerpoint/2010/main" val="5020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C13B1CF5-7ABA-469D-B086-2DBA762DA735}" type="slidenum">
              <a:rPr lang="en-US"/>
              <a:pPr/>
              <a:t>4</a:t>
            </a:fld>
            <a:endParaRPr lang="en-US"/>
          </a:p>
        </p:txBody>
      </p:sp>
      <p:sp>
        <p:nvSpPr>
          <p:cNvPr id="512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12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09-01-01UN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Length Analogy</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6.02 x 10</a:t>
            </a:r>
            <a:r>
              <a:rPr lang="en-US" baseline="30000">
                <a:solidFill>
                  <a:srgbClr val="000000"/>
                </a:solidFill>
                <a:latin typeface="Geneva" pitchFamily="4" charset="0"/>
              </a:rPr>
              <a:t>23</a:t>
            </a:r>
            <a:r>
              <a:rPr lang="en-US">
                <a:solidFill>
                  <a:srgbClr val="000000"/>
                </a:solidFill>
                <a:latin typeface="Geneva" pitchFamily="4" charset="0"/>
              </a:rPr>
              <a:t> hydrogen atoms laid side by side would circle the earth 1,000,000 times.</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relates the circumference of the earth to a mole of hydrogen atoms.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128A3D20-F40E-4C9B-8F6D-01F6C0EC128E}" type="slidenum">
              <a:rPr lang="en-US"/>
              <a:pPr/>
              <a:t>26</a:t>
            </a:fld>
            <a:endParaRPr lang="en-US"/>
          </a:p>
        </p:txBody>
      </p:sp>
      <p:sp>
        <p:nvSpPr>
          <p:cNvPr id="6246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246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09-02</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Molar Volume of a Gas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A balloon containing 1 mol of gas has a diameter of 35 cm.  The volume of the gas is 22.4 L.</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concept will be covered in detail in Chapter 11.  In this chapter, all calculation must be done at STP.  (1 atm, 273K)</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DC4DC0EE-240B-455C-887E-6C3D3F480B09}" type="slidenum">
              <a:rPr lang="en-US"/>
              <a:pPr/>
              <a:t>27</a:t>
            </a:fld>
            <a:endParaRPr lang="en-US"/>
          </a:p>
        </p:txBody>
      </p:sp>
      <p:sp>
        <p:nvSpPr>
          <p:cNvPr id="6451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451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09-T01</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Table 9.1</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Mole Relationships for Selected Gases</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Note that every one of these gases at STP has the same volume per one mole.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D8D6EE3C-91E6-4877-A96A-7644B46693A6}" type="slidenum">
              <a:rPr lang="en-US"/>
              <a:pPr/>
              <a:t>5</a:t>
            </a:fld>
            <a:endParaRPr lang="en-US"/>
          </a:p>
        </p:txBody>
      </p:sp>
      <p:sp>
        <p:nvSpPr>
          <p:cNvPr id="716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17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09-01-02UN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Mass Analogy</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6.02 x 10</a:t>
            </a:r>
            <a:r>
              <a:rPr lang="en-US" baseline="30000">
                <a:solidFill>
                  <a:srgbClr val="000000"/>
                </a:solidFill>
                <a:latin typeface="Geneva" pitchFamily="4" charset="0"/>
              </a:rPr>
              <a:t>23</a:t>
            </a:r>
            <a:r>
              <a:rPr lang="en-US">
                <a:solidFill>
                  <a:srgbClr val="000000"/>
                </a:solidFill>
                <a:latin typeface="Geneva" pitchFamily="4" charset="0"/>
              </a:rPr>
              <a:t> shotput balls have a total mass equal to the mass of the earth.</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relates the mass of the earth to a mole of shotput balls.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87C83C02-1881-4583-94E3-45E8E89132D3}" type="slidenum">
              <a:rPr lang="en-US"/>
              <a:pPr/>
              <a:t>6</a:t>
            </a:fld>
            <a:endParaRPr lang="en-US"/>
          </a:p>
        </p:txBody>
      </p:sp>
      <p:sp>
        <p:nvSpPr>
          <p:cNvPr id="921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218"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09-01-03UN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Volume Analogy</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6.02 x 10</a:t>
            </a:r>
            <a:r>
              <a:rPr lang="en-US" baseline="30000">
                <a:solidFill>
                  <a:srgbClr val="000000"/>
                </a:solidFill>
                <a:latin typeface="Geneva" pitchFamily="4" charset="0"/>
              </a:rPr>
              <a:t>23</a:t>
            </a:r>
            <a:r>
              <a:rPr lang="en-US">
                <a:solidFill>
                  <a:srgbClr val="000000"/>
                </a:solidFill>
                <a:latin typeface="Geneva" pitchFamily="4" charset="0"/>
              </a:rPr>
              <a:t> softballs have a total volume equal to the volume of the earth.</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This diagram relates the volume of the earth to a mole of softballs.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DD2054-3DC0-4D94-9306-F17A9F1D2EC2}" type="slidenum">
              <a:rPr lang="en-US"/>
              <a:pPr/>
              <a:t>9</a:t>
            </a:fld>
            <a:endParaRPr lang="en-US"/>
          </a:p>
        </p:txBody>
      </p:sp>
      <p:sp>
        <p:nvSpPr>
          <p:cNvPr id="20482" name="Rectangle 2"/>
          <p:cNvSpPr>
            <a:spLocks noGrp="1" noRot="1" noChangeAspect="1" noChangeArrowheads="1" noTextEdit="1"/>
          </p:cNvSpPr>
          <p:nvPr>
            <p:ph type="sldImg"/>
          </p:nvPr>
        </p:nvSpPr>
        <p:spPr>
          <a:xfrm>
            <a:off x="1143000" y="687388"/>
            <a:ext cx="4572000" cy="3429000"/>
          </a:xfrm>
          <a:ln/>
        </p:spPr>
      </p:sp>
      <p:sp>
        <p:nvSpPr>
          <p:cNvPr id="20483"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70E17-79C7-4187-9014-4AEF2C698FAD}" type="slidenum">
              <a:rPr lang="en-US"/>
              <a:pPr/>
              <a:t>10</a:t>
            </a:fld>
            <a:endParaRPr lang="en-US"/>
          </a:p>
        </p:txBody>
      </p:sp>
      <p:sp>
        <p:nvSpPr>
          <p:cNvPr id="22530" name="Rectangle 2"/>
          <p:cNvSpPr>
            <a:spLocks noGrp="1" noRot="1" noChangeAspect="1" noChangeArrowheads="1" noTextEdit="1"/>
          </p:cNvSpPr>
          <p:nvPr>
            <p:ph type="sldImg"/>
          </p:nvPr>
        </p:nvSpPr>
        <p:spPr>
          <a:xfrm>
            <a:off x="1143000" y="687388"/>
            <a:ext cx="4572000" cy="3429000"/>
          </a:xfrm>
          <a:ln/>
        </p:spPr>
      </p:sp>
      <p:sp>
        <p:nvSpPr>
          <p:cNvPr id="22531"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CDF5BC6B-3F9C-48E0-93F4-6EF1776089A1}" type="slidenum">
              <a:rPr lang="en-US"/>
              <a:pPr/>
              <a:t>12</a:t>
            </a:fld>
            <a:endParaRPr lang="en-US"/>
          </a:p>
        </p:txBody>
      </p:sp>
      <p:sp>
        <p:nvSpPr>
          <p:cNvPr id="11265"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266"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09-01-03UNa</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unit analysis method</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Example exercise arrows</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We want to convert from the given unit to the requested unit by using a unit factor that will cancel the given unit.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gradFill rotWithShape="0">
          <a:gsLst>
            <a:gs pos="0">
              <a:srgbClr val="000000"/>
            </a:gs>
            <a:gs pos="20000">
              <a:srgbClr val="000040"/>
            </a:gs>
            <a:gs pos="50000">
              <a:srgbClr val="400040"/>
            </a:gs>
            <a:gs pos="75000">
              <a:srgbClr val="8F0040"/>
            </a:gs>
            <a:gs pos="89999">
              <a:srgbClr val="F27300"/>
            </a:gs>
            <a:gs pos="100000">
              <a:srgbClr val="FFBF00"/>
            </a:gs>
          </a:gsLst>
          <a:lin ang="5400000" scaled="1"/>
        </a:gra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735B80-DD7C-4791-ADC2-28A49E9D081C}" type="slidenum">
              <a:rPr lang="en-US"/>
              <a:pPr/>
              <a:t>13</a:t>
            </a:fld>
            <a:endParaRPr lang="en-US"/>
          </a:p>
        </p:txBody>
      </p:sp>
      <p:sp>
        <p:nvSpPr>
          <p:cNvPr id="24578" name="Rectangle 2"/>
          <p:cNvSpPr>
            <a:spLocks noGrp="1" noRot="1" noChangeAspect="1" noChangeArrowheads="1" noTextEdit="1"/>
          </p:cNvSpPr>
          <p:nvPr>
            <p:ph type="sldImg"/>
          </p:nvPr>
        </p:nvSpPr>
        <p:spPr>
          <a:xfrm>
            <a:off x="1143000" y="687388"/>
            <a:ext cx="4572000" cy="3429000"/>
          </a:xfrm>
          <a:ln/>
        </p:spPr>
      </p:sp>
      <p:sp>
        <p:nvSpPr>
          <p:cNvPr id="24579" name="Rectangle 3"/>
          <p:cNvSpPr>
            <a:spLocks noGrp="1" noChangeArrowheads="1"/>
          </p:cNvSpPr>
          <p:nvPr>
            <p:ph type="body" idx="1"/>
          </p:nvPr>
        </p:nvSpPr>
        <p:spPr>
          <a:xfrm>
            <a:off x="912813" y="4343400"/>
            <a:ext cx="5032375" cy="4113213"/>
          </a:xfrm>
        </p:spPr>
        <p:txBody>
          <a:bodyPr lIns="91426" tIns="45714" rIns="91426" bIns="45714"/>
          <a:lstStyle/>
          <a:p>
            <a:endParaRPr lang="el-GR">
              <a:solidFill>
                <a:srgbClr val="000000"/>
              </a:solidFill>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8B1972E2-CB41-4210-8A12-7A9C4D568F0C}" type="slidenum">
              <a:rPr lang="en-US"/>
              <a:pPr/>
              <a:t>24</a:t>
            </a:fld>
            <a:endParaRPr lang="en-US"/>
          </a:p>
        </p:txBody>
      </p:sp>
      <p:sp>
        <p:nvSpPr>
          <p:cNvPr id="58369"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8370"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a:solidFill>
                  <a:srgbClr val="000000"/>
                </a:solidFill>
                <a:latin typeface="Geneva" pitchFamily="4" charset="0"/>
              </a:rPr>
              <a:t>Figure: 09-02-08UN</a:t>
            </a:r>
          </a:p>
          <a:p>
            <a:endParaRPr lang="en-US">
              <a:solidFill>
                <a:srgbClr val="000000"/>
              </a:solidFill>
              <a:latin typeface="Geneva" pitchFamily="4" charset="0"/>
            </a:endParaRPr>
          </a:p>
          <a:p>
            <a:r>
              <a:rPr lang="en-US">
                <a:solidFill>
                  <a:srgbClr val="000000"/>
                </a:solidFill>
                <a:latin typeface="Geneva" pitchFamily="4" charset="0"/>
              </a:rPr>
              <a:t>Title:</a:t>
            </a:r>
          </a:p>
          <a:p>
            <a:r>
              <a:rPr lang="en-US">
                <a:solidFill>
                  <a:srgbClr val="000000"/>
                </a:solidFill>
                <a:latin typeface="Geneva" pitchFamily="4" charset="0"/>
              </a:rPr>
              <a:t>Concept Map: Summary of Mole Calculations</a:t>
            </a:r>
          </a:p>
          <a:p>
            <a:endParaRPr lang="en-US">
              <a:solidFill>
                <a:srgbClr val="000000"/>
              </a:solidFill>
              <a:latin typeface="Geneva" pitchFamily="4" charset="0"/>
            </a:endParaRPr>
          </a:p>
          <a:p>
            <a:r>
              <a:rPr lang="en-US">
                <a:solidFill>
                  <a:srgbClr val="000000"/>
                </a:solidFill>
                <a:latin typeface="Geneva" pitchFamily="4" charset="0"/>
              </a:rPr>
              <a:t>Caption:</a:t>
            </a:r>
          </a:p>
          <a:p>
            <a:r>
              <a:rPr lang="en-US">
                <a:solidFill>
                  <a:srgbClr val="000000"/>
                </a:solidFill>
                <a:latin typeface="Geneva" pitchFamily="4" charset="0"/>
              </a:rPr>
              <a:t>We use a strategy map to show the application of unit factors to solve problems by unit analysis. In this chapter, we have related the mole concept to the number of particles, the mass of a substance, and the volume of a gas. Now, let's summarize mole calculations using a concept map that relates these concepts.  </a:t>
            </a:r>
          </a:p>
          <a:p>
            <a:endParaRPr lang="en-US">
              <a:solidFill>
                <a:srgbClr val="000000"/>
              </a:solidFill>
              <a:latin typeface="Geneva" pitchFamily="4" charset="0"/>
            </a:endParaRPr>
          </a:p>
          <a:p>
            <a:r>
              <a:rPr lang="en-US">
                <a:solidFill>
                  <a:srgbClr val="000000"/>
                </a:solidFill>
                <a:latin typeface="Geneva" pitchFamily="4" charset="0"/>
              </a:rPr>
              <a:t>Notes:</a:t>
            </a:r>
          </a:p>
          <a:p>
            <a:r>
              <a:rPr lang="en-US">
                <a:solidFill>
                  <a:srgbClr val="000000"/>
                </a:solidFill>
                <a:latin typeface="Geneva" pitchFamily="4" charset="0"/>
              </a:rPr>
              <a:t>Each of these concepts can be related to the others through the use of appropriate unit conversion factors.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p:cNvSpPr>
          <p:nvPr>
            <p:ph type="sldNum" sz="quarter" idx="5"/>
          </p:nvPr>
        </p:nvSpPr>
        <p:spPr>
          <a:ln/>
        </p:spPr>
        <p:txBody>
          <a:bodyPr/>
          <a:lstStyle/>
          <a:p>
            <a:fld id="{3B57FD4D-5C79-4FA4-AE64-753B06816AAB}" type="slidenum">
              <a:rPr lang="en-US"/>
              <a:pPr/>
              <a:t>25</a:t>
            </a:fld>
            <a:endParaRPr lang="en-US"/>
          </a:p>
        </p:txBody>
      </p:sp>
      <p:sp>
        <p:nvSpPr>
          <p:cNvPr id="6041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0418"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dirty="0">
                <a:solidFill>
                  <a:srgbClr val="000000"/>
                </a:solidFill>
                <a:latin typeface="Geneva" pitchFamily="4" charset="0"/>
              </a:rPr>
              <a:t>Figure: 09-02-09UN</a:t>
            </a:r>
          </a:p>
          <a:p>
            <a:endParaRPr lang="en-US" dirty="0">
              <a:solidFill>
                <a:srgbClr val="000000"/>
              </a:solidFill>
              <a:latin typeface="Geneva" pitchFamily="4" charset="0"/>
            </a:endParaRPr>
          </a:p>
          <a:p>
            <a:r>
              <a:rPr lang="en-US" dirty="0">
                <a:solidFill>
                  <a:srgbClr val="000000"/>
                </a:solidFill>
                <a:latin typeface="Geneva" pitchFamily="4" charset="0"/>
              </a:rPr>
              <a:t>Title:</a:t>
            </a:r>
          </a:p>
          <a:p>
            <a:r>
              <a:rPr lang="en-US" dirty="0">
                <a:solidFill>
                  <a:srgbClr val="000000"/>
                </a:solidFill>
                <a:latin typeface="Geneva" pitchFamily="4" charset="0"/>
              </a:rPr>
              <a:t>Gas Density</a:t>
            </a:r>
          </a:p>
          <a:p>
            <a:endParaRPr lang="en-US" dirty="0">
              <a:solidFill>
                <a:srgbClr val="000000"/>
              </a:solidFill>
              <a:latin typeface="Geneva" pitchFamily="4" charset="0"/>
            </a:endParaRPr>
          </a:p>
          <a:p>
            <a:r>
              <a:rPr lang="en-US" dirty="0">
                <a:solidFill>
                  <a:srgbClr val="000000"/>
                </a:solidFill>
                <a:latin typeface="Geneva" pitchFamily="4" charset="0"/>
              </a:rPr>
              <a:t>Caption:</a:t>
            </a:r>
          </a:p>
          <a:p>
            <a:r>
              <a:rPr lang="en-US" dirty="0">
                <a:solidFill>
                  <a:srgbClr val="000000"/>
                </a:solidFill>
                <a:latin typeface="Geneva" pitchFamily="4" charset="0"/>
              </a:rPr>
              <a:t>Gas Balloons  </a:t>
            </a:r>
          </a:p>
          <a:p>
            <a:endParaRPr lang="en-US" dirty="0">
              <a:solidFill>
                <a:srgbClr val="000000"/>
              </a:solidFill>
              <a:latin typeface="Geneva" pitchFamily="4" charset="0"/>
            </a:endParaRPr>
          </a:p>
          <a:p>
            <a:r>
              <a:rPr lang="en-US" dirty="0">
                <a:solidFill>
                  <a:srgbClr val="000000"/>
                </a:solidFill>
                <a:latin typeface="Geneva" pitchFamily="4" charset="0"/>
              </a:rPr>
              <a:t>Notes:</a:t>
            </a:r>
          </a:p>
          <a:p>
            <a:r>
              <a:rPr lang="en-US" dirty="0">
                <a:solidFill>
                  <a:srgbClr val="000000"/>
                </a:solidFill>
                <a:latin typeface="Geneva" pitchFamily="4" charset="0"/>
              </a:rPr>
              <a:t>Both balloons have the same volume and therefore the same number of moles of gas.  The He balloon floats because a volume of He has less mass than the same volume of air.  The nitrogen balloon sinks because a volume of nitrogen has more mass than the same volume of air.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81F0DD-6113-4D66-A9EE-14CC808FFA29}" type="datetimeFigureOut">
              <a:rPr lang="en-US" smtClean="0"/>
              <a:pPr/>
              <a:t>01/22/2012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50842-E218-46B9-8D3D-34DFB0C140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81F0DD-6113-4D66-A9EE-14CC808FFA29}" type="datetimeFigureOut">
              <a:rPr lang="en-US" smtClean="0"/>
              <a:pPr/>
              <a:t>01/22/2012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150842-E218-46B9-8D3D-34DFB0C140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676400"/>
            <a:ext cx="7772400" cy="1470025"/>
          </a:xfrm>
        </p:spPr>
        <p:txBody>
          <a:bodyPr/>
          <a:lstStyle/>
          <a:p>
            <a:r>
              <a:rPr lang="en-US" dirty="0" smtClean="0"/>
              <a:t>Chemistry 120</a:t>
            </a:r>
            <a:endParaRPr lang="en-US" dirty="0"/>
          </a:p>
        </p:txBody>
      </p:sp>
      <p:sp>
        <p:nvSpPr>
          <p:cNvPr id="3" name="Subtitle 2"/>
          <p:cNvSpPr>
            <a:spLocks noGrp="1"/>
          </p:cNvSpPr>
          <p:nvPr>
            <p:ph type="subTitle" idx="1"/>
          </p:nvPr>
        </p:nvSpPr>
        <p:spPr>
          <a:xfrm>
            <a:off x="914400" y="3200400"/>
            <a:ext cx="7543800" cy="762000"/>
          </a:xfrm>
        </p:spPr>
        <p:txBody>
          <a:bodyPr>
            <a:normAutofit/>
          </a:bodyPr>
          <a:lstStyle/>
          <a:p>
            <a:r>
              <a:rPr lang="en-US" dirty="0" smtClean="0"/>
              <a:t>Chapter </a:t>
            </a:r>
            <a:r>
              <a:rPr lang="en-US" dirty="0"/>
              <a:t>7</a:t>
            </a:r>
            <a:r>
              <a:rPr lang="en-US" dirty="0" smtClean="0"/>
              <a:t>: Chemical Formula Relationships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1" descr="0702b"/>
          <p:cNvPicPr>
            <a:picLocks noChangeAspect="1" noChangeArrowheads="1"/>
          </p:cNvPicPr>
          <p:nvPr/>
        </p:nvPicPr>
        <p:blipFill>
          <a:blip r:embed="rId3" cstate="print"/>
          <a:srcRect/>
          <a:stretch>
            <a:fillRect/>
          </a:stretch>
        </p:blipFill>
        <p:spPr bwMode="auto">
          <a:xfrm>
            <a:off x="88900" y="971550"/>
            <a:ext cx="8964613" cy="4913313"/>
          </a:xfrm>
          <a:prstGeom prst="rect">
            <a:avLst/>
          </a:prstGeom>
          <a:noFill/>
          <a:ln w="9525">
            <a:noFill/>
            <a:miter lim="800000"/>
            <a:headEnd/>
            <a:tailEnd/>
          </a:ln>
          <a:effectLst/>
        </p:spPr>
      </p:pic>
      <p:sp>
        <p:nvSpPr>
          <p:cNvPr id="21506" name="Rectangle 2" hidden="1"/>
          <p:cNvSpPr>
            <a:spLocks noGrp="1" noChangeArrowheads="1"/>
          </p:cNvSpPr>
          <p:nvPr>
            <p:ph type="title"/>
          </p:nvPr>
        </p:nvSpPr>
        <p:spPr/>
        <p:txBody>
          <a:bodyPr/>
          <a:lstStyle/>
          <a:p>
            <a:endParaRPr lang="en-US"/>
          </a:p>
        </p:txBody>
      </p:sp>
      <p:sp>
        <p:nvSpPr>
          <p:cNvPr id="21507" name="Rectangle 3"/>
          <p:cNvSpPr>
            <a:spLocks noChangeArrowheads="1"/>
          </p:cNvSpPr>
          <p:nvPr/>
        </p:nvSpPr>
        <p:spPr bwMode="auto">
          <a:xfrm>
            <a:off x="7834313" y="6584950"/>
            <a:ext cx="1309687"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7-2b, p. 185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Molar Mass</a:t>
            </a:r>
            <a:endParaRPr lang="en-US" dirty="0"/>
          </a:p>
        </p:txBody>
      </p:sp>
      <p:sp>
        <p:nvSpPr>
          <p:cNvPr id="3" name="Content Placeholder 2"/>
          <p:cNvSpPr>
            <a:spLocks noGrp="1"/>
          </p:cNvSpPr>
          <p:nvPr>
            <p:ph idx="1"/>
          </p:nvPr>
        </p:nvSpPr>
        <p:spPr/>
        <p:txBody>
          <a:bodyPr/>
          <a:lstStyle/>
          <a:p>
            <a:r>
              <a:rPr lang="en-US" dirty="0" smtClean="0"/>
              <a:t>Calculate the molar mass of lead(IV) oxide.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cstate="print"/>
          <a:srcRect/>
          <a:stretch>
            <a:fillRect/>
          </a:stretch>
        </p:blipFill>
        <p:spPr bwMode="auto">
          <a:xfrm>
            <a:off x="57150" y="1285875"/>
            <a:ext cx="9029700" cy="4286250"/>
          </a:xfrm>
          <a:prstGeom prst="rect">
            <a:avLst/>
          </a:prstGeom>
          <a:noFill/>
          <a:ln w="25400">
            <a:noFill/>
            <a:miter lim="800000"/>
            <a:headEnd/>
            <a:tailEnd/>
          </a:ln>
          <a:effec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1" descr="0703"/>
          <p:cNvPicPr>
            <a:picLocks noChangeAspect="1" noChangeArrowheads="1"/>
          </p:cNvPicPr>
          <p:nvPr/>
        </p:nvPicPr>
        <p:blipFill>
          <a:blip r:embed="rId3" cstate="print"/>
          <a:srcRect/>
          <a:stretch>
            <a:fillRect/>
          </a:stretch>
        </p:blipFill>
        <p:spPr bwMode="auto">
          <a:xfrm>
            <a:off x="1628775" y="76200"/>
            <a:ext cx="5886450" cy="6704013"/>
          </a:xfrm>
          <a:prstGeom prst="rect">
            <a:avLst/>
          </a:prstGeom>
          <a:noFill/>
          <a:ln w="9525">
            <a:noFill/>
            <a:miter lim="800000"/>
            <a:headEnd/>
            <a:tailEnd/>
          </a:ln>
          <a:effectLst/>
        </p:spPr>
      </p:pic>
      <p:sp>
        <p:nvSpPr>
          <p:cNvPr id="23554" name="Rectangle 2" hidden="1"/>
          <p:cNvSpPr>
            <a:spLocks noGrp="1" noChangeArrowheads="1"/>
          </p:cNvSpPr>
          <p:nvPr>
            <p:ph type="title"/>
          </p:nvPr>
        </p:nvSpPr>
        <p:spPr/>
        <p:txBody>
          <a:bodyPr/>
          <a:lstStyle/>
          <a:p>
            <a:endParaRPr lang="en-US"/>
          </a:p>
        </p:txBody>
      </p:sp>
      <p:sp>
        <p:nvSpPr>
          <p:cNvPr id="23555" name="Rectangle 3"/>
          <p:cNvSpPr>
            <a:spLocks noChangeArrowheads="1"/>
          </p:cNvSpPr>
          <p:nvPr/>
        </p:nvSpPr>
        <p:spPr bwMode="auto">
          <a:xfrm>
            <a:off x="7927975" y="6584950"/>
            <a:ext cx="1216025"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7-3, p. 187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moles of sodium are in 17.2 g of sodium?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grams of mercury are there in 2.95 x 10</a:t>
            </a:r>
            <a:r>
              <a:rPr lang="en-US" baseline="30000" dirty="0" smtClean="0"/>
              <a:t>23</a:t>
            </a:r>
            <a:r>
              <a:rPr lang="en-US" dirty="0" smtClean="0"/>
              <a:t> atoms of mercury?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grams of chlorine atoms are in 15.0 g of sodium chloride?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Stoichiometry</a:t>
            </a:r>
            <a:endParaRPr lang="en-US" dirty="0"/>
          </a:p>
        </p:txBody>
      </p:sp>
      <p:sp>
        <p:nvSpPr>
          <p:cNvPr id="3" name="Content Placeholder 2"/>
          <p:cNvSpPr>
            <a:spLocks noGrp="1"/>
          </p:cNvSpPr>
          <p:nvPr>
            <p:ph idx="1"/>
          </p:nvPr>
        </p:nvSpPr>
        <p:spPr/>
        <p:txBody>
          <a:bodyPr/>
          <a:lstStyle/>
          <a:p>
            <a:r>
              <a:rPr lang="en-US" dirty="0" smtClean="0"/>
              <a:t>How many grams of carbon atoms are in 5.72 g of glucose, C</a:t>
            </a:r>
            <a:r>
              <a:rPr lang="en-US" baseline="-25000" dirty="0" smtClean="0"/>
              <a:t>6</a:t>
            </a:r>
            <a:r>
              <a:rPr lang="en-US" dirty="0" smtClean="0"/>
              <a:t>H</a:t>
            </a:r>
            <a:r>
              <a:rPr lang="en-US" baseline="-25000" dirty="0" smtClean="0"/>
              <a:t>12</a:t>
            </a:r>
            <a:r>
              <a:rPr lang="en-US" dirty="0" smtClean="0"/>
              <a:t>O</a:t>
            </a:r>
            <a:r>
              <a:rPr lang="en-US" baseline="-25000" dirty="0" smtClean="0"/>
              <a:t>6</a:t>
            </a:r>
            <a:r>
              <a:rPr lang="en-US" dirty="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Percentage Composition</a:t>
            </a:r>
            <a:endParaRPr lang="en-US" dirty="0"/>
          </a:p>
        </p:txBody>
      </p:sp>
      <p:sp>
        <p:nvSpPr>
          <p:cNvPr id="3" name="Content Placeholder 2"/>
          <p:cNvSpPr>
            <a:spLocks noGrp="1"/>
          </p:cNvSpPr>
          <p:nvPr>
            <p:ph idx="1"/>
          </p:nvPr>
        </p:nvSpPr>
        <p:spPr/>
        <p:txBody>
          <a:bodyPr/>
          <a:lstStyle/>
          <a:p>
            <a:r>
              <a:rPr lang="en-US" dirty="0" smtClean="0"/>
              <a:t>Calculate the percentage hydrogen in water.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Example – Empirical/Molecular Formulas</a:t>
            </a:r>
            <a:endParaRPr lang="en-US" sz="3800" dirty="0"/>
          </a:p>
        </p:txBody>
      </p:sp>
      <p:sp>
        <p:nvSpPr>
          <p:cNvPr id="3" name="Content Placeholder 2"/>
          <p:cNvSpPr>
            <a:spLocks noGrp="1"/>
          </p:cNvSpPr>
          <p:nvPr>
            <p:ph idx="1"/>
          </p:nvPr>
        </p:nvSpPr>
        <p:spPr/>
        <p:txBody>
          <a:bodyPr/>
          <a:lstStyle/>
          <a:p>
            <a:r>
              <a:rPr lang="en-US" dirty="0" smtClean="0"/>
              <a:t>A compound is found to contain 25.0% hydrogen, and 75.0% carbon. What is the empirical formula?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Chemical Formula</a:t>
            </a:r>
            <a:endParaRPr lang="en-US" dirty="0"/>
          </a:p>
        </p:txBody>
      </p:sp>
      <p:sp>
        <p:nvSpPr>
          <p:cNvPr id="3" name="Content Placeholder 2"/>
          <p:cNvSpPr>
            <a:spLocks noGrp="1"/>
          </p:cNvSpPr>
          <p:nvPr>
            <p:ph idx="1"/>
          </p:nvPr>
        </p:nvSpPr>
        <p:spPr/>
        <p:txBody>
          <a:bodyPr/>
          <a:lstStyle/>
          <a:p>
            <a:r>
              <a:rPr lang="en-US" dirty="0" smtClean="0"/>
              <a:t>How many oxygen atoms are in a formula unit of lead(II) nitrate?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Example – Empirical/Molecular Formulas</a:t>
            </a:r>
            <a:endParaRPr lang="en-US" sz="3800" dirty="0"/>
          </a:p>
        </p:txBody>
      </p:sp>
      <p:sp>
        <p:nvSpPr>
          <p:cNvPr id="3" name="Content Placeholder 2"/>
          <p:cNvSpPr>
            <a:spLocks noGrp="1"/>
          </p:cNvSpPr>
          <p:nvPr>
            <p:ph idx="1"/>
          </p:nvPr>
        </p:nvSpPr>
        <p:spPr/>
        <p:txBody>
          <a:bodyPr/>
          <a:lstStyle/>
          <a:p>
            <a:r>
              <a:rPr lang="en-US" dirty="0" smtClean="0"/>
              <a:t>A sample of vitamin C has 40.91% carbon, 4.59% hydrogen and 54.50% oxygen. What is the empirical formula?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Example – Empirical/Molecular Formulas</a:t>
            </a:r>
            <a:endParaRPr lang="en-US" sz="3800" dirty="0"/>
          </a:p>
        </p:txBody>
      </p:sp>
      <p:sp>
        <p:nvSpPr>
          <p:cNvPr id="3" name="Content Placeholder 2"/>
          <p:cNvSpPr>
            <a:spLocks noGrp="1"/>
          </p:cNvSpPr>
          <p:nvPr>
            <p:ph idx="1"/>
          </p:nvPr>
        </p:nvSpPr>
        <p:spPr/>
        <p:txBody>
          <a:bodyPr/>
          <a:lstStyle/>
          <a:p>
            <a:r>
              <a:rPr lang="en-US" dirty="0" smtClean="0"/>
              <a:t>If 1.550 g of mercury oxide decomposes to give 1.435 g of liquid mercury and oxygen gas, what is the empirical formula of the mercury oxide?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Example – Empirical/Molecular Formulas</a:t>
            </a:r>
            <a:endParaRPr lang="en-US" sz="3800" dirty="0"/>
          </a:p>
        </p:txBody>
      </p:sp>
      <p:sp>
        <p:nvSpPr>
          <p:cNvPr id="3" name="Content Placeholder 2"/>
          <p:cNvSpPr>
            <a:spLocks noGrp="1"/>
          </p:cNvSpPr>
          <p:nvPr>
            <p:ph idx="1"/>
          </p:nvPr>
        </p:nvSpPr>
        <p:spPr/>
        <p:txBody>
          <a:bodyPr/>
          <a:lstStyle/>
          <a:p>
            <a:r>
              <a:rPr lang="en-US" dirty="0" smtClean="0"/>
              <a:t>Nicotine has an empirical formula of C</a:t>
            </a:r>
            <a:r>
              <a:rPr lang="en-US" baseline="-25000" dirty="0" smtClean="0"/>
              <a:t>5</a:t>
            </a:r>
            <a:r>
              <a:rPr lang="en-US" dirty="0" smtClean="0"/>
              <a:t>H</a:t>
            </a:r>
            <a:r>
              <a:rPr lang="en-US" baseline="-25000" dirty="0" smtClean="0"/>
              <a:t>7</a:t>
            </a:r>
            <a:r>
              <a:rPr lang="en-US" dirty="0" smtClean="0"/>
              <a:t>N and a molar mass of about 160 g/mol. What is the molecular formula?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t>Example – Empirical/Molecular Formulas</a:t>
            </a:r>
            <a:endParaRPr lang="en-US" sz="3800" dirty="0"/>
          </a:p>
        </p:txBody>
      </p:sp>
      <p:sp>
        <p:nvSpPr>
          <p:cNvPr id="3" name="Content Placeholder 2"/>
          <p:cNvSpPr>
            <a:spLocks noGrp="1"/>
          </p:cNvSpPr>
          <p:nvPr>
            <p:ph idx="1"/>
          </p:nvPr>
        </p:nvSpPr>
        <p:spPr/>
        <p:txBody>
          <a:bodyPr/>
          <a:lstStyle/>
          <a:p>
            <a:r>
              <a:rPr lang="en-US" dirty="0" smtClean="0"/>
              <a:t>If the molar mass of </a:t>
            </a:r>
            <a:r>
              <a:rPr lang="en-US" dirty="0" err="1" smtClean="0"/>
              <a:t>adipic</a:t>
            </a:r>
            <a:r>
              <a:rPr lang="en-US" dirty="0" smtClean="0"/>
              <a:t> acid is 147 g/mol, what is the molecular formula? Given that a 2.018 g sample of </a:t>
            </a:r>
            <a:r>
              <a:rPr lang="en-US" dirty="0" err="1" smtClean="0"/>
              <a:t>adipic</a:t>
            </a:r>
            <a:r>
              <a:rPr lang="en-US" dirty="0" smtClean="0"/>
              <a:t> acid was combusted with oxygen gas and 3.646 g of carbon dioxide gas and 1.244 g of water vapor were produced. </a:t>
            </a:r>
            <a:r>
              <a:rPr lang="en-US" dirty="0" err="1" smtClean="0"/>
              <a:t>Adipic</a:t>
            </a:r>
            <a:r>
              <a:rPr lang="en-US" dirty="0" smtClean="0"/>
              <a:t> acid contains C, H and O atoms.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1"/>
          <p:cNvPicPr>
            <a:picLocks noChangeAspect="1" noChangeArrowheads="1"/>
          </p:cNvPicPr>
          <p:nvPr/>
        </p:nvPicPr>
        <p:blipFill>
          <a:blip r:embed="rId3" cstate="print"/>
          <a:srcRect/>
          <a:stretch>
            <a:fillRect/>
          </a:stretch>
        </p:blipFill>
        <p:spPr bwMode="auto">
          <a:xfrm>
            <a:off x="102870" y="74295"/>
            <a:ext cx="8938260" cy="6709410"/>
          </a:xfrm>
          <a:prstGeom prst="rect">
            <a:avLst/>
          </a:prstGeom>
          <a:noFill/>
          <a:ln w="25400">
            <a:noFill/>
            <a:miter lim="800000"/>
            <a:headEnd/>
            <a:tailEnd/>
          </a:ln>
          <a:effectLst/>
        </p:spPr>
      </p:pic>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
          <p:cNvPicPr>
            <a:picLocks noChangeAspect="1" noChangeArrowheads="1"/>
          </p:cNvPicPr>
          <p:nvPr/>
        </p:nvPicPr>
        <p:blipFill>
          <a:blip r:embed="rId3" cstate="print"/>
          <a:srcRect/>
          <a:stretch>
            <a:fillRect/>
          </a:stretch>
        </p:blipFill>
        <p:spPr bwMode="auto">
          <a:xfrm>
            <a:off x="2085975" y="57150"/>
            <a:ext cx="4972050" cy="6743700"/>
          </a:xfrm>
          <a:prstGeom prst="rect">
            <a:avLst/>
          </a:prstGeom>
          <a:noFill/>
          <a:ln w="25400">
            <a:noFill/>
            <a:miter lim="800000"/>
            <a:headEnd/>
            <a:tailEnd/>
          </a:ln>
          <a:effec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1"/>
          <p:cNvPicPr>
            <a:picLocks noChangeAspect="1" noChangeArrowheads="1"/>
          </p:cNvPicPr>
          <p:nvPr/>
        </p:nvPicPr>
        <p:blipFill>
          <a:blip r:embed="rId3" cstate="print"/>
          <a:srcRect/>
          <a:stretch>
            <a:fillRect/>
          </a:stretch>
        </p:blipFill>
        <p:spPr bwMode="auto">
          <a:xfrm>
            <a:off x="2714625" y="57150"/>
            <a:ext cx="3714750" cy="6743700"/>
          </a:xfrm>
          <a:prstGeom prst="rect">
            <a:avLst/>
          </a:prstGeom>
          <a:noFill/>
          <a:ln w="25400">
            <a:noFill/>
            <a:miter lim="800000"/>
            <a:headEnd/>
            <a:tailEnd/>
          </a:ln>
          <a:effectLst/>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1"/>
          <p:cNvPicPr>
            <a:picLocks noChangeAspect="1" noChangeArrowheads="1"/>
          </p:cNvPicPr>
          <p:nvPr/>
        </p:nvPicPr>
        <p:blipFill>
          <a:blip r:embed="rId3" cstate="print"/>
          <a:srcRect/>
          <a:stretch>
            <a:fillRect/>
          </a:stretch>
        </p:blipFill>
        <p:spPr bwMode="auto">
          <a:xfrm>
            <a:off x="57150" y="1600200"/>
            <a:ext cx="9029700" cy="3657600"/>
          </a:xfrm>
          <a:prstGeom prst="rect">
            <a:avLst/>
          </a:prstGeom>
          <a:noFill/>
          <a:ln w="25400">
            <a:noFill/>
            <a:miter lim="800000"/>
            <a:headEnd/>
            <a:tailEnd/>
          </a:ln>
          <a:effec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Chemical Formula</a:t>
            </a:r>
            <a:endParaRPr lang="en-US" dirty="0"/>
          </a:p>
        </p:txBody>
      </p:sp>
      <p:sp>
        <p:nvSpPr>
          <p:cNvPr id="3" name="Content Placeholder 2"/>
          <p:cNvSpPr>
            <a:spLocks noGrp="1"/>
          </p:cNvSpPr>
          <p:nvPr>
            <p:ph idx="1"/>
          </p:nvPr>
        </p:nvSpPr>
        <p:spPr/>
        <p:txBody>
          <a:bodyPr/>
          <a:lstStyle/>
          <a:p>
            <a:r>
              <a:rPr lang="en-US" dirty="0" smtClean="0"/>
              <a:t>How many atoms are in a molecular unit of </a:t>
            </a:r>
            <a:r>
              <a:rPr lang="en-US" dirty="0" err="1" smtClean="0"/>
              <a:t>diphosphorus</a:t>
            </a:r>
            <a:r>
              <a:rPr lang="en-US" dirty="0" smtClean="0"/>
              <a:t> </a:t>
            </a:r>
            <a:r>
              <a:rPr lang="en-US" dirty="0" err="1" smtClean="0"/>
              <a:t>trisulfide</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3" cstate="print"/>
          <a:srcRect/>
          <a:stretch>
            <a:fillRect/>
          </a:stretch>
        </p:blipFill>
        <p:spPr bwMode="auto">
          <a:xfrm>
            <a:off x="57150" y="451485"/>
            <a:ext cx="9029700" cy="5955030"/>
          </a:xfrm>
          <a:prstGeom prst="rect">
            <a:avLst/>
          </a:prstGeom>
          <a:noFill/>
          <a:ln w="25400">
            <a:noFill/>
            <a:miter lim="800000"/>
            <a:headEnd/>
            <a:tailEnd/>
          </a:ln>
          <a:effec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p:cNvPicPr>
            <a:picLocks noChangeAspect="1" noChangeArrowheads="1"/>
          </p:cNvPicPr>
          <p:nvPr/>
        </p:nvPicPr>
        <p:blipFill>
          <a:blip r:embed="rId3" cstate="print"/>
          <a:srcRect/>
          <a:stretch>
            <a:fillRect/>
          </a:stretch>
        </p:blipFill>
        <p:spPr bwMode="auto">
          <a:xfrm>
            <a:off x="57150" y="274320"/>
            <a:ext cx="9029700" cy="6309360"/>
          </a:xfrm>
          <a:prstGeom prst="rect">
            <a:avLst/>
          </a:prstGeom>
          <a:noFill/>
          <a:ln w="25400">
            <a:noFill/>
            <a:miter lim="800000"/>
            <a:headEnd/>
            <a:tailEnd/>
          </a:ln>
          <a:effec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Picture 1"/>
          <p:cNvPicPr>
            <a:picLocks noChangeAspect="1" noChangeArrowheads="1"/>
          </p:cNvPicPr>
          <p:nvPr/>
        </p:nvPicPr>
        <p:blipFill>
          <a:blip r:embed="rId3" cstate="print"/>
          <a:srcRect/>
          <a:stretch>
            <a:fillRect/>
          </a:stretch>
        </p:blipFill>
        <p:spPr bwMode="auto">
          <a:xfrm>
            <a:off x="57150" y="411480"/>
            <a:ext cx="9029700" cy="6035040"/>
          </a:xfrm>
          <a:prstGeom prst="rect">
            <a:avLst/>
          </a:prstGeom>
          <a:noFill/>
          <a:ln w="25400">
            <a:noFill/>
            <a:miter lim="800000"/>
            <a:headEnd/>
            <a:tailEnd/>
          </a:ln>
          <a:effectLst/>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Avogadro’s Number</a:t>
            </a:r>
            <a:endParaRPr lang="en-US" dirty="0"/>
          </a:p>
        </p:txBody>
      </p:sp>
      <p:sp>
        <p:nvSpPr>
          <p:cNvPr id="3" name="Content Placeholder 2"/>
          <p:cNvSpPr>
            <a:spLocks noGrp="1"/>
          </p:cNvSpPr>
          <p:nvPr>
            <p:ph idx="1"/>
          </p:nvPr>
        </p:nvSpPr>
        <p:spPr/>
        <p:txBody>
          <a:bodyPr/>
          <a:lstStyle/>
          <a:p>
            <a:r>
              <a:rPr lang="en-US" dirty="0" smtClean="0"/>
              <a:t>How many moles of fluorine gas are in 1.2044 x 10</a:t>
            </a:r>
            <a:r>
              <a:rPr lang="en-US" baseline="30000" dirty="0" smtClean="0"/>
              <a:t>24</a:t>
            </a:r>
            <a:r>
              <a:rPr lang="en-US" dirty="0" smtClean="0"/>
              <a:t> molecules of fluorine gas?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 Avogadro’s Number</a:t>
            </a:r>
            <a:endParaRPr lang="en-US" dirty="0"/>
          </a:p>
        </p:txBody>
      </p:sp>
      <p:sp>
        <p:nvSpPr>
          <p:cNvPr id="3" name="Content Placeholder 2"/>
          <p:cNvSpPr>
            <a:spLocks noGrp="1"/>
          </p:cNvSpPr>
          <p:nvPr>
            <p:ph idx="1"/>
          </p:nvPr>
        </p:nvSpPr>
        <p:spPr/>
        <p:txBody>
          <a:bodyPr/>
          <a:lstStyle/>
          <a:p>
            <a:r>
              <a:rPr lang="en-US" dirty="0" smtClean="0"/>
              <a:t>How many fluorine atoms are in 1.25 moles of fluorine gas?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1" descr="0702a"/>
          <p:cNvPicPr>
            <a:picLocks noChangeAspect="1" noChangeArrowheads="1"/>
          </p:cNvPicPr>
          <p:nvPr/>
        </p:nvPicPr>
        <p:blipFill>
          <a:blip r:embed="rId3" cstate="print"/>
          <a:srcRect/>
          <a:stretch>
            <a:fillRect/>
          </a:stretch>
        </p:blipFill>
        <p:spPr bwMode="auto">
          <a:xfrm>
            <a:off x="88900" y="76200"/>
            <a:ext cx="8964613" cy="6472238"/>
          </a:xfrm>
          <a:prstGeom prst="rect">
            <a:avLst/>
          </a:prstGeom>
          <a:noFill/>
          <a:ln w="9525">
            <a:noFill/>
            <a:miter lim="800000"/>
            <a:headEnd/>
            <a:tailEnd/>
          </a:ln>
          <a:effectLst/>
        </p:spPr>
      </p:pic>
      <p:sp>
        <p:nvSpPr>
          <p:cNvPr id="19458" name="Rectangle 2" hidden="1"/>
          <p:cNvSpPr>
            <a:spLocks noGrp="1" noChangeArrowheads="1"/>
          </p:cNvSpPr>
          <p:nvPr>
            <p:ph type="title"/>
          </p:nvPr>
        </p:nvSpPr>
        <p:spPr/>
        <p:txBody>
          <a:bodyPr/>
          <a:lstStyle/>
          <a:p>
            <a:endParaRPr lang="en-US"/>
          </a:p>
        </p:txBody>
      </p:sp>
      <p:sp>
        <p:nvSpPr>
          <p:cNvPr id="19459" name="Rectangle 3"/>
          <p:cNvSpPr>
            <a:spLocks noChangeArrowheads="1"/>
          </p:cNvSpPr>
          <p:nvPr/>
        </p:nvSpPr>
        <p:spPr bwMode="auto">
          <a:xfrm>
            <a:off x="7843838" y="6584950"/>
            <a:ext cx="1300162" cy="265113"/>
          </a:xfrm>
          <a:prstGeom prst="rect">
            <a:avLst/>
          </a:prstGeom>
          <a:noFill/>
          <a:ln w="9525">
            <a:noFill/>
            <a:miter lim="800000"/>
            <a:headEnd/>
            <a:tailEnd/>
          </a:ln>
          <a:effectLst/>
        </p:spPr>
        <p:txBody>
          <a:bodyPr wrap="none" lIns="82058" tIns="41029" rIns="82058" bIns="41029"/>
          <a:lstStyle/>
          <a:p>
            <a:pPr algn="r" defTabSz="820738" eaLnBrk="0" hangingPunct="0"/>
            <a:r>
              <a:rPr lang="en-US" sz="1200" b="1"/>
              <a:t>Fig. 7-2a, p. 185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803</Words>
  <Application>Microsoft Office PowerPoint</Application>
  <PresentationFormat>On-screen Show (4:3)</PresentationFormat>
  <Paragraphs>126</Paragraphs>
  <Slides>27</Slides>
  <Notes>11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Chemistry 120</vt:lpstr>
      <vt:lpstr>Example – Chemical Formula</vt:lpstr>
      <vt:lpstr>Example – Chemical Formula</vt:lpstr>
      <vt:lpstr>PowerPoint Presentation</vt:lpstr>
      <vt:lpstr>PowerPoint Presentation</vt:lpstr>
      <vt:lpstr>PowerPoint Presentation</vt:lpstr>
      <vt:lpstr>Example – Avogadro’s Number</vt:lpstr>
      <vt:lpstr>Example – Avogadro’s Number</vt:lpstr>
      <vt:lpstr>PowerPoint Presentation</vt:lpstr>
      <vt:lpstr>PowerPoint Presentation</vt:lpstr>
      <vt:lpstr>Example – Molar Mass</vt:lpstr>
      <vt:lpstr>PowerPoint Presentation</vt:lpstr>
      <vt:lpstr>PowerPoint Presentation</vt:lpstr>
      <vt:lpstr>Example – Stoichiometry</vt:lpstr>
      <vt:lpstr>Example – Stoichiometry</vt:lpstr>
      <vt:lpstr>Example – Stoichiometry</vt:lpstr>
      <vt:lpstr>Example – Stoichiometry</vt:lpstr>
      <vt:lpstr>Example – Percentage Composition</vt:lpstr>
      <vt:lpstr>Example – Empirical/Molecular Formulas</vt:lpstr>
      <vt:lpstr>Example – Empirical/Molecular Formulas</vt:lpstr>
      <vt:lpstr>Example – Empirical/Molecular Formulas</vt:lpstr>
      <vt:lpstr>Example – Empirical/Molecular Formulas</vt:lpstr>
      <vt:lpstr>Example – Empirical/Molecular Formulas</vt:lpstr>
      <vt:lpstr>PowerPoint Presentation</vt:lpstr>
      <vt:lpstr>PowerPoint Presentation</vt:lpstr>
      <vt:lpstr>PowerPoint Presentation</vt:lpstr>
      <vt:lpstr>PowerPoint Presentation</vt:lpstr>
    </vt:vector>
  </TitlesOfParts>
  <Company>GCCCD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120</dc:title>
  <dc:creator>Diana.Vance</dc:creator>
  <cp:lastModifiedBy>Martin Larter</cp:lastModifiedBy>
  <cp:revision>12</cp:revision>
  <dcterms:created xsi:type="dcterms:W3CDTF">2009-09-10T05:09:26Z</dcterms:created>
  <dcterms:modified xsi:type="dcterms:W3CDTF">2012-01-22T23:29:54Z</dcterms:modified>
</cp:coreProperties>
</file>