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75" r:id="rId3"/>
    <p:sldId id="258" r:id="rId4"/>
    <p:sldId id="262" r:id="rId5"/>
    <p:sldId id="264" r:id="rId6"/>
    <p:sldId id="259" r:id="rId7"/>
    <p:sldId id="263" r:id="rId8"/>
    <p:sldId id="276" r:id="rId9"/>
    <p:sldId id="277" r:id="rId10"/>
    <p:sldId id="266" r:id="rId11"/>
    <p:sldId id="260" r:id="rId12"/>
    <p:sldId id="281" r:id="rId13"/>
    <p:sldId id="286" r:id="rId14"/>
    <p:sldId id="268" r:id="rId15"/>
    <p:sldId id="283" r:id="rId16"/>
    <p:sldId id="282" r:id="rId17"/>
    <p:sldId id="269" r:id="rId18"/>
    <p:sldId id="273" r:id="rId19"/>
    <p:sldId id="272" r:id="rId20"/>
    <p:sldId id="284" r:id="rId21"/>
    <p:sldId id="285" r:id="rId22"/>
    <p:sldId id="261" r:id="rId23"/>
    <p:sldId id="271" r:id="rId24"/>
    <p:sldId id="274" r:id="rId25"/>
    <p:sldId id="287" r:id="rId26"/>
    <p:sldId id="288" r:id="rId27"/>
    <p:sldId id="267" r:id="rId28"/>
    <p:sldId id="270" r:id="rId29"/>
    <p:sldId id="289" r:id="rId30"/>
    <p:sldId id="290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4B41B-39BA-4856-A10F-F918B980BB11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51732-F263-42A5-ADDE-0CBB0172B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8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48305-46E1-4961-BCA6-5092B470E61B}" type="slidenum">
              <a:rPr lang="en-US"/>
              <a:pPr/>
              <a:t>2</a:t>
            </a:fld>
            <a:endParaRPr lang="en-US"/>
          </a:p>
        </p:txBody>
      </p:sp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08-01-16UN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Diatomic Molecules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Seven elements occur naturally as diatomic molecules:  H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, N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, O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, F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, Cl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, Br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, and I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This is a periodic table showing the location of each naturally occurring diatomic molecule.  Part 1 of a 2-part diagram.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70D76-4FB2-4412-A16A-EA1E2C33FBE2}" type="slidenum">
              <a:rPr lang="en-US"/>
              <a:pPr/>
              <a:t>11</a:t>
            </a:fld>
            <a:endParaRPr lang="en-US"/>
          </a:p>
        </p:txBody>
      </p:sp>
      <p:sp>
        <p:nvSpPr>
          <p:cNvPr id="112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07-03-01UN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Salt, NaCl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Sodium chloride is so essential to health that, historically, laborers were paid in salt. In fact, the term salary translates as "salt money." 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Sodium chloride contains monoatomic sodium ions and chloride ions.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9872D-787F-4329-8C48-6A361C145F0C}" type="slidenum">
              <a:rPr lang="en-US"/>
              <a:pPr/>
              <a:t>14</a:t>
            </a:fld>
            <a:endParaRPr lang="en-US"/>
          </a:p>
        </p:txBody>
      </p:sp>
      <p:sp>
        <p:nvSpPr>
          <p:cNvPr id="378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07-04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Matches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P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4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S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3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 and KClO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3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 are present in the tip of a match.  Gaseous SO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 is one of the products of the reaction when the match is lit; this compound gives the characteristic smell of a burning match.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P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4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S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3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 is a binary molecular compound.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02C79-030A-438E-B6CE-A4256E1D5EC5}" type="slidenum">
              <a:rPr lang="en-US"/>
              <a:pPr/>
              <a:t>17</a:t>
            </a:fld>
            <a:endParaRPr lang="en-US"/>
          </a:p>
        </p:txBody>
      </p:sp>
      <p:sp>
        <p:nvSpPr>
          <p:cNvPr id="235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07-03-08UN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Galena, PbS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Galena is a natural mineral that contains lead. 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Galena contains monoatomic lead (II) ions and sulfide ions.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FCAFD-2DA8-4A93-9F97-4BE66BB30627}" type="slidenum">
              <a:rPr lang="en-US"/>
              <a:pPr/>
              <a:t>18</a:t>
            </a:fld>
            <a:endParaRPr lang="en-US"/>
          </a:p>
        </p:txBody>
      </p:sp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07-03-07UN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Cinnabar, HgS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Cinnabar is a natural mineral that contains mercury. 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Cinnabar contains monoatomic mercury (II) cations and sulfide anions.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B35DD-0443-4B61-9762-3B43A281FB2B}" type="slidenum">
              <a:rPr lang="en-US"/>
              <a:pPr/>
              <a:t>19</a:t>
            </a:fld>
            <a:endParaRPr lang="en-US"/>
          </a:p>
        </p:txBody>
      </p:sp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07-03-06UN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Hematite, Fe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O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3</a:t>
            </a:r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Hematite is a natural mineral that contains iron. 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Hematite contains monoatomic iron (III) cations and oxide anions. 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A247D-D26B-4FFA-80D0-E0E821379490}" type="slidenum">
              <a:rPr lang="en-US"/>
              <a:pPr/>
              <a:t>22</a:t>
            </a:fld>
            <a:endParaRPr lang="en-US"/>
          </a:p>
        </p:txBody>
      </p:sp>
      <p:sp>
        <p:nvSpPr>
          <p:cNvPr id="153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07-03-03EE07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Chalk, CaCO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3</a:t>
            </a:r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Ordinary classroom chalk is composed of calcium carbonate, whose chemical formula is CaCO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3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. 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Calcium carbonate contains monoatomic calcium cations and polyatomic carbonate ions.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1E8518-23FD-4111-AEE7-1A7C7763D6E7}" type="slidenum">
              <a:rPr lang="en-US"/>
              <a:pPr/>
              <a:t>23</a:t>
            </a:fld>
            <a:endParaRPr lang="en-US"/>
          </a:p>
        </p:txBody>
      </p:sp>
      <p:sp>
        <p:nvSpPr>
          <p:cNvPr id="71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07-02-01UN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Ammonium Carbonate, (NH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4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)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CO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3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Ammonium carbonate decomposes in air to give ammonia, NH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3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, and carbon dioxide, CO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; it is used in smelling salts and is found in baking powders. 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 odor of ammonia may be familiar from the ammonia solution you can buy in the grocery store.  Ammonium and carbonate ions are both polyatomic ions.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76D9E-7E70-4AD0-9B1D-F1DA6E570AEF}" type="slidenum">
              <a:rPr lang="en-US"/>
              <a:pPr/>
              <a:t>24</a:t>
            </a:fld>
            <a:endParaRPr lang="en-US"/>
          </a:p>
        </p:txBody>
      </p:sp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07-03-09UN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Marble, CaCO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3</a:t>
            </a:r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Marble, CaCO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3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, is a natural mineral that was used to construct the Taj Mahal in India. 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Marble contains monoatomic calcium cations and polyatomic carbonate anions.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5AA26B-4B83-4803-9370-ED4E88037CC1}" type="slidenum">
              <a:rPr lang="en-US"/>
              <a:pPr/>
              <a:t>27</a:t>
            </a:fld>
            <a:endParaRPr lang="en-US"/>
          </a:p>
        </p:txBody>
      </p:sp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07-04-02UN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Sulfuric Acid, H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SO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4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(aq)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Aqueous sulfuric acid, H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SO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4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, is found in automobile batteries; hence, it is commonly termed "battery acid." 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Sulfuric acid is one of the world's most commonly produced chemicals.  Its name comes from the sulfate ion.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E03D4-AC93-4AD7-8145-B7299BCD473A}" type="slidenum">
              <a:rPr lang="en-US"/>
              <a:pPr/>
              <a:t>28</a:t>
            </a:fld>
            <a:endParaRPr lang="en-US"/>
          </a:p>
        </p:txBody>
      </p:sp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07-04-01UN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Hydrofluoric Acid, HF(aq)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Aqueous hydrofluoric acid, HF, is used to etch silicon in the manufacture of computer chips. 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Hydrofluoric acid can not be stored in glass containers because HF reacts with glass as well as silicon.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CB761-B909-4A8B-8DAF-D31E7562C565}" type="slidenum">
              <a:rPr lang="en-US"/>
              <a:pPr/>
              <a:t>3</a:t>
            </a:fld>
            <a:endParaRPr lang="en-US"/>
          </a:p>
        </p:txBody>
      </p:sp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07-01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Inorganic Compounds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Inorganic compounds are divided into three categories:  Ionic, Molecular, and Aqueous Acid.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Ionic compounds are divided into binary and ternary.  Aqueous acids are divided into binary and ternary, for a total of five categories.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8B559-3FD8-48AA-BBFF-302EBE9427F6}" type="slidenum">
              <a:rPr lang="en-US"/>
              <a:pPr/>
              <a:t>4</a:t>
            </a:fld>
            <a:endParaRPr lang="en-US"/>
          </a:p>
        </p:txBody>
      </p:sp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07-03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Periodic Table of Ions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 the correlation of ionic charge and group number.  Transition metals exhibit more than one charge.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 ions listed are common and will be used throughout the remainder of this book.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6E13D-F7D4-4FA7-AA6D-EAFD2FBED73C}" type="slidenum">
              <a:rPr lang="en-US"/>
              <a:pPr/>
              <a:t>5</a:t>
            </a:fld>
            <a:endParaRPr lang="en-US"/>
          </a:p>
        </p:txBody>
      </p:sp>
      <p:sp>
        <p:nvSpPr>
          <p:cNvPr id="419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07-T02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Table 7.2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Common Monoatomic Anions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All of these names are derived from the name of the element plus the suffix -ide.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85A08-EA32-4958-A46E-A7BD6EEF7061}" type="slidenum">
              <a:rPr lang="en-US"/>
              <a:pPr/>
              <a:t>6</a:t>
            </a:fld>
            <a:endParaRPr lang="en-US"/>
          </a:p>
        </p:txBody>
      </p:sp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07-02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Classification of Ions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Ions are divided into four categories: Mono- and polyatomic cations, and mono- and polyatomic anions.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Monoatomic ions are named according to their element.  Polyatomic ions are named systematically from a set of rules.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A8D2B-D0A9-4089-9B43-319D461BAC7D}" type="slidenum">
              <a:rPr lang="en-US"/>
              <a:pPr/>
              <a:t>7</a:t>
            </a:fld>
            <a:endParaRPr lang="en-US"/>
          </a:p>
        </p:txBody>
      </p:sp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07-T01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Table 7.1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Common Monoatomic Cations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 lower charged ion of a metal ends in -ous; the higher charged in -ic.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A6C6D-AEC9-4C77-BC11-D496D3DDDF10}" type="slidenum">
              <a:rPr lang="en-US"/>
              <a:pPr/>
              <a:t>8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1AEF-1198-402A-82AC-B0F841F1F0CB}" type="slidenum">
              <a:rPr lang="en-US"/>
              <a:pPr/>
              <a:t>9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AA733-19FE-4777-94E6-1E0FAF7412EE}" type="slidenum">
              <a:rPr lang="en-US"/>
              <a:pPr/>
              <a:t>10</a:t>
            </a:fld>
            <a:endParaRPr lang="en-US"/>
          </a:p>
        </p:txBody>
      </p:sp>
      <p:sp>
        <p:nvSpPr>
          <p:cNvPr id="460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07-T04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Table 7.4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Greek Prefixes for Binary Molecular Compounds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These prefixes indicate how many of each kind of atom in a molecular compound.  You probably know many of these already from words like monotone, tricycle, pentagon, hexagon, octagon, and decade.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9AB2-15F0-4A37-AFDB-5283A6A51C2D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738C-C72B-4603-AEA9-A2E4D2CBB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9AB2-15F0-4A37-AFDB-5283A6A51C2D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738C-C72B-4603-AEA9-A2E4D2CBB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9AB2-15F0-4A37-AFDB-5283A6A51C2D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738C-C72B-4603-AEA9-A2E4D2CBB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9AB2-15F0-4A37-AFDB-5283A6A51C2D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738C-C72B-4603-AEA9-A2E4D2CBB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9AB2-15F0-4A37-AFDB-5283A6A51C2D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738C-C72B-4603-AEA9-A2E4D2CBB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9AB2-15F0-4A37-AFDB-5283A6A51C2D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738C-C72B-4603-AEA9-A2E4D2CBB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9AB2-15F0-4A37-AFDB-5283A6A51C2D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738C-C72B-4603-AEA9-A2E4D2CBB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9AB2-15F0-4A37-AFDB-5283A6A51C2D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738C-C72B-4603-AEA9-A2E4D2CBB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9AB2-15F0-4A37-AFDB-5283A6A51C2D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738C-C72B-4603-AEA9-A2E4D2CBB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9AB2-15F0-4A37-AFDB-5283A6A51C2D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738C-C72B-4603-AEA9-A2E4D2CBB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9AB2-15F0-4A37-AFDB-5283A6A51C2D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738C-C72B-4603-AEA9-A2E4D2CBB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E9AB2-15F0-4A37-AFDB-5283A6A51C2D}" type="datetimeFigureOut">
              <a:rPr lang="en-US" smtClean="0"/>
              <a:pPr/>
              <a:t>01/22/2012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7738C-C72B-4603-AEA9-A2E4D2CBB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/>
          <a:lstStyle/>
          <a:p>
            <a:r>
              <a:rPr lang="en-US" dirty="0" smtClean="0"/>
              <a:t>Chemistry 120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00400"/>
            <a:ext cx="7543800" cy="1752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Chapter 6: Chemical Nomenclature 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857375"/>
            <a:ext cx="9029700" cy="3143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770" y="57150"/>
            <a:ext cx="368046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Binary Nomenclature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for Ca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Tricalcium</a:t>
            </a:r>
            <a:r>
              <a:rPr lang="en-US" dirty="0" smtClean="0"/>
              <a:t> </a:t>
            </a:r>
            <a:r>
              <a:rPr lang="en-US" dirty="0" err="1" smtClean="0"/>
              <a:t>dinitride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Calcium nitride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Calcium nitrogen</a:t>
            </a:r>
          </a:p>
          <a:p>
            <a:pPr marL="514350" indent="-514350">
              <a:buAutoNum type="alphaUcPeriod"/>
            </a:pPr>
            <a:r>
              <a:rPr lang="en-US" dirty="0" smtClean="0"/>
              <a:t>Calcium nitrate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Calcium nitrite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Binary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formula for potassium </a:t>
            </a:r>
            <a:r>
              <a:rPr lang="en-US" dirty="0" err="1" smtClean="0"/>
              <a:t>phosphide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smtClean="0"/>
              <a:t>KP</a:t>
            </a:r>
          </a:p>
          <a:p>
            <a:pPr marL="514350" indent="-514350">
              <a:buAutoNum type="alphaUcPeriod"/>
            </a:pPr>
            <a:r>
              <a:rPr lang="en-US" dirty="0" smtClean="0"/>
              <a:t>PP</a:t>
            </a:r>
          </a:p>
          <a:p>
            <a:pPr marL="514350" indent="-514350">
              <a:buAutoNum type="alphaUcPeriod"/>
            </a:pPr>
            <a:r>
              <a:rPr lang="en-US" dirty="0" smtClean="0"/>
              <a:t>K</a:t>
            </a:r>
            <a:r>
              <a:rPr lang="en-US" baseline="-25000" dirty="0" smtClean="0"/>
              <a:t>3</a:t>
            </a:r>
            <a:r>
              <a:rPr lang="en-US" dirty="0" smtClean="0"/>
              <a:t>P</a:t>
            </a:r>
          </a:p>
          <a:p>
            <a:pPr marL="514350" indent="-514350">
              <a:buAutoNum type="alphaUcPeriod"/>
            </a:pPr>
            <a:r>
              <a:rPr lang="en-US" dirty="0" smtClean="0"/>
              <a:t>KP</a:t>
            </a:r>
            <a:r>
              <a:rPr lang="en-US" baseline="-25000" dirty="0" smtClean="0"/>
              <a:t>3</a:t>
            </a:r>
          </a:p>
          <a:p>
            <a:pPr marL="514350" indent="-514350">
              <a:buAutoNum type="alphaUcPeriod"/>
            </a:pPr>
            <a:r>
              <a:rPr lang="en-US" dirty="0" smtClean="0"/>
              <a:t>K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770" y="57150"/>
            <a:ext cx="368046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Binary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formula for </a:t>
            </a:r>
            <a:r>
              <a:rPr lang="en-US" dirty="0" err="1" smtClean="0"/>
              <a:t>dinitrogen</a:t>
            </a:r>
            <a:r>
              <a:rPr lang="en-US" dirty="0" smtClean="0"/>
              <a:t> monoxide?</a:t>
            </a:r>
          </a:p>
          <a:p>
            <a:pPr marL="514350" indent="-514350">
              <a:buAutoNum type="alphaUcPeriod"/>
            </a:pPr>
            <a:r>
              <a:rPr lang="en-US" dirty="0" smtClean="0"/>
              <a:t>2NO</a:t>
            </a:r>
          </a:p>
          <a:p>
            <a:pPr marL="514350" indent="-514350">
              <a:buAutoNum type="alphaUcPeriod"/>
            </a:pP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AutoNum type="alphaUcPeriod"/>
            </a:pPr>
            <a:r>
              <a:rPr lang="en-US" dirty="0" smtClean="0"/>
              <a:t>NO</a:t>
            </a:r>
            <a:r>
              <a:rPr lang="en-US" baseline="-25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NO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Binary Nomenclature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for P</a:t>
            </a:r>
            <a:r>
              <a:rPr lang="en-US" baseline="-25000" dirty="0" smtClean="0"/>
              <a:t>4</a:t>
            </a:r>
            <a:r>
              <a:rPr lang="en-US" dirty="0" smtClean="0"/>
              <a:t>O</a:t>
            </a:r>
            <a:r>
              <a:rPr lang="en-US" baseline="-25000" dirty="0" smtClean="0"/>
              <a:t>10</a:t>
            </a:r>
          </a:p>
          <a:p>
            <a:pPr marL="514350" indent="-514350">
              <a:buAutoNum type="alphaUcPeriod"/>
            </a:pPr>
            <a:r>
              <a:rPr lang="en-US" dirty="0" smtClean="0"/>
              <a:t>Phosphorus 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Phosphorus </a:t>
            </a:r>
            <a:r>
              <a:rPr lang="en-US" dirty="0" err="1" smtClean="0"/>
              <a:t>decaoxide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Tetraphosphorus</a:t>
            </a:r>
            <a:r>
              <a:rPr lang="en-US" dirty="0" smtClean="0"/>
              <a:t> </a:t>
            </a:r>
            <a:r>
              <a:rPr lang="en-US" dirty="0" err="1" smtClean="0"/>
              <a:t>decaoxide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Phosphorus oxygen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Decaphosphorus</a:t>
            </a:r>
            <a:r>
              <a:rPr lang="en-US" dirty="0" smtClean="0"/>
              <a:t> </a:t>
            </a:r>
            <a:r>
              <a:rPr lang="en-US" dirty="0" err="1" smtClean="0"/>
              <a:t>tetraoxide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770" y="57150"/>
            <a:ext cx="368046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1715" y="57150"/>
            <a:ext cx="456057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770" y="57150"/>
            <a:ext cx="368046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628650"/>
            <a:ext cx="9029700" cy="5600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Binary Nomenclature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for 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</a:p>
          <a:p>
            <a:pPr marL="514350" indent="-514350">
              <a:buAutoNum type="alphaUcPeriod"/>
            </a:pPr>
            <a:r>
              <a:rPr lang="en-US" dirty="0" smtClean="0"/>
              <a:t>Iron 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Iron(III) 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Ferric 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Iron(II) 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B and C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Binary Nomenclature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formula for lead(IV) oxide?</a:t>
            </a:r>
          </a:p>
          <a:p>
            <a:pPr marL="514350" indent="-514350">
              <a:buAutoNum type="alphaUcPeriod"/>
            </a:pPr>
            <a:r>
              <a:rPr lang="en-US" dirty="0" smtClean="0"/>
              <a:t>Pb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</a:p>
          <a:p>
            <a:pPr marL="514350" indent="-514350">
              <a:buAutoNum type="alphaUcPeriod"/>
            </a:pPr>
            <a:r>
              <a:rPr lang="en-US" dirty="0" smtClean="0"/>
              <a:t>PbO</a:t>
            </a:r>
            <a:r>
              <a:rPr lang="en-US" baseline="-25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PbO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LbO</a:t>
            </a:r>
            <a:r>
              <a:rPr lang="en-US" baseline="-25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Plumbic oxide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770" y="57150"/>
            <a:ext cx="368046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265" y="57150"/>
            <a:ext cx="490347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855" y="57150"/>
            <a:ext cx="460629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Ternary and Quaternary Nomenclature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of NaNO</a:t>
            </a:r>
            <a:r>
              <a:rPr lang="en-US" baseline="-25000" dirty="0" smtClean="0"/>
              <a:t>3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smtClean="0"/>
              <a:t>Sodium nitrite</a:t>
            </a:r>
          </a:p>
          <a:p>
            <a:pPr marL="514350" indent="-514350">
              <a:buAutoNum type="alphaUcPeriod"/>
            </a:pPr>
            <a:r>
              <a:rPr lang="en-US" dirty="0" smtClean="0"/>
              <a:t>Sodium nitride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Sodium nitrogen trioxide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Sodium nitrate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Sodium nitrogen oxide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Ternary and Quaternary Nomenclature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What is the name of Cr</a:t>
            </a:r>
            <a:r>
              <a:rPr lang="en-US" baseline="-25000" dirty="0" smtClean="0"/>
              <a:t>2</a:t>
            </a:r>
            <a:r>
              <a:rPr lang="en-US" dirty="0" smtClean="0"/>
              <a:t>(CO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smtClean="0"/>
              <a:t>Chromium carbonate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Chromium(II) carbonate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Chromium(II) carbonate(III)</a:t>
            </a:r>
          </a:p>
          <a:p>
            <a:pPr marL="514350" indent="-514350">
              <a:buAutoNum type="alphaUcPeriod"/>
            </a:pPr>
            <a:r>
              <a:rPr lang="en-US" dirty="0" smtClean="0"/>
              <a:t>Chromium(III) carbon trioxide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Chromium(III) carbonate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770" y="57150"/>
            <a:ext cx="368046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770" y="57150"/>
            <a:ext cx="368046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Acid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of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  <a:r>
              <a:rPr lang="en-US" baseline="-25000" dirty="0" smtClean="0"/>
              <a:t>(aq)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Chloric</a:t>
            </a:r>
            <a:r>
              <a:rPr lang="en-US" dirty="0" smtClean="0"/>
              <a:t>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Hydrochloric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Hydrogen chloride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Hydrochlorous</a:t>
            </a:r>
            <a:r>
              <a:rPr lang="en-US" dirty="0" smtClean="0"/>
              <a:t>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B and C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457200"/>
            <a:ext cx="9029700" cy="5943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Acid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of HClO</a:t>
            </a:r>
            <a:r>
              <a:rPr lang="en-US" baseline="-25000" dirty="0" smtClean="0"/>
              <a:t>3 (aq)</a:t>
            </a:r>
            <a:r>
              <a:rPr lang="en-US" dirty="0" smtClean="0"/>
              <a:t>?</a:t>
            </a:r>
            <a:endParaRPr lang="en-US" baseline="-25000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Chloric</a:t>
            </a:r>
            <a:r>
              <a:rPr lang="en-US" dirty="0" smtClean="0"/>
              <a:t>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Hydrochloric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Hydrogen chlorate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chlorous</a:t>
            </a:r>
            <a:r>
              <a:rPr lang="en-US" dirty="0" smtClean="0"/>
              <a:t> acid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Perchloric</a:t>
            </a:r>
            <a:r>
              <a:rPr lang="en-US" dirty="0" smtClean="0"/>
              <a:t> acid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– Acid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formula for phosphorous acid?</a:t>
            </a:r>
          </a:p>
          <a:p>
            <a:pPr marL="514350" indent="-514350">
              <a:buAutoNum type="alphaUcPeriod"/>
            </a:pP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3 (aq)</a:t>
            </a:r>
          </a:p>
          <a:p>
            <a:pPr marL="514350" indent="-514350">
              <a:buAutoNum type="alphaUcPeriod"/>
            </a:pP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P </a:t>
            </a:r>
            <a:r>
              <a:rPr lang="en-US" baseline="-25000" dirty="0" smtClean="0"/>
              <a:t>(aq)</a:t>
            </a:r>
          </a:p>
          <a:p>
            <a:pPr marL="514350" indent="-514350">
              <a:buAutoNum type="alphaUcPeriod"/>
            </a:pP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 (aq)</a:t>
            </a:r>
          </a:p>
          <a:p>
            <a:pPr marL="514350" indent="-514350">
              <a:buAutoNum type="alphaUcPeriod"/>
            </a:pPr>
            <a:r>
              <a:rPr lang="en-US" dirty="0" smtClean="0"/>
              <a:t>PO</a:t>
            </a:r>
            <a:r>
              <a:rPr lang="en-US" baseline="-25000" dirty="0" smtClean="0"/>
              <a:t>3 (aq)</a:t>
            </a:r>
          </a:p>
          <a:p>
            <a:pPr marL="514350" indent="-514350">
              <a:buAutoNum type="alphaUcPeriod"/>
            </a:pP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PO</a:t>
            </a:r>
            <a:r>
              <a:rPr lang="en-US" baseline="-25000" dirty="0" smtClean="0"/>
              <a:t>3 (aq)</a:t>
            </a:r>
            <a:endParaRPr lang="en-US" baseline="-25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Hydrate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formula of cupric chloride </a:t>
            </a:r>
            <a:r>
              <a:rPr lang="en-US" dirty="0" err="1" smtClean="0"/>
              <a:t>dihydrate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CuCl</a:t>
            </a:r>
            <a:r>
              <a:rPr lang="en-US" dirty="0" smtClean="0"/>
              <a:t> •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AutoNum type="alphaUcPeriod"/>
            </a:pPr>
            <a:r>
              <a:rPr lang="en-US" dirty="0" smtClean="0"/>
              <a:t>CuCl</a:t>
            </a:r>
            <a:r>
              <a:rPr lang="en-US" baseline="-25000" dirty="0" smtClean="0"/>
              <a:t>2</a:t>
            </a:r>
            <a:r>
              <a:rPr lang="en-US" dirty="0" smtClean="0"/>
              <a:t> • 2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AutoNum type="alphaUcPeriod"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CuCl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AutoNum type="alphaUcPeriod"/>
            </a:pPr>
            <a:r>
              <a:rPr lang="en-US" dirty="0" smtClean="0"/>
              <a:t>CuCl</a:t>
            </a:r>
            <a:r>
              <a:rPr lang="en-US" baseline="-25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B and C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Hydrate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of MgSO</a:t>
            </a:r>
            <a:r>
              <a:rPr lang="en-US" baseline="-25000" dirty="0" smtClean="0"/>
              <a:t>4</a:t>
            </a:r>
            <a:r>
              <a:rPr lang="en-US" dirty="0" smtClean="0"/>
              <a:t> • 6 H</a:t>
            </a:r>
            <a:r>
              <a:rPr lang="en-US" baseline="-25000" dirty="0" smtClean="0"/>
              <a:t>2</a:t>
            </a:r>
            <a:r>
              <a:rPr lang="en-US" dirty="0" smtClean="0"/>
              <a:t>O?</a:t>
            </a:r>
          </a:p>
          <a:p>
            <a:pPr marL="514350" indent="-514350">
              <a:buAutoNum type="alphaUcPeriod"/>
            </a:pPr>
            <a:r>
              <a:rPr lang="en-US" dirty="0" smtClean="0"/>
              <a:t>Magnesium sulfate </a:t>
            </a:r>
            <a:r>
              <a:rPr lang="en-US" dirty="0" err="1" smtClean="0"/>
              <a:t>hexahydrate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Manganese(II) sulfate </a:t>
            </a:r>
            <a:r>
              <a:rPr lang="en-US" dirty="0" err="1" smtClean="0"/>
              <a:t>hexahydrate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Magnesium sulfate hydrate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Magnesium(II) sulfate </a:t>
            </a:r>
            <a:r>
              <a:rPr lang="en-US" dirty="0" err="1" smtClean="0"/>
              <a:t>hexahydrate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Magnesium(II) sulfite </a:t>
            </a:r>
            <a:r>
              <a:rPr lang="en-US" dirty="0" err="1" smtClean="0"/>
              <a:t>hexahydrate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800100"/>
            <a:ext cx="9029700" cy="5257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2148840"/>
            <a:ext cx="9029700" cy="25603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331470"/>
            <a:ext cx="9029700" cy="61950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520" y="57150"/>
            <a:ext cx="539496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1" descr="06T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" y="76200"/>
            <a:ext cx="7789863" cy="650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7802563" y="6584950"/>
            <a:ext cx="134143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Table 6-7, p. 162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1" descr="06T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1290638"/>
            <a:ext cx="896461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7802563" y="6584950"/>
            <a:ext cx="134143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Table 6-8, p. 162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1135</Words>
  <Application>Microsoft Office PowerPoint</Application>
  <PresentationFormat>On-screen Show (4:3)</PresentationFormat>
  <Paragraphs>284</Paragraphs>
  <Slides>33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Chemistry 120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– Binary Nomenclature</vt:lpstr>
      <vt:lpstr>Example – Binary Nomenclature</vt:lpstr>
      <vt:lpstr>PowerPoint Presentation</vt:lpstr>
      <vt:lpstr>Example – Binary Nomenclature</vt:lpstr>
      <vt:lpstr>Example – Binary Nomenclature</vt:lpstr>
      <vt:lpstr>PowerPoint Presentation</vt:lpstr>
      <vt:lpstr>PowerPoint Presentation</vt:lpstr>
      <vt:lpstr>PowerPoint Presentation</vt:lpstr>
      <vt:lpstr>Example – Binary Nomenclature</vt:lpstr>
      <vt:lpstr>Example – Binary Nomenclature </vt:lpstr>
      <vt:lpstr>PowerPoint Presentation</vt:lpstr>
      <vt:lpstr>PowerPoint Presentation</vt:lpstr>
      <vt:lpstr>PowerPoint Presentation</vt:lpstr>
      <vt:lpstr>Example – Ternary and Quaternary Nomenclature </vt:lpstr>
      <vt:lpstr>Example – Ternary and Quaternary Nomenclature </vt:lpstr>
      <vt:lpstr>PowerPoint Presentation</vt:lpstr>
      <vt:lpstr>PowerPoint Presentation</vt:lpstr>
      <vt:lpstr>Example – Acid Nomenclature</vt:lpstr>
      <vt:lpstr>Example – Acid Nomenclature</vt:lpstr>
      <vt:lpstr>Example – Acid Nomenclature</vt:lpstr>
      <vt:lpstr>Example – Hydrate Nomenclature</vt:lpstr>
      <vt:lpstr>Example – Hydrate Nomenclature</vt:lpstr>
    </vt:vector>
  </TitlesOfParts>
  <Company>GCCCD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120</dc:title>
  <dc:creator>Diana.Vance</dc:creator>
  <cp:lastModifiedBy>Martin Larter</cp:lastModifiedBy>
  <cp:revision>16</cp:revision>
  <dcterms:created xsi:type="dcterms:W3CDTF">2009-09-10T00:21:23Z</dcterms:created>
  <dcterms:modified xsi:type="dcterms:W3CDTF">2012-01-22T23:29:26Z</dcterms:modified>
</cp:coreProperties>
</file>