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68" r:id="rId4"/>
    <p:sldId id="257" r:id="rId5"/>
    <p:sldId id="259" r:id="rId6"/>
    <p:sldId id="270" r:id="rId7"/>
    <p:sldId id="269" r:id="rId8"/>
    <p:sldId id="258" r:id="rId9"/>
    <p:sldId id="265" r:id="rId10"/>
    <p:sldId id="273" r:id="rId11"/>
    <p:sldId id="272" r:id="rId12"/>
    <p:sldId id="260" r:id="rId13"/>
    <p:sldId id="274" r:id="rId14"/>
    <p:sldId id="275" r:id="rId15"/>
    <p:sldId id="276" r:id="rId16"/>
    <p:sldId id="277" r:id="rId17"/>
    <p:sldId id="278" r:id="rId18"/>
    <p:sldId id="279" r:id="rId19"/>
    <p:sldId id="262" r:id="rId20"/>
    <p:sldId id="263" r:id="rId21"/>
    <p:sldId id="280" r:id="rId22"/>
    <p:sldId id="281" r:id="rId23"/>
    <p:sldId id="264" r:id="rId24"/>
    <p:sldId id="266" r:id="rId25"/>
    <p:sldId id="26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17557-316B-4EB1-8591-80CF12DF7481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A773-7AF8-4113-A2E3-EB390C086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718B0-C615-45C3-ADBC-F7F8A39D9E4C}" type="slidenum">
              <a:rPr lang="en-US"/>
              <a:pPr/>
              <a:t>2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02-02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Metric Rulers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On ruler A, each division is 1 cm.  On ruler B, each division is 1 cm and each subdivision is 0.1 cm.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These rulers are not to scale, but they reflect the relationship of measurement precision to instrumentation precision.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C3910-41A3-4744-A180-C1A3671A60FD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FAD32-4419-4895-AC21-6968ABCC85B3}" type="slidenum">
              <a:rPr lang="en-US"/>
              <a:pPr/>
              <a:t>12</a:t>
            </a:fld>
            <a:endParaRPr lang="en-US"/>
          </a:p>
        </p:txBody>
      </p:sp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03-T03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3.3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Metric-English Equivalents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metric equivalents to common metric quantities.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6617F-74AA-4CD7-B258-F3228ABD8FAE}" type="slidenum">
              <a:rPr lang="en-US"/>
              <a:pPr/>
              <a:t>19</a:t>
            </a:fld>
            <a:endParaRPr lang="en-US"/>
          </a:p>
        </p:txBody>
      </p:sp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03-06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Temperature Scales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Fahrenheit, Celsius, and Kelvin thermometers are all placed in boiling and freezing water.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Celsius and Kelvin temperature readings change on the same relative scale.  Fahrenheit temperature readings change on a different (x 1.8) scale.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AEFB8-168E-423C-9250-94CB3F184DF9}" type="slidenum">
              <a:rPr lang="en-US"/>
              <a:pPr/>
              <a:t>20</a:t>
            </a:fld>
            <a:endParaRPr lang="en-US"/>
          </a:p>
        </p:txBody>
      </p:sp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03-07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Heat versus Temperature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500 mL and 1000 mL are both heated to 100/C.  The second beaker holds twice the amount of heat.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diagram represents the relationship between mass and heat energy.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86FF-9AC2-4F04-B0BD-F5BC5A249F6E}" type="slidenum">
              <a:rPr lang="en-US"/>
              <a:pPr/>
              <a:t>23</a:t>
            </a:fld>
            <a:endParaRPr lang="en-US"/>
          </a:p>
        </p:txBody>
      </p:sp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03-08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Illustration of Specific Heat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Each cube represents 1 g of substance receiving 1 cal of heat.  The temperature change varies with the substance.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 large specific heat means that a substance can absorb more energy before its temperature changes.  Note that water has the highest specific heat on the list.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89C9C-6AEC-4BF6-861B-A709A1B9634F}" type="slidenum">
              <a:rPr lang="en-US"/>
              <a:pPr/>
              <a:t>24</a:t>
            </a:fld>
            <a:endParaRPr lang="en-US"/>
          </a:p>
        </p:txBody>
      </p:sp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03-05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Density of Liquids and Solids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L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1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is floating on top of water, floating on top of L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  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1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floats on water, 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floats on L2, 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sinks to the bottom.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As the diagram suggests, lower density material floats on top of higher density material.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B9377-C6AD-422B-8A16-4F4AB7A3170C}" type="slidenum">
              <a:rPr lang="en-US"/>
              <a:pPr/>
              <a:t>25</a:t>
            </a:fld>
            <a:endParaRPr lang="en-US"/>
          </a:p>
        </p:txBody>
      </p:sp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03-T04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3.4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Density of Selected Solids, Liquids, and Gases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 that the density of a gas is much less than that of a liquid or solid.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5CA78-EC51-4BC7-900D-2B0B8568AF3F}" type="slidenum">
              <a:rPr lang="en-US"/>
              <a:pPr/>
              <a:t>3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02-06-03T2.1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2.1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Several relevant examples of 10 being raised to an exponential power.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the foundation for scientific notation.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99734-3296-43E6-8B8F-5284BDEA2CAC}" type="slidenum">
              <a:rPr lang="en-US"/>
              <a:pPr/>
              <a:t>4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03-01-01T3.2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3.2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metric prefixes are used to increase or decrease the value of any metric unit by a factor of 10.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Although these prefixes are most commonly used, there are many other metric prefixes not tabulated in the list.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1EEF5-7A49-4A55-BF08-C67425375E05}" type="slidenum">
              <a:rPr lang="en-US"/>
              <a:pPr/>
              <a:t>5</a:t>
            </a:fld>
            <a:endParaRPr lang="en-US"/>
          </a:p>
        </p:txBody>
      </p:sp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03-T01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3.1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Metric System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four basic metric (SI) units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668AD-C364-4BFE-8F21-0F1C20B9364C}" type="slidenum">
              <a:rPr lang="en-US"/>
              <a:pPr/>
              <a:t>6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02-03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Balances for Measuring Mass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(a) A platform balance having an uncertainty of 0.1 g. (b) A beam balance having an uncertainty of 0.01 g. (c) An electronic balance having an uncertainty of 0.001 g. 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Many labs have all three kinds of balances in use.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D82E5-300D-4E61-A2D3-DEB0A3F916ED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02-05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Measuring Volume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Graduated cylinders, syringes, burets, pipettes, and flasks are used to measure volume.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While graduated cylinders, syringes, and burets are calibrated to measure varying amounts of liquid, they are not as precise as those used to measure a fixed volume.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D6F45-0D4E-4AC4-A475-113D403D930A}" type="slidenum">
              <a:rPr lang="en-US"/>
              <a:pPr/>
              <a:t>8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03-01-09UN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One Liter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 liter equals the volume of a cube 10 cm on a side, that is, 1000 cm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diagram is useful in explaining the difference between a length unit conversion (1 in = 2.54 cm) and a volume conversion ( (1 in)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= (2.54 cm)</a:t>
            </a:r>
            <a:r>
              <a:rPr lang="en-US" baseline="30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AC671-7968-4100-A41D-368ADFB97B6C}" type="slidenum">
              <a:rPr lang="en-US"/>
              <a:pPr/>
              <a:t>9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03-01-01UNa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unit analysis method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Example exercise arrows.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As in chapter 2, the path from one unit to another involves a unit factor that will cancel the units of the given quantity and give the units desired in the final answer.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AE88B-A56F-4242-9C0E-598CA9595AC6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64A3-62C9-48C6-86D0-665A95817408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0C38-6E99-4E29-B6E0-DF380AC2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Chapter 3:  </a:t>
            </a:r>
          </a:p>
          <a:p>
            <a:r>
              <a:rPr lang="en-US" sz="4000" dirty="0" smtClean="0"/>
              <a:t>Measurement and Chemical Calculations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1" descr="0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76200"/>
            <a:ext cx="5740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3-12, p. 89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1" descr="03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42361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886700" y="6584950"/>
            <a:ext cx="1257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3-3, p. 79</a:t>
            </a:r>
          </a:p>
        </p:txBody>
      </p:sp>
      <p:pic>
        <p:nvPicPr>
          <p:cNvPr id="5" name="Picture1" descr="03T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5575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645920"/>
            <a:ext cx="9029700" cy="35661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recommended amount of sodium in the diet is 2400. mg per day. How many grams per day is that?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paper clip is 4.68 cm long. How many mm is it?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How many liters are in 3.0 cups?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football field is exactly 100 yards, how many meters is it?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room is exactly 800 square feet, how many square centimeters is it?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During a volcanic eruption on Mauna Loa, Hawaii, the lava flowed at a rate of 33 meters per minute. At this rate, how far in kilometers will it travel in 45 minutes?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40055"/>
            <a:ext cx="9029700" cy="59778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908685"/>
            <a:ext cx="9029700" cy="50406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28625"/>
            <a:ext cx="9029700" cy="6000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 temperature would you set your Fahrenheit oven to cook a pizza at 163.0 °C?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 is the Kelvin temperature of the oven? Recall, the pizza cooks at 163.0 °C?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080135"/>
            <a:ext cx="9029700" cy="46977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890" y="57150"/>
            <a:ext cx="404622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" y="57150"/>
            <a:ext cx="766953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a gold nugget weighs 96.5 g and has a volume of 5.00 cm</a:t>
            </a:r>
            <a:r>
              <a:rPr lang="en-US" baseline="30000" dirty="0" smtClean="0"/>
              <a:t>3</a:t>
            </a:r>
            <a:r>
              <a:rPr lang="en-US" dirty="0" smtClean="0"/>
              <a:t>, what is it’s density?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the density of milk is 1.04 g/</a:t>
            </a:r>
            <a:r>
              <a:rPr lang="en-US" dirty="0" err="1" smtClean="0"/>
              <a:t>mL</a:t>
            </a:r>
            <a:r>
              <a:rPr lang="en-US" dirty="0" smtClean="0"/>
              <a:t>, how many grams of milk are in 0.50 quarts?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density of gasoline is 0.69 g/</a:t>
            </a:r>
            <a:r>
              <a:rPr lang="en-US" dirty="0" err="1" smtClean="0"/>
              <a:t>mL.</a:t>
            </a:r>
            <a:r>
              <a:rPr lang="en-US" dirty="0" smtClean="0"/>
              <a:t> If 15.0 gallons of gas is pumped, how many kilograms of gasoline is in your car?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density of gasoline is 0.69 g/</a:t>
            </a:r>
            <a:r>
              <a:rPr lang="en-US" dirty="0" err="1" smtClean="0"/>
              <a:t>mL.</a:t>
            </a:r>
            <a:r>
              <a:rPr lang="en-US" dirty="0" smtClean="0"/>
              <a:t> If 15.0 gallons of gas is pumped, how many pounds of gasoline is in your car?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62915"/>
            <a:ext cx="9029700" cy="59321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Percent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Bronze is 80.0% by mass copper and 20.0% tin. A sculptor is preparing to cast a 1.75 lb bronze figure. How many kg of copper are needed?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742950"/>
            <a:ext cx="9029700" cy="537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920240"/>
            <a:ext cx="9029700" cy="3017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745" y="57150"/>
            <a:ext cx="636651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91465"/>
            <a:ext cx="9029700" cy="62750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80010"/>
            <a:ext cx="7943850" cy="66979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45870"/>
            <a:ext cx="9029700" cy="43662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1034</Words>
  <Application>Microsoft Office PowerPoint</Application>
  <PresentationFormat>On-screen Show (4:3)</PresentationFormat>
  <Paragraphs>187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Chemistry 120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- Units of Measurement</vt:lpstr>
      <vt:lpstr>Example - Units of Measurement</vt:lpstr>
      <vt:lpstr>Example - Units of Measurement</vt:lpstr>
      <vt:lpstr>Example - Units of Measurement</vt:lpstr>
      <vt:lpstr>Example - Units of Measurement</vt:lpstr>
      <vt:lpstr>Example - Units of Measurement</vt:lpstr>
      <vt:lpstr>PowerPoint Presentation</vt:lpstr>
      <vt:lpstr>PowerPoint Presentation</vt:lpstr>
      <vt:lpstr>Example - Temperature</vt:lpstr>
      <vt:lpstr>Example - Temperature</vt:lpstr>
      <vt:lpstr>PowerPoint Presentation</vt:lpstr>
      <vt:lpstr>PowerPoint Presentation</vt:lpstr>
      <vt:lpstr>PowerPoint Presentation</vt:lpstr>
      <vt:lpstr>Example - Density</vt:lpstr>
      <vt:lpstr>Example - Density</vt:lpstr>
      <vt:lpstr>Example - Density</vt:lpstr>
      <vt:lpstr>Example - Density</vt:lpstr>
      <vt:lpstr>Example – Percent Concept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Martin Larter</cp:lastModifiedBy>
  <cp:revision>8</cp:revision>
  <dcterms:created xsi:type="dcterms:W3CDTF">2009-08-26T03:34:13Z</dcterms:created>
  <dcterms:modified xsi:type="dcterms:W3CDTF">2012-01-22T23:28:39Z</dcterms:modified>
</cp:coreProperties>
</file>