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305" r:id="rId3"/>
    <p:sldId id="308" r:id="rId4"/>
    <p:sldId id="283" r:id="rId5"/>
    <p:sldId id="262" r:id="rId6"/>
    <p:sldId id="310" r:id="rId7"/>
    <p:sldId id="309" r:id="rId8"/>
    <p:sldId id="311" r:id="rId9"/>
    <p:sldId id="306" r:id="rId10"/>
    <p:sldId id="286" r:id="rId11"/>
    <p:sldId id="278" r:id="rId12"/>
    <p:sldId id="263" r:id="rId13"/>
    <p:sldId id="291" r:id="rId14"/>
    <p:sldId id="285" r:id="rId15"/>
    <p:sldId id="289" r:id="rId16"/>
    <p:sldId id="290" r:id="rId17"/>
    <p:sldId id="259" r:id="rId18"/>
    <p:sldId id="312" r:id="rId19"/>
    <p:sldId id="260" r:id="rId20"/>
    <p:sldId id="313" r:id="rId21"/>
    <p:sldId id="261" r:id="rId22"/>
    <p:sldId id="287" r:id="rId23"/>
    <p:sldId id="314" r:id="rId24"/>
    <p:sldId id="269" r:id="rId25"/>
    <p:sldId id="284" r:id="rId26"/>
    <p:sldId id="271" r:id="rId27"/>
    <p:sldId id="272" r:id="rId28"/>
    <p:sldId id="273" r:id="rId29"/>
    <p:sldId id="280" r:id="rId30"/>
    <p:sldId id="294" r:id="rId31"/>
    <p:sldId id="282" r:id="rId32"/>
    <p:sldId id="265" r:id="rId33"/>
    <p:sldId id="288" r:id="rId34"/>
    <p:sldId id="295" r:id="rId35"/>
    <p:sldId id="293" r:id="rId36"/>
    <p:sldId id="315" r:id="rId37"/>
    <p:sldId id="316" r:id="rId38"/>
    <p:sldId id="317" r:id="rId39"/>
    <p:sldId id="318" r:id="rId40"/>
    <p:sldId id="319" r:id="rId41"/>
    <p:sldId id="320" r:id="rId42"/>
    <p:sldId id="296" r:id="rId43"/>
    <p:sldId id="275" r:id="rId44"/>
    <p:sldId id="266" r:id="rId45"/>
    <p:sldId id="268" r:id="rId46"/>
    <p:sldId id="267" r:id="rId47"/>
    <p:sldId id="292" r:id="rId48"/>
    <p:sldId id="264" r:id="rId49"/>
    <p:sldId id="300" r:id="rId50"/>
    <p:sldId id="302" r:id="rId51"/>
    <p:sldId id="303" r:id="rId52"/>
    <p:sldId id="301" r:id="rId53"/>
    <p:sldId id="298" r:id="rId54"/>
    <p:sldId id="304" r:id="rId55"/>
    <p:sldId id="307" r:id="rId56"/>
    <p:sldId id="297" r:id="rId57"/>
    <p:sldId id="274" r:id="rId58"/>
    <p:sldId id="256"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BD6B02-D6EC-4690-A063-22B821B5BC76}" type="datetimeFigureOut">
              <a:rPr lang="en-US" smtClean="0"/>
              <a:pPr/>
              <a:t>01/22/2012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76A110-127A-40BA-88F4-E269B2B571F5}" type="slidenum">
              <a:rPr lang="en-US" smtClean="0"/>
              <a:pPr/>
              <a:t>‹#›</a:t>
            </a:fld>
            <a:endParaRPr lang="en-US"/>
          </a:p>
        </p:txBody>
      </p:sp>
    </p:spTree>
    <p:extLst>
      <p:ext uri="{BB962C8B-B14F-4D97-AF65-F5344CB8AC3E}">
        <p14:creationId xmlns:p14="http://schemas.microsoft.com/office/powerpoint/2010/main" val="3793000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F22C78-B734-4193-99A6-0D7990F2623C}" type="slidenum">
              <a:rPr lang="en-US"/>
              <a:pPr/>
              <a:t>2</a:t>
            </a:fld>
            <a:endParaRPr lang="en-US"/>
          </a:p>
        </p:txBody>
      </p:sp>
      <p:sp>
        <p:nvSpPr>
          <p:cNvPr id="6146" name="Rectangle 2"/>
          <p:cNvSpPr>
            <a:spLocks noGrp="1" noRot="1" noChangeAspect="1" noChangeArrowheads="1" noTextEdit="1"/>
          </p:cNvSpPr>
          <p:nvPr>
            <p:ph type="sldImg"/>
          </p:nvPr>
        </p:nvSpPr>
        <p:spPr>
          <a:xfrm>
            <a:off x="1143000" y="687388"/>
            <a:ext cx="4572000" cy="3429000"/>
          </a:xfrm>
          <a:ln/>
        </p:spPr>
      </p:sp>
      <p:sp>
        <p:nvSpPr>
          <p:cNvPr id="6147"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B57D2F64-0522-4890-8D20-DE0FEDE03795}" type="slidenum">
              <a:rPr lang="en-US"/>
              <a:pPr/>
              <a:t>17</a:t>
            </a:fld>
            <a:endParaRPr lang="en-US"/>
          </a:p>
        </p:txBody>
      </p:sp>
      <p:sp>
        <p:nvSpPr>
          <p:cNvPr id="512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13-01</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Dispersion Forces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Two non-polar molecules are attracted to one another by a temporary dipole, also known as a dispersion force.</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larger the molecule, the stronger the temporary dipole.  Stronger dispersion forces lead to higher melting and boiling points.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97CADABD-AB9B-48A9-A7E5-9E7E6030CE85}" type="slidenum">
              <a:rPr lang="en-US"/>
              <a:pPr/>
              <a:t>19</a:t>
            </a:fld>
            <a:endParaRPr lang="en-US"/>
          </a:p>
        </p:txBody>
      </p:sp>
      <p:sp>
        <p:nvSpPr>
          <p:cNvPr id="716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13-02</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Dipole Forces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 dipole force results from a dipole-dipole attraction between two molecules.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Dipole forces can only exist between polar molecules.  The stronger the polarity, the stronger the intermolecular force.  The positive end of one molecule is attracted to the negative end of one or more other molecules, and so 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C3A8F757-BEA4-4C26-8BD8-4E595357435A}" type="slidenum">
              <a:rPr lang="en-US"/>
              <a:pPr/>
              <a:t>21</a:t>
            </a:fld>
            <a:endParaRPr lang="en-US"/>
          </a:p>
        </p:txBody>
      </p:sp>
      <p:sp>
        <p:nvSpPr>
          <p:cNvPr id="92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13-03</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Hydrogen Bonds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Polar water molecules form intermolecular hydrogen bonds.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Hydrogen bonds are very strong dipole forces that only exist between a strongly partial positive charge (H bonded to F,O,N) and a strongly partial negative charge (F, O, or N).  Hydrogen bonds act between molecules.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094E5A5C-0BCD-4A79-B841-BBA3B5F7FFB5}" type="slidenum">
              <a:rPr lang="en-US"/>
              <a:pPr/>
              <a:t>24</a:t>
            </a:fld>
            <a:endParaRPr lang="en-US"/>
          </a:p>
        </p:txBody>
      </p:sp>
      <p:sp>
        <p:nvSpPr>
          <p:cNvPr id="2969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13-14</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Group VIA Hydrogen Compounds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Notice the systematic trend in melting and boiling point as the molar mass increases.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Water is an exception, as it can form hydrogen bonds, causing the intermolecular forces to be much stronger.  None of the other Group VIA hyrdogen compounds can form hydrogen bonds.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BE150C7D-2AB3-4D3E-A48B-206F274E6059}" type="slidenum">
              <a:rPr lang="en-US"/>
              <a:pPr/>
              <a:t>26</a:t>
            </a:fld>
            <a:endParaRPr lang="en-US"/>
          </a:p>
        </p:txBody>
      </p:sp>
      <p:sp>
        <p:nvSpPr>
          <p:cNvPr id="3379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13-T01</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13.1</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Vapor Pressure of Selected Liquids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Note that four of the compounds have roughly the same molar mass but differ in vapor pressure due to different intermolecular forces.  Water, while it has a much lower molar mass, exhibits hydrogen bonding, which makes its vapor pressure much lower than it would be otherwise.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96BC4718-44FA-43DB-9FB9-F21F287AD65F}" type="slidenum">
              <a:rPr lang="en-US"/>
              <a:pPr/>
              <a:t>27</a:t>
            </a:fld>
            <a:endParaRPr lang="en-US"/>
          </a:p>
        </p:txBody>
      </p:sp>
      <p:sp>
        <p:nvSpPr>
          <p:cNvPr id="3584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13-T02</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13.2</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Viscosity of Selected Liquids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Note that four of the compounds have roughly the same molar mass but differ in viscosity due to different intermolecular forces.  Water, while it has a much lower molar mass, exhibits hydrogen bonding, which makes its viscosity much higher than it would be otherwise.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F0A4DEF4-30FE-42EC-A691-A5AB92CFA579}" type="slidenum">
              <a:rPr lang="en-US"/>
              <a:pPr/>
              <a:t>28</a:t>
            </a:fld>
            <a:endParaRPr lang="en-US"/>
          </a:p>
        </p:txBody>
      </p:sp>
      <p:sp>
        <p:nvSpPr>
          <p:cNvPr id="3788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13-T03</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13.3</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Surface Tension of Selected Liquids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Note that four of the compounds have roughly the same molar mass but differ in surface tension due to different intermolecular forces.  Water, while it has a much lower molar mass, exhibits hydrogen bonding, which makes its surface tension much higher than it would be otherwise.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738FC05E-231A-4192-BEA2-255377DBBE0C}" type="slidenum">
              <a:rPr lang="en-US"/>
              <a:pPr/>
              <a:t>29</a:t>
            </a:fld>
            <a:endParaRPr lang="en-US"/>
          </a:p>
        </p:txBody>
      </p:sp>
      <p:sp>
        <p:nvSpPr>
          <p:cNvPr id="8704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04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03-08</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Illustration of Specific Heat</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Each cube represents 1 g of substance receiving 1 cal of heat.  The temperature change varies with the substance.</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A large specific heat means that a substance can absorb more energy before its temperature changes.  Note that water has the highest specific heat on the list.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FDDF7F-9892-422A-A53E-BE4D827E4C7C}" type="slidenum">
              <a:rPr lang="en-US"/>
              <a:pPr/>
              <a:t>30</a:t>
            </a:fld>
            <a:endParaRPr lang="en-US"/>
          </a:p>
        </p:txBody>
      </p:sp>
      <p:sp>
        <p:nvSpPr>
          <p:cNvPr id="90114" name="Rectangle 2"/>
          <p:cNvSpPr>
            <a:spLocks noGrp="1" noRot="1" noChangeAspect="1" noChangeArrowheads="1" noTextEdit="1"/>
          </p:cNvSpPr>
          <p:nvPr>
            <p:ph type="sldImg"/>
          </p:nvPr>
        </p:nvSpPr>
        <p:spPr>
          <a:xfrm>
            <a:off x="1143000" y="687388"/>
            <a:ext cx="4572000" cy="3429000"/>
          </a:xfrm>
          <a:ln/>
        </p:spPr>
      </p:sp>
      <p:sp>
        <p:nvSpPr>
          <p:cNvPr id="90115"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37B8CDB3-5775-419A-BDD8-B006815CC13A}" type="slidenum">
              <a:rPr lang="en-US"/>
              <a:pPr/>
              <a:t>31</a:t>
            </a:fld>
            <a:endParaRPr lang="en-US"/>
          </a:p>
        </p:txBody>
      </p:sp>
      <p:sp>
        <p:nvSpPr>
          <p:cNvPr id="9523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523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03-T05</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3.5 Specific Heats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Specific Heat for Selected Solids, Liquids, and Gases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Each substance has its own specific heat.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1A201B87-A5A1-4FE7-8E08-A5AC7BCC9AA9}" type="slidenum">
              <a:rPr lang="en-US"/>
              <a:pPr/>
              <a:t>5</a:t>
            </a:fld>
            <a:endParaRPr lang="en-US"/>
          </a:p>
        </p:txBody>
      </p:sp>
      <p:sp>
        <p:nvSpPr>
          <p:cNvPr id="1126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13-04</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Vapor Pressure of Liquids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At 0°C, neither liquid has significant vapor pressure.  At 35°C, the vapor pressure of the ether is significant.</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vapor pressure of a specific liquid is dependent upon its boiling point, which is dependent upon the intermolecular forces holding the molecules together.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6B76E3C1-9F14-41BD-A914-6A453995B00E}" type="slidenum">
              <a:rPr lang="en-US"/>
              <a:pPr/>
              <a:t>32</a:t>
            </a:fld>
            <a:endParaRPr lang="en-US"/>
          </a:p>
        </p:txBody>
      </p:sp>
      <p:sp>
        <p:nvSpPr>
          <p:cNvPr id="1945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13-10</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Temperature-Energy Graph</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As heat is added to a substance, it changes its state.  Notice that the temperature remains constant during state change.</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Energy is required to break the intermolecular forces holding solid or liquid particles together.  Temperature stops increasing when a compound melts or boils and then continues to rise after the state change is complete.  All of the energy put into the substance during the phase change goes to completing the phase change and not to raising the temperature.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878EC6-EE2E-41D1-A7A9-F482DA91FB86}" type="slidenum">
              <a:rPr lang="en-US"/>
              <a:pPr/>
              <a:t>34</a:t>
            </a:fld>
            <a:endParaRPr lang="en-US"/>
          </a:p>
        </p:txBody>
      </p:sp>
      <p:sp>
        <p:nvSpPr>
          <p:cNvPr id="98306" name="Rectangle 2"/>
          <p:cNvSpPr>
            <a:spLocks noGrp="1" noRot="1" noChangeAspect="1" noChangeArrowheads="1" noTextEdit="1"/>
          </p:cNvSpPr>
          <p:nvPr>
            <p:ph type="sldImg"/>
          </p:nvPr>
        </p:nvSpPr>
        <p:spPr>
          <a:xfrm>
            <a:off x="1143000" y="687388"/>
            <a:ext cx="4572000" cy="3429000"/>
          </a:xfrm>
          <a:ln/>
        </p:spPr>
      </p:sp>
      <p:sp>
        <p:nvSpPr>
          <p:cNvPr id="98307"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21303-0ECD-48D5-873C-4DD94CBB41C0}" type="slidenum">
              <a:rPr lang="en-US"/>
              <a:pPr/>
              <a:t>35</a:t>
            </a:fld>
            <a:endParaRPr lang="en-US"/>
          </a:p>
        </p:txBody>
      </p:sp>
      <p:sp>
        <p:nvSpPr>
          <p:cNvPr id="88066" name="Rectangle 2"/>
          <p:cNvSpPr>
            <a:spLocks noGrp="1" noRot="1" noChangeAspect="1" noChangeArrowheads="1" noTextEdit="1"/>
          </p:cNvSpPr>
          <p:nvPr>
            <p:ph type="sldImg"/>
          </p:nvPr>
        </p:nvSpPr>
        <p:spPr>
          <a:xfrm>
            <a:off x="1143000" y="687388"/>
            <a:ext cx="4572000" cy="3429000"/>
          </a:xfrm>
          <a:ln/>
        </p:spPr>
      </p:sp>
      <p:sp>
        <p:nvSpPr>
          <p:cNvPr id="88067"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382FFA-2682-435E-839C-3239D13EAB2C}" type="slidenum">
              <a:rPr lang="en-US"/>
              <a:pPr/>
              <a:t>42</a:t>
            </a:fld>
            <a:endParaRPr lang="en-US"/>
          </a:p>
        </p:txBody>
      </p:sp>
      <p:sp>
        <p:nvSpPr>
          <p:cNvPr id="94210" name="Rectangle 2"/>
          <p:cNvSpPr>
            <a:spLocks noGrp="1" noRot="1" noChangeAspect="1" noChangeArrowheads="1" noTextEdit="1"/>
          </p:cNvSpPr>
          <p:nvPr>
            <p:ph type="sldImg"/>
          </p:nvPr>
        </p:nvSpPr>
        <p:spPr>
          <a:xfrm>
            <a:off x="1143000" y="687388"/>
            <a:ext cx="4572000" cy="3429000"/>
          </a:xfrm>
          <a:ln/>
        </p:spPr>
      </p:sp>
      <p:sp>
        <p:nvSpPr>
          <p:cNvPr id="94211"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44BC4164-74F2-426C-BAC5-AA68AA9618EC}" type="slidenum">
              <a:rPr lang="en-US"/>
              <a:pPr/>
              <a:t>43</a:t>
            </a:fld>
            <a:endParaRPr lang="en-US"/>
          </a:p>
        </p:txBody>
      </p:sp>
      <p:sp>
        <p:nvSpPr>
          <p:cNvPr id="419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13-T05</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13.5</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Heat Values for Water</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specific heats of ice, liquid water, and steam are given as well as the heats of fusion, vaporization, solidification, and condensation.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6F76F0AA-1356-4AF8-825E-8E96441B31AE}" type="slidenum">
              <a:rPr lang="en-US"/>
              <a:pPr/>
              <a:t>44</a:t>
            </a:fld>
            <a:endParaRPr lang="en-US"/>
          </a:p>
        </p:txBody>
      </p:sp>
      <p:sp>
        <p:nvSpPr>
          <p:cNvPr id="2355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13-12</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Hydrogen Bonding</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Each water molecule is attached to four other molecules.  The intermolecular bond is 50% longer.</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longer a bond, the weaker it is.  Although hydrogen bonding is the strongest type of intermolecular force, it is far weaker than the polar covalent intramolecular bonds.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DFC364DA-5F43-4DDB-8644-A49E0FC53DC4}" type="slidenum">
              <a:rPr lang="en-US"/>
              <a:pPr/>
              <a:t>45</a:t>
            </a:fld>
            <a:endParaRPr lang="en-US"/>
          </a:p>
        </p:txBody>
      </p:sp>
      <p:sp>
        <p:nvSpPr>
          <p:cNvPr id="2764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13-14-01UN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Water and Heavy Water</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Heavy water is named deuterium oxide, and its formula is D</a:t>
            </a:r>
            <a:r>
              <a:rPr lang="en-US" baseline="-25000">
                <a:solidFill>
                  <a:srgbClr val="000000"/>
                </a:solidFill>
                <a:latin typeface="Geneva" pitchFamily="4" charset="0"/>
              </a:rPr>
              <a:t>2</a:t>
            </a:r>
            <a:r>
              <a:rPr lang="en-US">
                <a:solidFill>
                  <a:srgbClr val="000000"/>
                </a:solidFill>
                <a:latin typeface="Geneva" pitchFamily="4" charset="0"/>
              </a:rPr>
              <a:t>O.</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two extra neutrons completely change the physical properties of the water.  They are considered to be different compounds.  Since the chemical elements that make up heavy water are still hydrogen and oxygen, they are chemically the same.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317F5DF7-C948-4E06-B246-0682AE3B1084}" type="slidenum">
              <a:rPr lang="en-US"/>
              <a:pPr/>
              <a:t>46</a:t>
            </a:fld>
            <a:endParaRPr lang="en-US"/>
          </a:p>
        </p:txBody>
      </p:sp>
      <p:sp>
        <p:nvSpPr>
          <p:cNvPr id="2560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13-13</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Structure of Ice Crystals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Water molecules form hydrogen bonds resulting in six-member rings. The rings in turn form hydrogen bonds to other rings, producing large, three-dimensional crystalline structures.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6-sided shapes of snowflakes are a result of the 6-membered rings made by hydrogen-bonded water molecules.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6F1D6B-9267-4C61-9A6D-06939B0A8D37}" type="slidenum">
              <a:rPr lang="en-US"/>
              <a:pPr/>
              <a:t>47</a:t>
            </a:fld>
            <a:endParaRPr lang="en-US"/>
          </a:p>
        </p:txBody>
      </p:sp>
      <p:sp>
        <p:nvSpPr>
          <p:cNvPr id="57346" name="Rectangle 2"/>
          <p:cNvSpPr>
            <a:spLocks noGrp="1" noRot="1" noChangeAspect="1" noChangeArrowheads="1" noTextEdit="1"/>
          </p:cNvSpPr>
          <p:nvPr>
            <p:ph type="sldImg"/>
          </p:nvPr>
        </p:nvSpPr>
        <p:spPr>
          <a:xfrm>
            <a:off x="1143000" y="687388"/>
            <a:ext cx="4572000" cy="3429000"/>
          </a:xfrm>
          <a:ln/>
        </p:spPr>
      </p:sp>
      <p:sp>
        <p:nvSpPr>
          <p:cNvPr id="57347"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707D3E63-F959-434C-BC77-0FE38C8946D1}" type="slidenum">
              <a:rPr lang="en-US"/>
              <a:pPr/>
              <a:t>48</a:t>
            </a:fld>
            <a:endParaRPr lang="en-US"/>
          </a:p>
        </p:txBody>
      </p:sp>
      <p:sp>
        <p:nvSpPr>
          <p:cNvPr id="1536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13-06</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Ionic, Molecular, Metallic</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Shown here are the arrangements of atoms and ions in ionic, molecular, and metallic solids.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All crystals share a repeating lattice-like structure, regardless of their composition.  The molecules in a molecular solid remain as individual molecules.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C941E2C-DCBF-4DCA-AEF7-1763AF04F13A}" type="slidenum">
              <a:rPr lang="en-US"/>
              <a:pPr/>
              <a:t>6</a:t>
            </a:fld>
            <a:endParaRPr lang="en-US"/>
          </a:p>
        </p:txBody>
      </p:sp>
      <p:sp>
        <p:nvSpPr>
          <p:cNvPr id="3993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11-11</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Collecting a Gas over Water</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 graduated cylinder collects the gas bubbles formed.  The volume of the gas is equal to the water displaced.</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More precisely, a small percentage of the gas volume is from the water vapor, while the remainder is the hydrogen gas.  Each exerts a pressure, and the sum of these is the total pressure.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8863D6-D081-4D09-AD7F-F11370B39955}" type="slidenum">
              <a:rPr lang="en-US"/>
              <a:pPr/>
              <a:t>49</a:t>
            </a:fld>
            <a:endParaRPr lang="en-US"/>
          </a:p>
        </p:txBody>
      </p:sp>
      <p:sp>
        <p:nvSpPr>
          <p:cNvPr id="63490" name="Rectangle 2"/>
          <p:cNvSpPr>
            <a:spLocks noGrp="1" noRot="1" noChangeAspect="1" noChangeArrowheads="1" noTextEdit="1"/>
          </p:cNvSpPr>
          <p:nvPr>
            <p:ph type="sldImg"/>
          </p:nvPr>
        </p:nvSpPr>
        <p:spPr>
          <a:xfrm>
            <a:off x="1143000" y="687388"/>
            <a:ext cx="4572000" cy="3429000"/>
          </a:xfrm>
          <a:ln/>
        </p:spPr>
      </p:sp>
      <p:sp>
        <p:nvSpPr>
          <p:cNvPr id="63491"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4FC39-ED69-4077-B32C-0F02DD9C264E}" type="slidenum">
              <a:rPr lang="en-US"/>
              <a:pPr/>
              <a:t>50</a:t>
            </a:fld>
            <a:endParaRPr lang="en-US"/>
          </a:p>
        </p:txBody>
      </p:sp>
      <p:sp>
        <p:nvSpPr>
          <p:cNvPr id="67586" name="Rectangle 2"/>
          <p:cNvSpPr>
            <a:spLocks noGrp="1" noRot="1" noChangeAspect="1" noChangeArrowheads="1" noTextEdit="1"/>
          </p:cNvSpPr>
          <p:nvPr>
            <p:ph type="sldImg"/>
          </p:nvPr>
        </p:nvSpPr>
        <p:spPr>
          <a:xfrm>
            <a:off x="1143000" y="687388"/>
            <a:ext cx="4572000" cy="3429000"/>
          </a:xfrm>
          <a:ln/>
        </p:spPr>
      </p:sp>
      <p:sp>
        <p:nvSpPr>
          <p:cNvPr id="67587"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A16DB3-8F72-4F47-A5C3-BF6CC7C437A6}" type="slidenum">
              <a:rPr lang="en-US"/>
              <a:pPr/>
              <a:t>51</a:t>
            </a:fld>
            <a:endParaRPr lang="en-US"/>
          </a:p>
        </p:txBody>
      </p:sp>
      <p:sp>
        <p:nvSpPr>
          <p:cNvPr id="69634" name="Rectangle 2"/>
          <p:cNvSpPr>
            <a:spLocks noGrp="1" noRot="1" noChangeAspect="1" noChangeArrowheads="1" noTextEdit="1"/>
          </p:cNvSpPr>
          <p:nvPr>
            <p:ph type="sldImg"/>
          </p:nvPr>
        </p:nvSpPr>
        <p:spPr>
          <a:xfrm>
            <a:off x="1143000" y="687388"/>
            <a:ext cx="4572000" cy="3429000"/>
          </a:xfrm>
          <a:ln/>
        </p:spPr>
      </p:sp>
      <p:sp>
        <p:nvSpPr>
          <p:cNvPr id="69635"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8E74E3-7F9D-4095-94EF-A51CAA1B5D70}" type="slidenum">
              <a:rPr lang="en-US"/>
              <a:pPr/>
              <a:t>52</a:t>
            </a:fld>
            <a:endParaRPr lang="en-US"/>
          </a:p>
        </p:txBody>
      </p:sp>
      <p:sp>
        <p:nvSpPr>
          <p:cNvPr id="65538" name="Rectangle 2"/>
          <p:cNvSpPr>
            <a:spLocks noGrp="1" noRot="1" noChangeAspect="1" noChangeArrowheads="1" noTextEdit="1"/>
          </p:cNvSpPr>
          <p:nvPr>
            <p:ph type="sldImg"/>
          </p:nvPr>
        </p:nvSpPr>
        <p:spPr>
          <a:xfrm>
            <a:off x="1143000" y="687388"/>
            <a:ext cx="4572000" cy="3429000"/>
          </a:xfrm>
          <a:ln/>
        </p:spPr>
      </p:sp>
      <p:sp>
        <p:nvSpPr>
          <p:cNvPr id="65539"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73E1F2-4B19-4A7C-A6B1-B31729887BD7}" type="slidenum">
              <a:rPr lang="en-US"/>
              <a:pPr/>
              <a:t>53</a:t>
            </a:fld>
            <a:endParaRPr lang="en-US"/>
          </a:p>
        </p:txBody>
      </p:sp>
      <p:sp>
        <p:nvSpPr>
          <p:cNvPr id="71682" name="Rectangle 2"/>
          <p:cNvSpPr>
            <a:spLocks noGrp="1" noRot="1" noChangeAspect="1" noChangeArrowheads="1" noTextEdit="1"/>
          </p:cNvSpPr>
          <p:nvPr>
            <p:ph type="sldImg"/>
          </p:nvPr>
        </p:nvSpPr>
        <p:spPr>
          <a:xfrm>
            <a:off x="1143000" y="687388"/>
            <a:ext cx="4572000" cy="3429000"/>
          </a:xfrm>
          <a:ln/>
        </p:spPr>
      </p:sp>
      <p:sp>
        <p:nvSpPr>
          <p:cNvPr id="71683"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7865E6-E11A-4B85-950A-BAADA6F6C5D3}" type="slidenum">
              <a:rPr lang="en-US"/>
              <a:pPr/>
              <a:t>54</a:t>
            </a:fld>
            <a:endParaRPr lang="en-US"/>
          </a:p>
        </p:txBody>
      </p:sp>
      <p:sp>
        <p:nvSpPr>
          <p:cNvPr id="75778" name="Rectangle 2"/>
          <p:cNvSpPr>
            <a:spLocks noGrp="1" noRot="1" noChangeAspect="1" noChangeArrowheads="1" noTextEdit="1"/>
          </p:cNvSpPr>
          <p:nvPr>
            <p:ph type="sldImg"/>
          </p:nvPr>
        </p:nvSpPr>
        <p:spPr>
          <a:xfrm>
            <a:off x="1143000" y="687388"/>
            <a:ext cx="4572000" cy="3429000"/>
          </a:xfrm>
          <a:ln/>
        </p:spPr>
      </p:sp>
      <p:sp>
        <p:nvSpPr>
          <p:cNvPr id="75779"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E258E-C8A0-48E9-A71C-4EB7C59AEEFA}" type="slidenum">
              <a:rPr lang="en-US"/>
              <a:pPr/>
              <a:t>55</a:t>
            </a:fld>
            <a:endParaRPr lang="en-US"/>
          </a:p>
        </p:txBody>
      </p:sp>
      <p:sp>
        <p:nvSpPr>
          <p:cNvPr id="36866" name="Rectangle 2"/>
          <p:cNvSpPr>
            <a:spLocks noGrp="1" noRot="1" noChangeAspect="1" noChangeArrowheads="1" noTextEdit="1"/>
          </p:cNvSpPr>
          <p:nvPr>
            <p:ph type="sldImg"/>
          </p:nvPr>
        </p:nvSpPr>
        <p:spPr>
          <a:xfrm>
            <a:off x="1143000" y="687388"/>
            <a:ext cx="4572000" cy="3429000"/>
          </a:xfrm>
          <a:ln/>
        </p:spPr>
      </p:sp>
      <p:sp>
        <p:nvSpPr>
          <p:cNvPr id="36867"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FEA39-731D-4D0F-9946-6EA20FAC5ED7}" type="slidenum">
              <a:rPr lang="en-US"/>
              <a:pPr/>
              <a:t>56</a:t>
            </a:fld>
            <a:endParaRPr lang="en-US"/>
          </a:p>
        </p:txBody>
      </p:sp>
      <p:sp>
        <p:nvSpPr>
          <p:cNvPr id="73730" name="Rectangle 2"/>
          <p:cNvSpPr>
            <a:spLocks noGrp="1" noRot="1" noChangeAspect="1" noChangeArrowheads="1" noTextEdit="1"/>
          </p:cNvSpPr>
          <p:nvPr>
            <p:ph type="sldImg"/>
          </p:nvPr>
        </p:nvSpPr>
        <p:spPr>
          <a:xfrm>
            <a:off x="1143000" y="687388"/>
            <a:ext cx="4572000" cy="3429000"/>
          </a:xfrm>
          <a:ln/>
        </p:spPr>
      </p:sp>
      <p:sp>
        <p:nvSpPr>
          <p:cNvPr id="73731"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D416C070-6060-48C0-836C-605A3BB89486}" type="slidenum">
              <a:rPr lang="en-US"/>
              <a:pPr/>
              <a:t>57</a:t>
            </a:fld>
            <a:endParaRPr lang="en-US"/>
          </a:p>
        </p:txBody>
      </p:sp>
      <p:sp>
        <p:nvSpPr>
          <p:cNvPr id="3993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13-T04</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13.4</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General Properties of Crystalline Solids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Ionic, molecular, and metallic solids differ in properties depending on the elementary particles that make up the solid crystal.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0AC1AD-9C05-457B-9481-BD0FF718A0E9}" type="slidenum">
              <a:rPr lang="en-US"/>
              <a:pPr/>
              <a:t>9</a:t>
            </a:fld>
            <a:endParaRPr lang="en-US"/>
          </a:p>
        </p:txBody>
      </p:sp>
      <p:sp>
        <p:nvSpPr>
          <p:cNvPr id="12290" name="Rectangle 2"/>
          <p:cNvSpPr>
            <a:spLocks noGrp="1" noRot="1" noChangeAspect="1" noChangeArrowheads="1" noTextEdit="1"/>
          </p:cNvSpPr>
          <p:nvPr>
            <p:ph type="sldImg"/>
          </p:nvPr>
        </p:nvSpPr>
        <p:spPr>
          <a:xfrm>
            <a:off x="1143000" y="687388"/>
            <a:ext cx="4572000" cy="3429000"/>
          </a:xfrm>
          <a:ln/>
        </p:spPr>
      </p:sp>
      <p:sp>
        <p:nvSpPr>
          <p:cNvPr id="12291"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C941E2C-DCBF-4DCA-AEF7-1763AF04F13A}" type="slidenum">
              <a:rPr lang="en-US"/>
              <a:pPr/>
              <a:t>11</a:t>
            </a:fld>
            <a:endParaRPr lang="en-US"/>
          </a:p>
        </p:txBody>
      </p:sp>
      <p:sp>
        <p:nvSpPr>
          <p:cNvPr id="3993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11-11</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Collecting a Gas over Water</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 graduated cylinder collects the gas bubbles formed.  The volume of the gas is equal to the water displaced.</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More precisely, a small percentage of the gas volume is from the water vapor, while the remainder is the hydrogen gas.  Each exerts a pressure, and the sum of these is the total pressure.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0B31C5CB-8419-4CE3-A74A-68DDCE236DA2}" type="slidenum">
              <a:rPr lang="en-US"/>
              <a:pPr/>
              <a:t>12</a:t>
            </a:fld>
            <a:endParaRPr lang="en-US"/>
          </a:p>
        </p:txBody>
      </p:sp>
      <p:sp>
        <p:nvSpPr>
          <p:cNvPr id="1331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13-05</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Vapor Pressure vs. Temperature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vapor pressure of a liquid increases as the temperature increases.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boiling point of a liquid is defined as the temperature at which the vapor pressure of the liquid is equal to atmospheric pressure.  The vapor pressure of a liquid increases with temperature.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8AF640-B5BF-4BEF-AE94-C7EE0C474CB3}" type="slidenum">
              <a:rPr lang="en-US"/>
              <a:pPr/>
              <a:t>13</a:t>
            </a:fld>
            <a:endParaRPr lang="en-US"/>
          </a:p>
        </p:txBody>
      </p:sp>
      <p:sp>
        <p:nvSpPr>
          <p:cNvPr id="45058" name="Rectangle 2"/>
          <p:cNvSpPr>
            <a:spLocks noGrp="1" noRot="1" noChangeAspect="1" noChangeArrowheads="1" noTextEdit="1"/>
          </p:cNvSpPr>
          <p:nvPr>
            <p:ph type="sldImg"/>
          </p:nvPr>
        </p:nvSpPr>
        <p:spPr>
          <a:xfrm>
            <a:off x="1143000" y="687388"/>
            <a:ext cx="4572000" cy="3429000"/>
          </a:xfrm>
          <a:ln/>
        </p:spPr>
      </p:sp>
      <p:sp>
        <p:nvSpPr>
          <p:cNvPr id="45059"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2F1AA2-93C2-4AA7-A73B-4A8FD09AF88D}" type="slidenum">
              <a:rPr lang="en-US"/>
              <a:pPr/>
              <a:t>15</a:t>
            </a:fld>
            <a:endParaRPr lang="en-US"/>
          </a:p>
        </p:txBody>
      </p:sp>
      <p:sp>
        <p:nvSpPr>
          <p:cNvPr id="22530" name="Rectangle 2"/>
          <p:cNvSpPr>
            <a:spLocks noGrp="1" noRot="1" noChangeAspect="1" noChangeArrowheads="1" noTextEdit="1"/>
          </p:cNvSpPr>
          <p:nvPr>
            <p:ph type="sldImg"/>
          </p:nvPr>
        </p:nvSpPr>
        <p:spPr>
          <a:xfrm>
            <a:off x="1143000" y="687388"/>
            <a:ext cx="4572000" cy="3429000"/>
          </a:xfrm>
          <a:ln/>
        </p:spPr>
      </p:sp>
      <p:sp>
        <p:nvSpPr>
          <p:cNvPr id="22531"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C8C43A-DFDF-4E77-8B9A-04C1C6A90A27}" type="slidenum">
              <a:rPr lang="en-US"/>
              <a:pPr/>
              <a:t>16</a:t>
            </a:fld>
            <a:endParaRPr lang="en-US"/>
          </a:p>
        </p:txBody>
      </p:sp>
      <p:sp>
        <p:nvSpPr>
          <p:cNvPr id="40962" name="Rectangle 2"/>
          <p:cNvSpPr>
            <a:spLocks noGrp="1" noRot="1" noChangeAspect="1" noChangeArrowheads="1" noTextEdit="1"/>
          </p:cNvSpPr>
          <p:nvPr>
            <p:ph type="sldImg"/>
          </p:nvPr>
        </p:nvSpPr>
        <p:spPr>
          <a:xfrm>
            <a:off x="1143000" y="687388"/>
            <a:ext cx="4572000" cy="3429000"/>
          </a:xfrm>
          <a:ln/>
        </p:spPr>
      </p:sp>
      <p:sp>
        <p:nvSpPr>
          <p:cNvPr id="40963"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A1965F-229C-4AE2-997B-35CB7D8AC758}"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1EF2-FD70-4501-A721-2C201EE4D1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1965F-229C-4AE2-997B-35CB7D8AC758}"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1EF2-FD70-4501-A721-2C201EE4D1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1965F-229C-4AE2-997B-35CB7D8AC758}"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1EF2-FD70-4501-A721-2C201EE4D1A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B15CF8D-45CD-4647-B667-28991541F34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744D306-F58F-42CB-9DC6-3D9B24971B4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1965F-229C-4AE2-997B-35CB7D8AC758}"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1EF2-FD70-4501-A721-2C201EE4D1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A1965F-229C-4AE2-997B-35CB7D8AC758}" type="datetimeFigureOut">
              <a:rPr lang="en-US" smtClean="0"/>
              <a:pPr/>
              <a:t>01/22/2012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1EF2-FD70-4501-A721-2C201EE4D1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A1965F-229C-4AE2-997B-35CB7D8AC758}" type="datetimeFigureOut">
              <a:rPr lang="en-US" smtClean="0"/>
              <a:pPr/>
              <a:t>01/22/2012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51EF2-FD70-4501-A721-2C201EE4D1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A1965F-229C-4AE2-997B-35CB7D8AC758}" type="datetimeFigureOut">
              <a:rPr lang="en-US" smtClean="0"/>
              <a:pPr/>
              <a:t>01/22/2012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051EF2-FD70-4501-A721-2C201EE4D1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A1965F-229C-4AE2-997B-35CB7D8AC758}" type="datetimeFigureOut">
              <a:rPr lang="en-US" smtClean="0"/>
              <a:pPr/>
              <a:t>01/22/2012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051EF2-FD70-4501-A721-2C201EE4D1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1965F-229C-4AE2-997B-35CB7D8AC758}" type="datetimeFigureOut">
              <a:rPr lang="en-US" smtClean="0"/>
              <a:pPr/>
              <a:t>01/22/2012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051EF2-FD70-4501-A721-2C201EE4D1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1965F-229C-4AE2-997B-35CB7D8AC758}" type="datetimeFigureOut">
              <a:rPr lang="en-US" smtClean="0"/>
              <a:pPr/>
              <a:t>01/22/2012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51EF2-FD70-4501-A721-2C201EE4D1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1965F-229C-4AE2-997B-35CB7D8AC758}" type="datetimeFigureOut">
              <a:rPr lang="en-US" smtClean="0"/>
              <a:pPr/>
              <a:t>01/22/2012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51EF2-FD70-4501-A721-2C201EE4D1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1965F-229C-4AE2-997B-35CB7D8AC758}" type="datetimeFigureOut">
              <a:rPr lang="en-US" smtClean="0"/>
              <a:pPr/>
              <a:t>01/22/2012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51EF2-FD70-4501-A721-2C201EE4D1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lstStyle/>
          <a:p>
            <a:r>
              <a:rPr lang="en-US" dirty="0" smtClean="0"/>
              <a:t>Chemistry 120</a:t>
            </a:r>
            <a:endParaRPr lang="en-US" dirty="0"/>
          </a:p>
        </p:txBody>
      </p:sp>
      <p:sp>
        <p:nvSpPr>
          <p:cNvPr id="3" name="Subtitle 2"/>
          <p:cNvSpPr>
            <a:spLocks noGrp="1"/>
          </p:cNvSpPr>
          <p:nvPr>
            <p:ph type="subTitle" idx="1"/>
          </p:nvPr>
        </p:nvSpPr>
        <p:spPr>
          <a:xfrm>
            <a:off x="914400" y="3200400"/>
            <a:ext cx="7543800" cy="1447800"/>
          </a:xfrm>
        </p:spPr>
        <p:txBody>
          <a:bodyPr>
            <a:noAutofit/>
          </a:bodyPr>
          <a:lstStyle/>
          <a:p>
            <a:r>
              <a:rPr lang="en-US" sz="3600" dirty="0" smtClean="0"/>
              <a:t>Chapter 15: Gases, Liquids and Solids </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0"/>
            <a:ext cx="7772400" cy="914400"/>
          </a:xfrm>
        </p:spPr>
        <p:txBody>
          <a:bodyPr/>
          <a:lstStyle/>
          <a:p>
            <a:r>
              <a:rPr lang="en-US" sz="4800" smtClean="0"/>
              <a:t>Surface Tension</a:t>
            </a:r>
            <a:endParaRPr lang="en-US" smtClean="0"/>
          </a:p>
        </p:txBody>
      </p:sp>
      <p:sp>
        <p:nvSpPr>
          <p:cNvPr id="28675" name="Rectangle 3"/>
          <p:cNvSpPr>
            <a:spLocks noGrp="1" noChangeArrowheads="1"/>
          </p:cNvSpPr>
          <p:nvPr>
            <p:ph type="body" sz="half" idx="1"/>
          </p:nvPr>
        </p:nvSpPr>
        <p:spPr>
          <a:xfrm>
            <a:off x="990600" y="3886200"/>
            <a:ext cx="7010400" cy="2971800"/>
          </a:xfrm>
        </p:spPr>
        <p:txBody>
          <a:bodyPr/>
          <a:lstStyle/>
          <a:p>
            <a:pPr>
              <a:lnSpc>
                <a:spcPct val="90000"/>
              </a:lnSpc>
            </a:pPr>
            <a:r>
              <a:rPr lang="en-US" sz="3600" smtClean="0"/>
              <a:t>tendency to minimize surface area</a:t>
            </a:r>
            <a:endParaRPr lang="en-US" sz="2800" smtClean="0"/>
          </a:p>
          <a:p>
            <a:pPr>
              <a:lnSpc>
                <a:spcPct val="90000"/>
              </a:lnSpc>
            </a:pPr>
            <a:endParaRPr lang="en-US" sz="2800" smtClean="0"/>
          </a:p>
          <a:p>
            <a:pPr>
              <a:lnSpc>
                <a:spcPct val="90000"/>
              </a:lnSpc>
            </a:pPr>
            <a:r>
              <a:rPr lang="en-US" sz="2800" smtClean="0"/>
              <a:t>Adhesion – Forces that bind a substance to a surface</a:t>
            </a:r>
          </a:p>
          <a:p>
            <a:pPr>
              <a:lnSpc>
                <a:spcPct val="90000"/>
              </a:lnSpc>
              <a:buFont typeface="Symbol" pitchFamily="18" charset="2"/>
              <a:buChar char="·"/>
            </a:pPr>
            <a:r>
              <a:rPr lang="en-US" sz="2800" smtClean="0"/>
              <a:t> Cohesion – Forces that bind a substance to itself</a:t>
            </a:r>
          </a:p>
        </p:txBody>
      </p:sp>
      <p:pic>
        <p:nvPicPr>
          <p:cNvPr id="28676" name="Picture 4" descr="FG10_08"/>
          <p:cNvPicPr>
            <a:picLocks noGrp="1" noChangeAspect="1" noChangeArrowheads="1"/>
          </p:cNvPicPr>
          <p:nvPr>
            <p:ph sz="half" idx="2"/>
          </p:nvPr>
        </p:nvPicPr>
        <p:blipFill>
          <a:blip r:embed="rId2" cstate="print"/>
          <a:srcRect/>
          <a:stretch>
            <a:fillRect/>
          </a:stretch>
        </p:blipFill>
        <p:spPr>
          <a:xfrm>
            <a:off x="1295400" y="1143000"/>
            <a:ext cx="6248400" cy="2733675"/>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cstate="print"/>
          <a:srcRect/>
          <a:stretch>
            <a:fillRect/>
          </a:stretch>
        </p:blipFill>
        <p:spPr bwMode="auto">
          <a:xfrm>
            <a:off x="645795" y="57150"/>
            <a:ext cx="7852410" cy="6743700"/>
          </a:xfrm>
          <a:prstGeom prst="rect">
            <a:avLst/>
          </a:prstGeom>
          <a:noFill/>
          <a:ln w="25400">
            <a:noFill/>
            <a:miter lim="800000"/>
            <a:headEnd/>
            <a:tailEnd/>
          </a:ln>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1640205" y="57150"/>
            <a:ext cx="5863590" cy="6743700"/>
          </a:xfrm>
          <a:prstGeom prst="rect">
            <a:avLst/>
          </a:prstGeom>
          <a:noFill/>
          <a:ln w="25400">
            <a:noFill/>
            <a:miter lim="800000"/>
            <a:headEnd/>
            <a:tailEnd/>
          </a:ln>
          <a:effec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1" descr="1516"/>
          <p:cNvPicPr>
            <a:picLocks noChangeAspect="1" noChangeArrowheads="1"/>
          </p:cNvPicPr>
          <p:nvPr/>
        </p:nvPicPr>
        <p:blipFill>
          <a:blip r:embed="rId3" cstate="print"/>
          <a:srcRect/>
          <a:stretch>
            <a:fillRect/>
          </a:stretch>
        </p:blipFill>
        <p:spPr bwMode="auto">
          <a:xfrm>
            <a:off x="88900" y="488950"/>
            <a:ext cx="8964613" cy="5880100"/>
          </a:xfrm>
          <a:prstGeom prst="rect">
            <a:avLst/>
          </a:prstGeom>
          <a:noFill/>
          <a:ln w="9525">
            <a:noFill/>
            <a:miter lim="800000"/>
            <a:headEnd/>
            <a:tailEnd/>
          </a:ln>
          <a:effectLst/>
        </p:spPr>
      </p:pic>
      <p:sp>
        <p:nvSpPr>
          <p:cNvPr id="44034" name="Rectangle 2" hidden="1"/>
          <p:cNvSpPr>
            <a:spLocks noGrp="1" noChangeArrowheads="1"/>
          </p:cNvSpPr>
          <p:nvPr>
            <p:ph type="title"/>
          </p:nvPr>
        </p:nvSpPr>
        <p:spPr/>
        <p:txBody>
          <a:bodyPr/>
          <a:lstStyle/>
          <a:p>
            <a:endParaRPr lang="en-US"/>
          </a:p>
        </p:txBody>
      </p:sp>
      <p:sp>
        <p:nvSpPr>
          <p:cNvPr id="44035" name="Rectangle 3"/>
          <p:cNvSpPr>
            <a:spLocks noChangeArrowheads="1"/>
          </p:cNvSpPr>
          <p:nvPr/>
        </p:nvSpPr>
        <p:spPr bwMode="auto">
          <a:xfrm>
            <a:off x="7759700" y="6584950"/>
            <a:ext cx="1384300"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15-16, p. 443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4" descr="FG10_013"/>
          <p:cNvPicPr>
            <a:picLocks noChangeAspect="1" noChangeArrowheads="1"/>
          </p:cNvPicPr>
          <p:nvPr/>
        </p:nvPicPr>
        <p:blipFill>
          <a:blip r:embed="rId2" cstate="print"/>
          <a:srcRect/>
          <a:stretch>
            <a:fillRect/>
          </a:stretch>
        </p:blipFill>
        <p:spPr bwMode="auto">
          <a:xfrm>
            <a:off x="760413" y="887413"/>
            <a:ext cx="7621587" cy="5081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1" descr="1507"/>
          <p:cNvPicPr>
            <a:picLocks noChangeAspect="1" noChangeArrowheads="1"/>
          </p:cNvPicPr>
          <p:nvPr/>
        </p:nvPicPr>
        <p:blipFill>
          <a:blip r:embed="rId3" cstate="print"/>
          <a:srcRect/>
          <a:stretch>
            <a:fillRect/>
          </a:stretch>
        </p:blipFill>
        <p:spPr bwMode="auto">
          <a:xfrm>
            <a:off x="88900" y="312738"/>
            <a:ext cx="8964613" cy="6230937"/>
          </a:xfrm>
          <a:prstGeom prst="rect">
            <a:avLst/>
          </a:prstGeom>
          <a:noFill/>
          <a:ln w="9525">
            <a:noFill/>
            <a:miter lim="800000"/>
            <a:headEnd/>
            <a:tailEnd/>
          </a:ln>
          <a:effectLst/>
        </p:spPr>
      </p:pic>
      <p:sp>
        <p:nvSpPr>
          <p:cNvPr id="21506" name="Rectangle 2" hidden="1"/>
          <p:cNvSpPr>
            <a:spLocks noGrp="1" noChangeArrowheads="1"/>
          </p:cNvSpPr>
          <p:nvPr>
            <p:ph type="title"/>
          </p:nvPr>
        </p:nvSpPr>
        <p:spPr/>
        <p:txBody>
          <a:bodyPr/>
          <a:lstStyle/>
          <a:p>
            <a:endParaRPr lang="en-US"/>
          </a:p>
        </p:txBody>
      </p:sp>
      <p:sp>
        <p:nvSpPr>
          <p:cNvPr id="21507" name="Rectangle 3"/>
          <p:cNvSpPr>
            <a:spLocks noChangeArrowheads="1"/>
          </p:cNvSpPr>
          <p:nvPr/>
        </p:nvSpPr>
        <p:spPr bwMode="auto">
          <a:xfrm>
            <a:off x="7843838" y="6584950"/>
            <a:ext cx="1300162"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15-7, p. 435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1" descr="1515"/>
          <p:cNvPicPr preferRelativeResize="0">
            <a:picLocks noChangeAspect="1" noChangeArrowheads="1"/>
          </p:cNvPicPr>
          <p:nvPr/>
        </p:nvPicPr>
        <p:blipFill>
          <a:blip r:embed="rId3" cstate="print"/>
          <a:srcRect/>
          <a:stretch>
            <a:fillRect/>
          </a:stretch>
        </p:blipFill>
        <p:spPr bwMode="auto">
          <a:xfrm>
            <a:off x="223838" y="152400"/>
            <a:ext cx="8696325" cy="6373813"/>
          </a:xfrm>
          <a:prstGeom prst="rect">
            <a:avLst/>
          </a:prstGeom>
          <a:noFill/>
          <a:ln w="9525">
            <a:noFill/>
            <a:miter lim="800000"/>
            <a:headEnd/>
            <a:tailEnd/>
          </a:ln>
          <a:effectLst/>
        </p:spPr>
      </p:pic>
      <p:sp>
        <p:nvSpPr>
          <p:cNvPr id="39938" name="Rectangle 2" hidden="1"/>
          <p:cNvSpPr>
            <a:spLocks noGrp="1" noChangeArrowheads="1"/>
          </p:cNvSpPr>
          <p:nvPr>
            <p:ph type="title"/>
          </p:nvPr>
        </p:nvSpPr>
        <p:spPr/>
        <p:txBody>
          <a:bodyPr/>
          <a:lstStyle/>
          <a:p>
            <a:endParaRPr lang="en-US"/>
          </a:p>
        </p:txBody>
      </p:sp>
      <p:sp>
        <p:nvSpPr>
          <p:cNvPr id="39939" name="Rectangle 3"/>
          <p:cNvSpPr>
            <a:spLocks noChangeArrowheads="1"/>
          </p:cNvSpPr>
          <p:nvPr/>
        </p:nvSpPr>
        <p:spPr bwMode="auto">
          <a:xfrm>
            <a:off x="7759700" y="6584950"/>
            <a:ext cx="1384300"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15-15, p. 441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828675" y="57150"/>
            <a:ext cx="7486650" cy="6743700"/>
          </a:xfrm>
          <a:prstGeom prst="rect">
            <a:avLst/>
          </a:prstGeom>
          <a:noFill/>
          <a:ln w="25400">
            <a:noFill/>
            <a:miter lim="800000"/>
            <a:headEnd/>
            <a:tailEnd/>
          </a:ln>
          <a:effec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Intermolecular Forces</a:t>
            </a:r>
            <a:endParaRPr lang="en-US" dirty="0"/>
          </a:p>
        </p:txBody>
      </p:sp>
      <p:sp>
        <p:nvSpPr>
          <p:cNvPr id="3" name="Content Placeholder 2"/>
          <p:cNvSpPr>
            <a:spLocks noGrp="1"/>
          </p:cNvSpPr>
          <p:nvPr>
            <p:ph idx="1"/>
          </p:nvPr>
        </p:nvSpPr>
        <p:spPr/>
        <p:txBody>
          <a:bodyPr/>
          <a:lstStyle/>
          <a:p>
            <a:r>
              <a:rPr lang="en-US" dirty="0" smtClean="0"/>
              <a:t>Order methane, CH</a:t>
            </a:r>
            <a:r>
              <a:rPr lang="en-US" baseline="-25000" dirty="0" smtClean="0"/>
              <a:t>4</a:t>
            </a:r>
            <a:r>
              <a:rPr lang="en-US" dirty="0" smtClean="0"/>
              <a:t>, pentane, C</a:t>
            </a:r>
            <a:r>
              <a:rPr lang="en-US" baseline="-25000" dirty="0" smtClean="0"/>
              <a:t>5</a:t>
            </a:r>
            <a:r>
              <a:rPr lang="en-US" dirty="0" smtClean="0"/>
              <a:t>H</a:t>
            </a:r>
            <a:r>
              <a:rPr lang="en-US" baseline="-25000" dirty="0" smtClean="0"/>
              <a:t>12</a:t>
            </a:r>
            <a:r>
              <a:rPr lang="en-US" dirty="0" smtClean="0"/>
              <a:t>, and ethane, C</a:t>
            </a:r>
            <a:r>
              <a:rPr lang="en-US" baseline="-25000" dirty="0" smtClean="0"/>
              <a:t>2</a:t>
            </a:r>
            <a:r>
              <a:rPr lang="en-US" dirty="0" smtClean="0"/>
              <a:t>H</a:t>
            </a:r>
            <a:r>
              <a:rPr lang="en-US" baseline="-25000" dirty="0" smtClean="0"/>
              <a:t>6</a:t>
            </a:r>
            <a:r>
              <a:rPr lang="en-US" dirty="0" smtClean="0"/>
              <a:t>, in order of increasing melting point.</a:t>
            </a:r>
          </a:p>
          <a:p>
            <a:pPr marL="514350" indent="-514350">
              <a:buFont typeface="+mj-lt"/>
              <a:buAutoNum type="alphaUcPeriod"/>
            </a:pPr>
            <a:r>
              <a:rPr lang="en-US" dirty="0" smtClean="0"/>
              <a:t> CH</a:t>
            </a:r>
            <a:r>
              <a:rPr lang="en-US" baseline="-25000" dirty="0" smtClean="0"/>
              <a:t>4</a:t>
            </a:r>
            <a:r>
              <a:rPr lang="en-US" dirty="0" smtClean="0"/>
              <a:t> &lt; C</a:t>
            </a:r>
            <a:r>
              <a:rPr lang="en-US" baseline="-25000" dirty="0" smtClean="0"/>
              <a:t>2</a:t>
            </a:r>
            <a:r>
              <a:rPr lang="en-US" dirty="0" smtClean="0"/>
              <a:t>H</a:t>
            </a:r>
            <a:r>
              <a:rPr lang="en-US" baseline="-25000" dirty="0" smtClean="0"/>
              <a:t>6</a:t>
            </a:r>
            <a:r>
              <a:rPr lang="en-US" dirty="0" smtClean="0"/>
              <a:t> &lt; C</a:t>
            </a:r>
            <a:r>
              <a:rPr lang="en-US" baseline="-25000" dirty="0" smtClean="0"/>
              <a:t>5</a:t>
            </a:r>
            <a:r>
              <a:rPr lang="en-US" dirty="0" smtClean="0"/>
              <a:t>H</a:t>
            </a:r>
            <a:r>
              <a:rPr lang="en-US" baseline="-25000" dirty="0" smtClean="0"/>
              <a:t>12</a:t>
            </a:r>
          </a:p>
          <a:p>
            <a:pPr marL="514350" indent="-514350">
              <a:buFont typeface="+mj-lt"/>
              <a:buAutoNum type="alphaUcPeriod"/>
            </a:pPr>
            <a:r>
              <a:rPr lang="en-US" dirty="0" smtClean="0"/>
              <a:t>C</a:t>
            </a:r>
            <a:r>
              <a:rPr lang="en-US" baseline="-25000" dirty="0" smtClean="0"/>
              <a:t>2</a:t>
            </a:r>
            <a:r>
              <a:rPr lang="en-US" dirty="0" smtClean="0"/>
              <a:t>H</a:t>
            </a:r>
            <a:r>
              <a:rPr lang="en-US" baseline="-25000" dirty="0" smtClean="0"/>
              <a:t>6</a:t>
            </a:r>
            <a:r>
              <a:rPr lang="en-US" dirty="0" smtClean="0"/>
              <a:t> &lt; CH</a:t>
            </a:r>
            <a:r>
              <a:rPr lang="en-US" baseline="-25000" dirty="0" smtClean="0"/>
              <a:t>4</a:t>
            </a:r>
            <a:r>
              <a:rPr lang="en-US" dirty="0" smtClean="0"/>
              <a:t> &lt; C</a:t>
            </a:r>
            <a:r>
              <a:rPr lang="en-US" baseline="-25000" dirty="0" smtClean="0"/>
              <a:t>5</a:t>
            </a:r>
            <a:r>
              <a:rPr lang="en-US" dirty="0" smtClean="0"/>
              <a:t>H</a:t>
            </a:r>
            <a:r>
              <a:rPr lang="en-US" baseline="-25000" dirty="0" smtClean="0"/>
              <a:t>12</a:t>
            </a:r>
          </a:p>
          <a:p>
            <a:pPr marL="514350" indent="-514350">
              <a:buFont typeface="+mj-lt"/>
              <a:buAutoNum type="alphaUcPeriod"/>
            </a:pPr>
            <a:r>
              <a:rPr lang="en-US" dirty="0" smtClean="0"/>
              <a:t>C</a:t>
            </a:r>
            <a:r>
              <a:rPr lang="en-US" baseline="-25000" dirty="0" smtClean="0"/>
              <a:t>5</a:t>
            </a:r>
            <a:r>
              <a:rPr lang="en-US" dirty="0" smtClean="0"/>
              <a:t>H</a:t>
            </a:r>
            <a:r>
              <a:rPr lang="en-US" baseline="-25000" dirty="0" smtClean="0"/>
              <a:t>12 </a:t>
            </a:r>
            <a:r>
              <a:rPr lang="en-US" dirty="0" smtClean="0"/>
              <a:t> &lt; C</a:t>
            </a:r>
            <a:r>
              <a:rPr lang="en-US" baseline="-25000" dirty="0" smtClean="0"/>
              <a:t>2</a:t>
            </a:r>
            <a:r>
              <a:rPr lang="en-US" dirty="0" smtClean="0"/>
              <a:t>H</a:t>
            </a:r>
            <a:r>
              <a:rPr lang="en-US" baseline="-25000" dirty="0" smtClean="0"/>
              <a:t>6</a:t>
            </a:r>
            <a:r>
              <a:rPr lang="en-US" dirty="0" smtClean="0"/>
              <a:t> &lt; CH</a:t>
            </a:r>
            <a:r>
              <a:rPr lang="en-US" baseline="-25000" dirty="0" smtClean="0"/>
              <a:t>4</a:t>
            </a:r>
          </a:p>
          <a:p>
            <a:pPr marL="514350" indent="-514350">
              <a:buFont typeface="+mj-lt"/>
              <a:buAutoNum type="alphaUcPeriod"/>
            </a:pPr>
            <a:r>
              <a:rPr lang="en-US" dirty="0" smtClean="0"/>
              <a:t>CH</a:t>
            </a:r>
            <a:r>
              <a:rPr lang="en-US" baseline="-25000" dirty="0" smtClean="0"/>
              <a:t>4  </a:t>
            </a:r>
            <a:r>
              <a:rPr lang="en-US" dirty="0" smtClean="0"/>
              <a:t>&lt; C</a:t>
            </a:r>
            <a:r>
              <a:rPr lang="en-US" baseline="-25000" dirty="0" smtClean="0"/>
              <a:t>5</a:t>
            </a:r>
            <a:r>
              <a:rPr lang="en-US" dirty="0" smtClean="0"/>
              <a:t>H</a:t>
            </a:r>
            <a:r>
              <a:rPr lang="en-US" baseline="-25000" dirty="0" smtClean="0"/>
              <a:t>12 </a:t>
            </a:r>
            <a:r>
              <a:rPr lang="en-US" dirty="0" smtClean="0"/>
              <a:t> &lt; C</a:t>
            </a:r>
            <a:r>
              <a:rPr lang="en-US" baseline="-25000" dirty="0" smtClean="0"/>
              <a:t>2</a:t>
            </a:r>
            <a:r>
              <a:rPr lang="en-US" dirty="0" smtClean="0"/>
              <a:t>H</a:t>
            </a:r>
            <a:r>
              <a:rPr lang="en-US" baseline="-25000" dirty="0" smtClean="0"/>
              <a:t>6</a:t>
            </a:r>
          </a:p>
          <a:p>
            <a:pPr marL="514350" indent="-514350">
              <a:buFont typeface="+mj-lt"/>
              <a:buAutoNum type="alphaUcPeriod"/>
            </a:pPr>
            <a:r>
              <a:rPr lang="en-US" dirty="0" smtClean="0"/>
              <a:t>Not enough information</a:t>
            </a:r>
          </a:p>
          <a:p>
            <a:pPr marL="514350" indent="-514350">
              <a:buFont typeface="+mj-lt"/>
              <a:buAutoNum type="alphaUcPeriod"/>
            </a:pPr>
            <a:endParaRPr lang="en-US" dirty="0" smtClean="0"/>
          </a:p>
          <a:p>
            <a:pPr marL="514350" indent="-514350">
              <a:buFont typeface="+mj-lt"/>
              <a:buAutoNum type="alphaUcPeriod"/>
            </a:pPr>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57150" y="868680"/>
            <a:ext cx="9029700" cy="5120640"/>
          </a:xfrm>
          <a:prstGeom prst="rect">
            <a:avLst/>
          </a:prstGeom>
          <a:noFill/>
          <a:ln w="25400">
            <a:noFill/>
            <a:miter lim="800000"/>
            <a:headEnd/>
            <a:tailEnd/>
          </a:ln>
          <a:effec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1" descr="1501"/>
          <p:cNvPicPr>
            <a:picLocks noChangeAspect="1" noChangeArrowheads="1"/>
          </p:cNvPicPr>
          <p:nvPr/>
        </p:nvPicPr>
        <p:blipFill>
          <a:blip r:embed="rId3" cstate="print"/>
          <a:srcRect/>
          <a:stretch>
            <a:fillRect/>
          </a:stretch>
        </p:blipFill>
        <p:spPr bwMode="auto">
          <a:xfrm>
            <a:off x="88900" y="1169988"/>
            <a:ext cx="8964613" cy="4518025"/>
          </a:xfrm>
          <a:prstGeom prst="rect">
            <a:avLst/>
          </a:prstGeom>
          <a:noFill/>
          <a:ln w="9525">
            <a:noFill/>
            <a:miter lim="800000"/>
            <a:headEnd/>
            <a:tailEnd/>
          </a:ln>
          <a:effectLst/>
        </p:spPr>
      </p:pic>
      <p:sp>
        <p:nvSpPr>
          <p:cNvPr id="5122" name="Rectangle 2" hidden="1"/>
          <p:cNvSpPr>
            <a:spLocks noGrp="1" noChangeArrowheads="1"/>
          </p:cNvSpPr>
          <p:nvPr>
            <p:ph type="title"/>
          </p:nvPr>
        </p:nvSpPr>
        <p:spPr/>
        <p:txBody>
          <a:bodyPr/>
          <a:lstStyle/>
          <a:p>
            <a:endParaRPr lang="en-US"/>
          </a:p>
        </p:txBody>
      </p:sp>
      <p:sp>
        <p:nvSpPr>
          <p:cNvPr id="5123" name="Rectangle 3"/>
          <p:cNvSpPr>
            <a:spLocks noChangeArrowheads="1"/>
          </p:cNvSpPr>
          <p:nvPr/>
        </p:nvSpPr>
        <p:spPr bwMode="auto">
          <a:xfrm>
            <a:off x="7843838" y="6584950"/>
            <a:ext cx="1300162"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15-1, p. 431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Intermolecular Forces</a:t>
            </a:r>
            <a:endParaRPr lang="en-US" dirty="0"/>
          </a:p>
        </p:txBody>
      </p:sp>
      <p:sp>
        <p:nvSpPr>
          <p:cNvPr id="3" name="Content Placeholder 2"/>
          <p:cNvSpPr>
            <a:spLocks noGrp="1"/>
          </p:cNvSpPr>
          <p:nvPr>
            <p:ph idx="1"/>
          </p:nvPr>
        </p:nvSpPr>
        <p:spPr/>
        <p:txBody>
          <a:bodyPr/>
          <a:lstStyle/>
          <a:p>
            <a:r>
              <a:rPr lang="en-US" dirty="0" smtClean="0"/>
              <a:t>Which molecule has the lower melting point?</a:t>
            </a:r>
          </a:p>
          <a:p>
            <a:pPr marL="514350" indent="-514350">
              <a:buFont typeface="+mj-lt"/>
              <a:buAutoNum type="alphaUcPeriod"/>
            </a:pPr>
            <a:r>
              <a:rPr lang="en-US" dirty="0" smtClean="0"/>
              <a:t>Propane, C</a:t>
            </a:r>
            <a:r>
              <a:rPr lang="en-US" baseline="-25000" dirty="0" smtClean="0"/>
              <a:t>3</a:t>
            </a:r>
            <a:r>
              <a:rPr lang="en-US" dirty="0" smtClean="0"/>
              <a:t>H</a:t>
            </a:r>
            <a:r>
              <a:rPr lang="en-US" baseline="-25000" dirty="0" smtClean="0"/>
              <a:t>8</a:t>
            </a:r>
          </a:p>
          <a:p>
            <a:pPr marL="514350" indent="-514350">
              <a:buFont typeface="+mj-lt"/>
              <a:buAutoNum type="alphaUcPeriod"/>
            </a:pPr>
            <a:r>
              <a:rPr lang="en-US" dirty="0" err="1" smtClean="0"/>
              <a:t>Methanethiol</a:t>
            </a:r>
            <a:r>
              <a:rPr lang="en-US" dirty="0" smtClean="0"/>
              <a:t>, CH</a:t>
            </a:r>
            <a:r>
              <a:rPr lang="en-US" baseline="-25000" dirty="0" smtClean="0"/>
              <a:t>3</a:t>
            </a:r>
            <a:r>
              <a:rPr lang="en-US" dirty="0" smtClean="0"/>
              <a:t>SH</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57150" y="657225"/>
            <a:ext cx="9029700" cy="5543550"/>
          </a:xfrm>
          <a:prstGeom prst="rect">
            <a:avLst/>
          </a:prstGeom>
          <a:noFill/>
          <a:ln w="25400">
            <a:noFill/>
            <a:miter lim="800000"/>
            <a:headEnd/>
            <a:tailEnd/>
          </a:ln>
          <a:effec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g13_13"/>
          <p:cNvPicPr>
            <a:picLocks noChangeAspect="1" noChangeArrowheads="1"/>
          </p:cNvPicPr>
          <p:nvPr/>
        </p:nvPicPr>
        <p:blipFill>
          <a:blip r:embed="rId2" cstate="print"/>
          <a:srcRect/>
          <a:stretch>
            <a:fillRect/>
          </a:stretch>
        </p:blipFill>
        <p:spPr bwMode="auto">
          <a:xfrm>
            <a:off x="0" y="1127125"/>
            <a:ext cx="9144000" cy="515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Intermolecular Forces</a:t>
            </a:r>
            <a:endParaRPr lang="en-US" dirty="0"/>
          </a:p>
        </p:txBody>
      </p:sp>
      <p:sp>
        <p:nvSpPr>
          <p:cNvPr id="3" name="Content Placeholder 2"/>
          <p:cNvSpPr>
            <a:spLocks noGrp="1"/>
          </p:cNvSpPr>
          <p:nvPr>
            <p:ph idx="1"/>
          </p:nvPr>
        </p:nvSpPr>
        <p:spPr/>
        <p:txBody>
          <a:bodyPr/>
          <a:lstStyle/>
          <a:p>
            <a:r>
              <a:rPr lang="en-US" dirty="0" smtClean="0"/>
              <a:t>Order methanol, CH</a:t>
            </a:r>
            <a:r>
              <a:rPr lang="en-US" baseline="-25000" dirty="0" smtClean="0"/>
              <a:t>3</a:t>
            </a:r>
            <a:r>
              <a:rPr lang="en-US" dirty="0" smtClean="0"/>
              <a:t>OH, </a:t>
            </a:r>
            <a:r>
              <a:rPr lang="en-US" dirty="0" err="1" smtClean="0"/>
              <a:t>fluoromethane</a:t>
            </a:r>
            <a:r>
              <a:rPr lang="en-US" dirty="0" smtClean="0"/>
              <a:t>, CH</a:t>
            </a:r>
            <a:r>
              <a:rPr lang="en-US" baseline="-25000" dirty="0" smtClean="0"/>
              <a:t>3</a:t>
            </a:r>
            <a:r>
              <a:rPr lang="en-US" dirty="0" smtClean="0"/>
              <a:t>F, and fluorine, F</a:t>
            </a:r>
            <a:r>
              <a:rPr lang="en-US" baseline="-25000" dirty="0" smtClean="0"/>
              <a:t>2</a:t>
            </a:r>
            <a:r>
              <a:rPr lang="en-US" dirty="0" smtClean="0"/>
              <a:t>, from highest to lowest melting point.</a:t>
            </a:r>
          </a:p>
          <a:p>
            <a:pPr marL="514350" indent="-514350">
              <a:buFont typeface="+mj-lt"/>
              <a:buAutoNum type="alphaUcPeriod"/>
            </a:pPr>
            <a:r>
              <a:rPr lang="en-US" dirty="0" smtClean="0"/>
              <a:t>CH</a:t>
            </a:r>
            <a:r>
              <a:rPr lang="en-US" baseline="-25000" dirty="0" smtClean="0"/>
              <a:t>3</a:t>
            </a:r>
            <a:r>
              <a:rPr lang="en-US" dirty="0" smtClean="0"/>
              <a:t>OH &gt; F</a:t>
            </a:r>
            <a:r>
              <a:rPr lang="en-US" baseline="-25000" dirty="0" smtClean="0"/>
              <a:t>2 </a:t>
            </a:r>
            <a:r>
              <a:rPr lang="en-US" dirty="0" smtClean="0"/>
              <a:t>&gt; CH</a:t>
            </a:r>
            <a:r>
              <a:rPr lang="en-US" baseline="-25000" dirty="0" smtClean="0"/>
              <a:t>3</a:t>
            </a:r>
            <a:r>
              <a:rPr lang="en-US" dirty="0" smtClean="0"/>
              <a:t>F</a:t>
            </a:r>
          </a:p>
          <a:p>
            <a:pPr marL="514350" indent="-514350">
              <a:buFont typeface="+mj-lt"/>
              <a:buAutoNum type="alphaUcPeriod"/>
            </a:pPr>
            <a:r>
              <a:rPr lang="en-US" dirty="0" smtClean="0"/>
              <a:t> F</a:t>
            </a:r>
            <a:r>
              <a:rPr lang="en-US" baseline="-25000" dirty="0" smtClean="0"/>
              <a:t>2 </a:t>
            </a:r>
            <a:r>
              <a:rPr lang="en-US" dirty="0" smtClean="0"/>
              <a:t>&gt; CH</a:t>
            </a:r>
            <a:r>
              <a:rPr lang="en-US" baseline="-25000" dirty="0" smtClean="0"/>
              <a:t>3</a:t>
            </a:r>
            <a:r>
              <a:rPr lang="en-US" dirty="0" smtClean="0"/>
              <a:t>F &gt; CH</a:t>
            </a:r>
            <a:r>
              <a:rPr lang="en-US" baseline="-25000" dirty="0" smtClean="0"/>
              <a:t>3</a:t>
            </a:r>
            <a:r>
              <a:rPr lang="en-US" dirty="0" smtClean="0"/>
              <a:t>OH</a:t>
            </a:r>
          </a:p>
          <a:p>
            <a:pPr marL="514350" indent="-514350">
              <a:buFont typeface="+mj-lt"/>
              <a:buAutoNum type="alphaUcPeriod"/>
            </a:pPr>
            <a:r>
              <a:rPr lang="en-US" dirty="0" smtClean="0"/>
              <a:t>CH</a:t>
            </a:r>
            <a:r>
              <a:rPr lang="en-US" baseline="-25000" dirty="0" smtClean="0"/>
              <a:t>3</a:t>
            </a:r>
            <a:r>
              <a:rPr lang="en-US" dirty="0" smtClean="0"/>
              <a:t>OH &gt; CH</a:t>
            </a:r>
            <a:r>
              <a:rPr lang="en-US" baseline="-25000" dirty="0" smtClean="0"/>
              <a:t>3</a:t>
            </a:r>
            <a:r>
              <a:rPr lang="en-US" dirty="0" smtClean="0"/>
              <a:t>F &gt; F</a:t>
            </a:r>
            <a:r>
              <a:rPr lang="en-US" baseline="-25000" dirty="0" smtClean="0"/>
              <a:t>2 </a:t>
            </a:r>
            <a:endParaRPr lang="en-US" dirty="0" smtClean="0"/>
          </a:p>
          <a:p>
            <a:pPr marL="514350" indent="-514350">
              <a:buFont typeface="+mj-lt"/>
              <a:buAutoNum type="alphaUcPeriod"/>
            </a:pPr>
            <a:r>
              <a:rPr lang="en-US" dirty="0" smtClean="0"/>
              <a:t>CH</a:t>
            </a:r>
            <a:r>
              <a:rPr lang="en-US" baseline="-25000" dirty="0" smtClean="0"/>
              <a:t>3</a:t>
            </a:r>
            <a:r>
              <a:rPr lang="en-US" dirty="0" smtClean="0"/>
              <a:t>F &gt; F</a:t>
            </a:r>
            <a:r>
              <a:rPr lang="en-US" baseline="-25000" dirty="0" smtClean="0"/>
              <a:t>2 </a:t>
            </a:r>
            <a:r>
              <a:rPr lang="en-US" dirty="0" smtClean="0"/>
              <a:t>&gt; CH</a:t>
            </a:r>
            <a:r>
              <a:rPr lang="en-US" baseline="-25000" dirty="0" smtClean="0"/>
              <a:t>3</a:t>
            </a:r>
            <a:r>
              <a:rPr lang="en-US" dirty="0" smtClean="0"/>
              <a:t>OH</a:t>
            </a:r>
          </a:p>
          <a:p>
            <a:pPr marL="514350" indent="-514350">
              <a:buFont typeface="+mj-lt"/>
              <a:buAutoNum type="alphaUcPeriod"/>
            </a:pPr>
            <a:r>
              <a:rPr lang="en-US" dirty="0" smtClean="0"/>
              <a:t>CH</a:t>
            </a:r>
            <a:r>
              <a:rPr lang="en-US" baseline="-25000" dirty="0" smtClean="0"/>
              <a:t>3</a:t>
            </a:r>
            <a:r>
              <a:rPr lang="en-US" dirty="0" smtClean="0"/>
              <a:t>F </a:t>
            </a:r>
            <a:r>
              <a:rPr lang="en-US" smtClean="0"/>
              <a:t>&gt; CH</a:t>
            </a:r>
            <a:r>
              <a:rPr lang="en-US" baseline="-25000" smtClean="0"/>
              <a:t>3</a:t>
            </a:r>
            <a:r>
              <a:rPr lang="en-US" smtClean="0"/>
              <a:t>OH &gt; F</a:t>
            </a:r>
            <a:r>
              <a:rPr lang="en-US" baseline="-25000" smtClean="0"/>
              <a:t>2 </a:t>
            </a:r>
            <a:endParaRPr lang="en-US" dirty="0" smtClean="0"/>
          </a:p>
          <a:p>
            <a:pPr marL="514350" indent="-514350">
              <a:buFont typeface="+mj-lt"/>
              <a:buAutoNum type="alphaUcPeriod"/>
            </a:pPr>
            <a:endParaRPr lang="en-US" dirty="0" smtClean="0"/>
          </a:p>
          <a:p>
            <a:pPr marL="514350" indent="-514350">
              <a:buFont typeface="+mj-lt"/>
              <a:buAutoNum type="alphaUcPeriod"/>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srcRect/>
          <a:stretch>
            <a:fillRect/>
          </a:stretch>
        </p:blipFill>
        <p:spPr bwMode="auto">
          <a:xfrm>
            <a:off x="285750" y="57150"/>
            <a:ext cx="8572500" cy="6743700"/>
          </a:xfrm>
          <a:prstGeom prst="rect">
            <a:avLst/>
          </a:prstGeom>
          <a:noFill/>
          <a:ln w="25400">
            <a:noFill/>
            <a:miter lim="800000"/>
            <a:headEnd/>
            <a:tailEnd/>
          </a:ln>
          <a:effec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FG10_07-01UN"/>
          <p:cNvPicPr>
            <a:picLocks noGrp="1" noChangeAspect="1" noChangeArrowheads="1"/>
          </p:cNvPicPr>
          <p:nvPr>
            <p:ph/>
          </p:nvPr>
        </p:nvPicPr>
        <p:blipFill>
          <a:blip r:embed="rId2" cstate="print"/>
          <a:srcRect/>
          <a:stretch>
            <a:fillRect/>
          </a:stretch>
        </p:blipFill>
        <p:spPr>
          <a:xfrm>
            <a:off x="0" y="609600"/>
            <a:ext cx="9144000" cy="514350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cstate="print"/>
          <a:srcRect/>
          <a:stretch>
            <a:fillRect/>
          </a:stretch>
        </p:blipFill>
        <p:spPr bwMode="auto">
          <a:xfrm>
            <a:off x="57150" y="1783080"/>
            <a:ext cx="9029700" cy="3291840"/>
          </a:xfrm>
          <a:prstGeom prst="rect">
            <a:avLst/>
          </a:prstGeom>
          <a:noFill/>
          <a:ln w="25400">
            <a:noFill/>
            <a:miter lim="800000"/>
            <a:headEnd/>
            <a:tailEnd/>
          </a:ln>
          <a:effec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cstate="print"/>
          <a:srcRect/>
          <a:stretch>
            <a:fillRect/>
          </a:stretch>
        </p:blipFill>
        <p:spPr bwMode="auto">
          <a:xfrm>
            <a:off x="57150" y="1668780"/>
            <a:ext cx="9029700" cy="3520440"/>
          </a:xfrm>
          <a:prstGeom prst="rect">
            <a:avLst/>
          </a:prstGeom>
          <a:noFill/>
          <a:ln w="25400">
            <a:noFill/>
            <a:miter lim="800000"/>
            <a:headEnd/>
            <a:tailEnd/>
          </a:ln>
          <a:effec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cstate="print"/>
          <a:srcRect/>
          <a:stretch>
            <a:fillRect/>
          </a:stretch>
        </p:blipFill>
        <p:spPr bwMode="auto">
          <a:xfrm>
            <a:off x="57150" y="1668780"/>
            <a:ext cx="9029700" cy="3520440"/>
          </a:xfrm>
          <a:prstGeom prst="rect">
            <a:avLst/>
          </a:prstGeom>
          <a:noFill/>
          <a:ln w="25400">
            <a:noFill/>
            <a:miter lim="800000"/>
            <a:headEnd/>
            <a:tailEnd/>
          </a:ln>
          <a:effec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p:cNvPicPr>
            <a:picLocks noChangeAspect="1" noChangeArrowheads="1"/>
          </p:cNvPicPr>
          <p:nvPr/>
        </p:nvPicPr>
        <p:blipFill>
          <a:blip r:embed="rId3" cstate="print"/>
          <a:srcRect/>
          <a:stretch>
            <a:fillRect/>
          </a:stretch>
        </p:blipFill>
        <p:spPr bwMode="auto">
          <a:xfrm>
            <a:off x="57150" y="1080135"/>
            <a:ext cx="9029700" cy="4697730"/>
          </a:xfrm>
          <a:prstGeom prst="rect">
            <a:avLst/>
          </a:prstGeom>
          <a:noFill/>
          <a:ln w="25400">
            <a:noFill/>
            <a:miter lim="800000"/>
            <a:headEnd/>
            <a:tailEnd/>
          </a:ln>
          <a:effec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Partial Pressure</a:t>
            </a:r>
            <a:endParaRPr lang="en-US" dirty="0"/>
          </a:p>
        </p:txBody>
      </p:sp>
      <p:sp>
        <p:nvSpPr>
          <p:cNvPr id="3" name="Content Placeholder 2"/>
          <p:cNvSpPr>
            <a:spLocks noGrp="1"/>
          </p:cNvSpPr>
          <p:nvPr>
            <p:ph idx="1"/>
          </p:nvPr>
        </p:nvSpPr>
        <p:spPr/>
        <p:txBody>
          <a:bodyPr/>
          <a:lstStyle/>
          <a:p>
            <a:r>
              <a:rPr lang="en-US" dirty="0" smtClean="0"/>
              <a:t>A mixture of oxygen and helium is prepared for a SCUBA diver, who is going to descend 200 ft below the ocean surface. At this depth, the diver breathes a gas mixture that has a total pressure of 7.0 atm. If the partial pressure of oxygen in the tank is 1.5 </a:t>
            </a:r>
            <a:r>
              <a:rPr lang="en-US" dirty="0" err="1" smtClean="0"/>
              <a:t>atm</a:t>
            </a:r>
            <a:r>
              <a:rPr lang="en-US" dirty="0" smtClean="0"/>
              <a:t> at that depth, what is the partial pressure of helium?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1" descr="15T5"/>
          <p:cNvPicPr>
            <a:picLocks noChangeAspect="1" noChangeArrowheads="1"/>
          </p:cNvPicPr>
          <p:nvPr/>
        </p:nvPicPr>
        <p:blipFill>
          <a:blip r:embed="rId3" cstate="print"/>
          <a:srcRect/>
          <a:stretch>
            <a:fillRect/>
          </a:stretch>
        </p:blipFill>
        <p:spPr bwMode="auto">
          <a:xfrm>
            <a:off x="2895600" y="-152400"/>
            <a:ext cx="3244850" cy="12314690"/>
          </a:xfrm>
          <a:prstGeom prst="rect">
            <a:avLst/>
          </a:prstGeom>
          <a:noFill/>
          <a:ln w="9525">
            <a:noFill/>
            <a:miter lim="800000"/>
            <a:headEnd/>
            <a:tailEnd/>
          </a:ln>
          <a:effectLst/>
        </p:spPr>
      </p:pic>
      <p:sp>
        <p:nvSpPr>
          <p:cNvPr id="89090" name="Rectangle 2" hidden="1"/>
          <p:cNvSpPr>
            <a:spLocks noGrp="1" noChangeArrowheads="1"/>
          </p:cNvSpPr>
          <p:nvPr>
            <p:ph type="title"/>
          </p:nvPr>
        </p:nvSpPr>
        <p:spPr/>
        <p:txBody>
          <a:bodyPr/>
          <a:lstStyle/>
          <a:p>
            <a:endParaRPr lang="en-US"/>
          </a:p>
        </p:txBody>
      </p:sp>
      <p:sp>
        <p:nvSpPr>
          <p:cNvPr id="89091" name="Rectangle 3"/>
          <p:cNvSpPr>
            <a:spLocks noChangeArrowheads="1"/>
          </p:cNvSpPr>
          <p:nvPr/>
        </p:nvSpPr>
        <p:spPr bwMode="auto">
          <a:xfrm>
            <a:off x="7718425" y="6584950"/>
            <a:ext cx="142557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Table 15-5, p. 455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1"/>
          <p:cNvPicPr>
            <a:picLocks noChangeAspect="1" noChangeArrowheads="1"/>
          </p:cNvPicPr>
          <p:nvPr/>
        </p:nvPicPr>
        <p:blipFill>
          <a:blip r:embed="rId3" cstate="print"/>
          <a:srcRect/>
          <a:stretch>
            <a:fillRect/>
          </a:stretch>
        </p:blipFill>
        <p:spPr bwMode="auto">
          <a:xfrm>
            <a:off x="422910" y="57150"/>
            <a:ext cx="8298180" cy="6743700"/>
          </a:xfrm>
          <a:prstGeom prst="rect">
            <a:avLst/>
          </a:prstGeom>
          <a:noFill/>
          <a:ln w="25400">
            <a:noFill/>
            <a:miter lim="800000"/>
            <a:headEnd/>
            <a:tailEnd/>
          </a:ln>
          <a:effec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cstate="print"/>
          <a:srcRect/>
          <a:stretch>
            <a:fillRect/>
          </a:stretch>
        </p:blipFill>
        <p:spPr bwMode="auto">
          <a:xfrm>
            <a:off x="57150" y="80010"/>
            <a:ext cx="9029700" cy="6697980"/>
          </a:xfrm>
          <a:prstGeom prst="rect">
            <a:avLst/>
          </a:prstGeom>
          <a:noFill/>
          <a:ln w="25400">
            <a:noFill/>
            <a:miter lim="800000"/>
            <a:headEnd/>
            <a:tailEnd/>
          </a:ln>
          <a:effec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FG10_011"/>
          <p:cNvPicPr>
            <a:picLocks noChangeAspect="1" noChangeArrowheads="1"/>
          </p:cNvPicPr>
          <p:nvPr/>
        </p:nvPicPr>
        <p:blipFill>
          <a:blip r:embed="rId2" cstate="print"/>
          <a:srcRect/>
          <a:stretch>
            <a:fillRect/>
          </a:stretch>
        </p:blipFill>
        <p:spPr bwMode="auto">
          <a:xfrm>
            <a:off x="747713" y="881063"/>
            <a:ext cx="7646987" cy="5094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1" descr="1532"/>
          <p:cNvPicPr>
            <a:picLocks noChangeAspect="1" noChangeArrowheads="1"/>
          </p:cNvPicPr>
          <p:nvPr/>
        </p:nvPicPr>
        <p:blipFill>
          <a:blip r:embed="rId3" cstate="print"/>
          <a:srcRect/>
          <a:stretch>
            <a:fillRect/>
          </a:stretch>
        </p:blipFill>
        <p:spPr bwMode="auto">
          <a:xfrm>
            <a:off x="88900" y="904875"/>
            <a:ext cx="8964613" cy="5046663"/>
          </a:xfrm>
          <a:prstGeom prst="rect">
            <a:avLst/>
          </a:prstGeom>
          <a:noFill/>
          <a:ln w="9525">
            <a:noFill/>
            <a:miter lim="800000"/>
            <a:headEnd/>
            <a:tailEnd/>
          </a:ln>
          <a:effectLst/>
        </p:spPr>
      </p:pic>
      <p:sp>
        <p:nvSpPr>
          <p:cNvPr id="97282" name="Rectangle 2" hidden="1"/>
          <p:cNvSpPr>
            <a:spLocks noGrp="1" noChangeArrowheads="1"/>
          </p:cNvSpPr>
          <p:nvPr>
            <p:ph type="title"/>
          </p:nvPr>
        </p:nvSpPr>
        <p:spPr/>
        <p:txBody>
          <a:bodyPr/>
          <a:lstStyle/>
          <a:p>
            <a:endParaRPr lang="en-US"/>
          </a:p>
        </p:txBody>
      </p:sp>
      <p:sp>
        <p:nvSpPr>
          <p:cNvPr id="97283" name="Rectangle 3"/>
          <p:cNvSpPr>
            <a:spLocks noChangeArrowheads="1"/>
          </p:cNvSpPr>
          <p:nvPr/>
        </p:nvSpPr>
        <p:spPr bwMode="auto">
          <a:xfrm>
            <a:off x="7759700" y="6584950"/>
            <a:ext cx="1384300"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15-32, p. 458</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1" descr="15T4"/>
          <p:cNvPicPr>
            <a:picLocks noChangeAspect="1" noChangeArrowheads="1"/>
          </p:cNvPicPr>
          <p:nvPr/>
        </p:nvPicPr>
        <p:blipFill>
          <a:blip r:embed="rId3" cstate="print"/>
          <a:srcRect/>
          <a:stretch>
            <a:fillRect/>
          </a:stretch>
        </p:blipFill>
        <p:spPr bwMode="auto">
          <a:xfrm>
            <a:off x="88900" y="273050"/>
            <a:ext cx="8964613" cy="6311900"/>
          </a:xfrm>
          <a:prstGeom prst="rect">
            <a:avLst/>
          </a:prstGeom>
          <a:noFill/>
          <a:ln w="9525">
            <a:noFill/>
            <a:miter lim="800000"/>
            <a:headEnd/>
            <a:tailEnd/>
          </a:ln>
          <a:effectLst/>
        </p:spPr>
      </p:pic>
      <p:sp>
        <p:nvSpPr>
          <p:cNvPr id="87042" name="Rectangle 2" hidden="1"/>
          <p:cNvSpPr>
            <a:spLocks noGrp="1" noChangeArrowheads="1"/>
          </p:cNvSpPr>
          <p:nvPr>
            <p:ph type="title"/>
          </p:nvPr>
        </p:nvSpPr>
        <p:spPr/>
        <p:txBody>
          <a:bodyPr/>
          <a:lstStyle/>
          <a:p>
            <a:endParaRPr lang="en-US"/>
          </a:p>
        </p:txBody>
      </p:sp>
      <p:sp>
        <p:nvSpPr>
          <p:cNvPr id="87043" name="Rectangle 3"/>
          <p:cNvSpPr>
            <a:spLocks noChangeArrowheads="1"/>
          </p:cNvSpPr>
          <p:nvPr/>
        </p:nvSpPr>
        <p:spPr bwMode="auto">
          <a:xfrm>
            <a:off x="7718425" y="6584950"/>
            <a:ext cx="142557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Table 15-4, p. 452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Changes in State</a:t>
            </a:r>
            <a:endParaRPr lang="en-US" dirty="0"/>
          </a:p>
        </p:txBody>
      </p:sp>
      <p:sp>
        <p:nvSpPr>
          <p:cNvPr id="3" name="Content Placeholder 2"/>
          <p:cNvSpPr>
            <a:spLocks noGrp="1"/>
          </p:cNvSpPr>
          <p:nvPr>
            <p:ph idx="1"/>
          </p:nvPr>
        </p:nvSpPr>
        <p:spPr/>
        <p:txBody>
          <a:bodyPr/>
          <a:lstStyle/>
          <a:p>
            <a:r>
              <a:rPr lang="en-US" dirty="0" smtClean="0"/>
              <a:t>In a sauna, 122 g of water is converted to steam at 100 °C. How many kilojoules of heat are needed? If </a:t>
            </a:r>
            <a:r>
              <a:rPr lang="en-US" dirty="0" err="1" smtClean="0">
                <a:latin typeface="Symbol" pitchFamily="18" charset="2"/>
              </a:rPr>
              <a:t>D</a:t>
            </a:r>
            <a:r>
              <a:rPr lang="en-US" dirty="0" err="1" smtClean="0"/>
              <a:t>H</a:t>
            </a:r>
            <a:r>
              <a:rPr lang="en-US" baseline="-25000" dirty="0" err="1" smtClean="0"/>
              <a:t>vap</a:t>
            </a:r>
            <a:r>
              <a:rPr lang="en-US" dirty="0" smtClean="0"/>
              <a:t> is 2.26 kJ/g.</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Changes in State</a:t>
            </a:r>
            <a:endParaRPr lang="en-US" dirty="0"/>
          </a:p>
        </p:txBody>
      </p:sp>
      <p:sp>
        <p:nvSpPr>
          <p:cNvPr id="3" name="Content Placeholder 2"/>
          <p:cNvSpPr>
            <a:spLocks noGrp="1"/>
          </p:cNvSpPr>
          <p:nvPr>
            <p:ph idx="1"/>
          </p:nvPr>
        </p:nvSpPr>
        <p:spPr/>
        <p:txBody>
          <a:bodyPr/>
          <a:lstStyle/>
          <a:p>
            <a:r>
              <a:rPr lang="en-US" dirty="0" smtClean="0"/>
              <a:t>Ice cubes at 0 °C with a mass of 26.0 g are added to a soft drink. How much heat is joules will be absorbed to melt all the ice at 0 °C?</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Changes in Temperature</a:t>
            </a:r>
            <a:endParaRPr lang="en-US" dirty="0"/>
          </a:p>
        </p:txBody>
      </p:sp>
      <p:sp>
        <p:nvSpPr>
          <p:cNvPr id="3" name="Content Placeholder 2"/>
          <p:cNvSpPr>
            <a:spLocks noGrp="1"/>
          </p:cNvSpPr>
          <p:nvPr>
            <p:ph idx="1"/>
          </p:nvPr>
        </p:nvSpPr>
        <p:spPr/>
        <p:txBody>
          <a:bodyPr/>
          <a:lstStyle/>
          <a:p>
            <a:r>
              <a:rPr lang="en-US" dirty="0" smtClean="0"/>
              <a:t>The element aluminum has a specific heat of 0.897 J/g °C. How many joules are absorbed by 45.2 g aluminum, if its temperature rises from 12.5 °C to 78.6 °C?</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Changes in Temperature and State</a:t>
            </a:r>
            <a:endParaRPr lang="en-US" dirty="0"/>
          </a:p>
        </p:txBody>
      </p:sp>
      <p:sp>
        <p:nvSpPr>
          <p:cNvPr id="3" name="Content Placeholder 2"/>
          <p:cNvSpPr>
            <a:spLocks noGrp="1"/>
          </p:cNvSpPr>
          <p:nvPr>
            <p:ph idx="1"/>
          </p:nvPr>
        </p:nvSpPr>
        <p:spPr/>
        <p:txBody>
          <a:bodyPr/>
          <a:lstStyle/>
          <a:p>
            <a:r>
              <a:rPr lang="en-US" dirty="0" smtClean="0"/>
              <a:t>Calculate the total heat in joules needed to convert 15.0 g of liquid water at 25.0 °C to steam at 100 °C.</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ctrTitle"/>
          </p:nvPr>
        </p:nvSpPr>
        <p:spPr>
          <a:xfrm>
            <a:off x="381000" y="0"/>
            <a:ext cx="7772400" cy="990600"/>
          </a:xfrm>
        </p:spPr>
        <p:txBody>
          <a:bodyPr/>
          <a:lstStyle/>
          <a:p>
            <a:r>
              <a:rPr lang="en-US" smtClean="0"/>
              <a:t>Vapor Pressure</a:t>
            </a:r>
          </a:p>
        </p:txBody>
      </p:sp>
      <p:sp>
        <p:nvSpPr>
          <p:cNvPr id="18435" name="Rectangle 8"/>
          <p:cNvSpPr>
            <a:spLocks noGrp="1" noChangeArrowheads="1"/>
          </p:cNvSpPr>
          <p:nvPr>
            <p:ph type="subTitle" idx="1"/>
          </p:nvPr>
        </p:nvSpPr>
        <p:spPr>
          <a:xfrm>
            <a:off x="1295400" y="990600"/>
            <a:ext cx="6400800" cy="1066800"/>
          </a:xfrm>
        </p:spPr>
        <p:txBody>
          <a:bodyPr/>
          <a:lstStyle/>
          <a:p>
            <a:r>
              <a:rPr lang="en-US" smtClean="0"/>
              <a:t>The pressure exerted by a vapor in equilibrium with its liquid phase.</a:t>
            </a:r>
          </a:p>
        </p:txBody>
      </p:sp>
      <p:pic>
        <p:nvPicPr>
          <p:cNvPr id="18436" name="Picture 5" descr="FG10_11"/>
          <p:cNvPicPr>
            <a:picLocks noGrp="1" noChangeAspect="1" noChangeArrowheads="1"/>
          </p:cNvPicPr>
          <p:nvPr>
            <p:ph idx="4294967295"/>
          </p:nvPr>
        </p:nvPicPr>
        <p:blipFill>
          <a:blip r:embed="rId2" cstate="print"/>
          <a:srcRect/>
          <a:stretch>
            <a:fillRect/>
          </a:stretch>
        </p:blipFill>
        <p:spPr>
          <a:xfrm>
            <a:off x="838200" y="2590800"/>
            <a:ext cx="7772400" cy="3759200"/>
          </a:xfr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Changes in Temperature and State</a:t>
            </a:r>
            <a:endParaRPr lang="en-US" dirty="0"/>
          </a:p>
        </p:txBody>
      </p:sp>
      <p:sp>
        <p:nvSpPr>
          <p:cNvPr id="3" name="Content Placeholder 2"/>
          <p:cNvSpPr>
            <a:spLocks noGrp="1"/>
          </p:cNvSpPr>
          <p:nvPr>
            <p:ph idx="1"/>
          </p:nvPr>
        </p:nvSpPr>
        <p:spPr/>
        <p:txBody>
          <a:bodyPr/>
          <a:lstStyle/>
          <a:p>
            <a:r>
              <a:rPr lang="en-US" dirty="0" smtClean="0"/>
              <a:t>How many kJ are released when 75.0 g of steam at 100 °C condenses, cools to 0 °C and freezes?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
            </a:r>
            <a:r>
              <a:rPr lang="en-US" dirty="0" err="1" smtClean="0"/>
              <a:t>Calorimetry</a:t>
            </a:r>
            <a:endParaRPr lang="en-US" dirty="0"/>
          </a:p>
        </p:txBody>
      </p:sp>
      <p:sp>
        <p:nvSpPr>
          <p:cNvPr id="3" name="Content Placeholder 2"/>
          <p:cNvSpPr>
            <a:spLocks noGrp="1"/>
          </p:cNvSpPr>
          <p:nvPr>
            <p:ph idx="1"/>
          </p:nvPr>
        </p:nvSpPr>
        <p:spPr/>
        <p:txBody>
          <a:bodyPr/>
          <a:lstStyle/>
          <a:p>
            <a:r>
              <a:rPr lang="en-US" dirty="0" smtClean="0"/>
              <a:t>A 35.20 g sample of a metal is heated to 100.0 °C is placed in a calorimeter containing 42.5 g of water at 19.2 °C. If the final temperature of the metal and water is 29.5 °C, what is the specific heat of the solid? Assume that no heat is lost to </a:t>
            </a:r>
            <a:r>
              <a:rPr lang="en-US" smtClean="0"/>
              <a:t>the surroundings.</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1" descr="15p457a"/>
          <p:cNvPicPr>
            <a:picLocks noChangeAspect="1" noChangeArrowheads="1"/>
          </p:cNvPicPr>
          <p:nvPr/>
        </p:nvPicPr>
        <p:blipFill>
          <a:blip r:embed="rId3" cstate="print"/>
          <a:srcRect/>
          <a:stretch>
            <a:fillRect/>
          </a:stretch>
        </p:blipFill>
        <p:spPr bwMode="auto">
          <a:xfrm>
            <a:off x="2801938" y="22225"/>
            <a:ext cx="3538537" cy="6705600"/>
          </a:xfrm>
          <a:prstGeom prst="rect">
            <a:avLst/>
          </a:prstGeom>
          <a:noFill/>
          <a:ln w="9525">
            <a:noFill/>
            <a:miter lim="800000"/>
            <a:headEnd/>
            <a:tailEnd/>
          </a:ln>
          <a:effectLst/>
        </p:spPr>
      </p:pic>
      <p:sp>
        <p:nvSpPr>
          <p:cNvPr id="93186" name="Rectangle 2" hidden="1"/>
          <p:cNvSpPr>
            <a:spLocks noGrp="1" noChangeArrowheads="1"/>
          </p:cNvSpPr>
          <p:nvPr>
            <p:ph type="title"/>
          </p:nvPr>
        </p:nvSpPr>
        <p:spPr/>
        <p:txBody>
          <a:bodyPr/>
          <a:lstStyle/>
          <a:p>
            <a:endParaRPr lang="en-US"/>
          </a:p>
        </p:txBody>
      </p:sp>
      <p:sp>
        <p:nvSpPr>
          <p:cNvPr id="93187" name="Rectangle 3"/>
          <p:cNvSpPr>
            <a:spLocks noChangeArrowheads="1"/>
          </p:cNvSpPr>
          <p:nvPr/>
        </p:nvSpPr>
        <p:spPr bwMode="auto">
          <a:xfrm>
            <a:off x="8548688" y="6584950"/>
            <a:ext cx="595312"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p. 457</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cstate="print"/>
          <a:srcRect/>
          <a:stretch>
            <a:fillRect/>
          </a:stretch>
        </p:blipFill>
        <p:spPr bwMode="auto">
          <a:xfrm>
            <a:off x="57150" y="2131695"/>
            <a:ext cx="9029700" cy="2594610"/>
          </a:xfrm>
          <a:prstGeom prst="rect">
            <a:avLst/>
          </a:prstGeom>
          <a:noFill/>
          <a:ln w="25400">
            <a:noFill/>
            <a:miter lim="800000"/>
            <a:headEnd/>
            <a:tailEnd/>
          </a:ln>
          <a:effec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cstate="print"/>
          <a:srcRect/>
          <a:stretch>
            <a:fillRect/>
          </a:stretch>
        </p:blipFill>
        <p:spPr bwMode="auto">
          <a:xfrm>
            <a:off x="1503045" y="57150"/>
            <a:ext cx="6137910" cy="6743700"/>
          </a:xfrm>
          <a:prstGeom prst="rect">
            <a:avLst/>
          </a:prstGeom>
          <a:noFill/>
          <a:ln w="25400">
            <a:noFill/>
            <a:miter lim="800000"/>
            <a:headEnd/>
            <a:tailEnd/>
          </a:ln>
          <a:effec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cstate="print"/>
          <a:srcRect/>
          <a:stretch>
            <a:fillRect/>
          </a:stretch>
        </p:blipFill>
        <p:spPr bwMode="auto">
          <a:xfrm>
            <a:off x="57150" y="605790"/>
            <a:ext cx="9029700" cy="5646420"/>
          </a:xfrm>
          <a:prstGeom prst="rect">
            <a:avLst/>
          </a:prstGeom>
          <a:noFill/>
          <a:ln w="25400">
            <a:noFill/>
            <a:miter lim="800000"/>
            <a:headEnd/>
            <a:tailEnd/>
          </a:ln>
          <a:effec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cstate="print"/>
          <a:srcRect/>
          <a:stretch>
            <a:fillRect/>
          </a:stretch>
        </p:blipFill>
        <p:spPr bwMode="auto">
          <a:xfrm>
            <a:off x="57150" y="885825"/>
            <a:ext cx="9029700" cy="5086350"/>
          </a:xfrm>
          <a:prstGeom prst="rect">
            <a:avLst/>
          </a:prstGeom>
          <a:noFill/>
          <a:ln w="25400">
            <a:noFill/>
            <a:miter lim="800000"/>
            <a:headEnd/>
            <a:tailEnd/>
          </a:ln>
          <a:effec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1" descr="1521"/>
          <p:cNvPicPr>
            <a:picLocks noChangeAspect="1" noChangeArrowheads="1"/>
          </p:cNvPicPr>
          <p:nvPr/>
        </p:nvPicPr>
        <p:blipFill>
          <a:blip r:embed="rId3" cstate="print"/>
          <a:srcRect/>
          <a:stretch>
            <a:fillRect/>
          </a:stretch>
        </p:blipFill>
        <p:spPr bwMode="auto">
          <a:xfrm>
            <a:off x="88900" y="850900"/>
            <a:ext cx="8964613" cy="5154613"/>
          </a:xfrm>
          <a:prstGeom prst="rect">
            <a:avLst/>
          </a:prstGeom>
          <a:noFill/>
          <a:ln w="9525">
            <a:noFill/>
            <a:miter lim="800000"/>
            <a:headEnd/>
            <a:tailEnd/>
          </a:ln>
          <a:effectLst/>
        </p:spPr>
      </p:pic>
      <p:sp>
        <p:nvSpPr>
          <p:cNvPr id="56322" name="Rectangle 2" hidden="1"/>
          <p:cNvSpPr>
            <a:spLocks noGrp="1" noChangeArrowheads="1"/>
          </p:cNvSpPr>
          <p:nvPr>
            <p:ph type="title"/>
          </p:nvPr>
        </p:nvSpPr>
        <p:spPr/>
        <p:txBody>
          <a:bodyPr/>
          <a:lstStyle/>
          <a:p>
            <a:endParaRPr lang="en-US"/>
          </a:p>
        </p:txBody>
      </p:sp>
      <p:sp>
        <p:nvSpPr>
          <p:cNvPr id="56323" name="Rectangle 3"/>
          <p:cNvSpPr>
            <a:spLocks noChangeArrowheads="1"/>
          </p:cNvSpPr>
          <p:nvPr/>
        </p:nvSpPr>
        <p:spPr bwMode="auto">
          <a:xfrm>
            <a:off x="7759700" y="6584950"/>
            <a:ext cx="1384300"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15-21, p. 447</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fg13_06.jpg                                                    000222FBrenus_mcintosh                 B74677AA:"/>
          <p:cNvPicPr>
            <a:picLocks noChangeAspect="1" noChangeArrowheads="1"/>
          </p:cNvPicPr>
          <p:nvPr/>
        </p:nvPicPr>
        <p:blipFill>
          <a:blip r:embed="rId3" cstate="print"/>
          <a:srcRect/>
          <a:stretch>
            <a:fillRect/>
          </a:stretch>
        </p:blipFill>
        <p:spPr bwMode="auto">
          <a:xfrm>
            <a:off x="38577" y="827247"/>
            <a:ext cx="9065418" cy="5202078"/>
          </a:xfrm>
          <a:prstGeom prst="rect">
            <a:avLst/>
          </a:prstGeom>
          <a:noFill/>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1" descr="1524"/>
          <p:cNvPicPr>
            <a:picLocks noChangeAspect="1" noChangeArrowheads="1"/>
          </p:cNvPicPr>
          <p:nvPr/>
        </p:nvPicPr>
        <p:blipFill>
          <a:blip r:embed="rId3" cstate="print"/>
          <a:srcRect b="12500"/>
          <a:stretch>
            <a:fillRect/>
          </a:stretch>
        </p:blipFill>
        <p:spPr bwMode="auto">
          <a:xfrm>
            <a:off x="1055688" y="38100"/>
            <a:ext cx="7032625" cy="6781800"/>
          </a:xfrm>
          <a:prstGeom prst="rect">
            <a:avLst/>
          </a:prstGeom>
          <a:noFill/>
          <a:ln w="9525">
            <a:noFill/>
            <a:miter lim="800000"/>
            <a:headEnd/>
            <a:tailEnd/>
          </a:ln>
          <a:effectLst/>
        </p:spPr>
      </p:pic>
      <p:sp>
        <p:nvSpPr>
          <p:cNvPr id="62466" name="Rectangle 2" hidden="1"/>
          <p:cNvSpPr>
            <a:spLocks noGrp="1" noChangeArrowheads="1"/>
          </p:cNvSpPr>
          <p:nvPr>
            <p:ph type="title"/>
          </p:nvPr>
        </p:nvSpPr>
        <p:spPr/>
        <p:txBody>
          <a:bodyPr/>
          <a:lstStyle/>
          <a:p>
            <a:endParaRPr lang="en-US"/>
          </a:p>
        </p:txBody>
      </p:sp>
      <p:sp>
        <p:nvSpPr>
          <p:cNvPr id="62467" name="Rectangle 3"/>
          <p:cNvSpPr>
            <a:spLocks noChangeArrowheads="1"/>
          </p:cNvSpPr>
          <p:nvPr/>
        </p:nvSpPr>
        <p:spPr bwMode="auto">
          <a:xfrm>
            <a:off x="7759700" y="6584950"/>
            <a:ext cx="1384300"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15-24, p. 448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2263140" y="57150"/>
            <a:ext cx="4617720" cy="6743700"/>
          </a:xfrm>
          <a:prstGeom prst="rect">
            <a:avLst/>
          </a:prstGeom>
          <a:noFill/>
          <a:ln w="25400">
            <a:noFill/>
            <a:miter lim="800000"/>
            <a:headEnd/>
            <a:tailEnd/>
          </a:ln>
          <a:effec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1" descr="1526"/>
          <p:cNvPicPr preferRelativeResize="0">
            <a:picLocks noChangeAspect="1" noChangeArrowheads="1"/>
          </p:cNvPicPr>
          <p:nvPr/>
        </p:nvPicPr>
        <p:blipFill>
          <a:blip r:embed="rId3" cstate="print"/>
          <a:srcRect/>
          <a:stretch>
            <a:fillRect/>
          </a:stretch>
        </p:blipFill>
        <p:spPr bwMode="auto">
          <a:xfrm>
            <a:off x="965200" y="76200"/>
            <a:ext cx="7212013" cy="6505575"/>
          </a:xfrm>
          <a:prstGeom prst="rect">
            <a:avLst/>
          </a:prstGeom>
          <a:noFill/>
          <a:ln w="9525">
            <a:noFill/>
            <a:miter lim="800000"/>
            <a:headEnd/>
            <a:tailEnd/>
          </a:ln>
          <a:effectLst/>
        </p:spPr>
      </p:pic>
      <p:sp>
        <p:nvSpPr>
          <p:cNvPr id="66562" name="Rectangle 2" hidden="1"/>
          <p:cNvSpPr>
            <a:spLocks noGrp="1" noChangeArrowheads="1"/>
          </p:cNvSpPr>
          <p:nvPr>
            <p:ph type="title"/>
          </p:nvPr>
        </p:nvSpPr>
        <p:spPr/>
        <p:txBody>
          <a:bodyPr/>
          <a:lstStyle/>
          <a:p>
            <a:endParaRPr lang="en-US"/>
          </a:p>
        </p:txBody>
      </p:sp>
      <p:sp>
        <p:nvSpPr>
          <p:cNvPr id="66563" name="Rectangle 3"/>
          <p:cNvSpPr>
            <a:spLocks noChangeArrowheads="1"/>
          </p:cNvSpPr>
          <p:nvPr/>
        </p:nvSpPr>
        <p:spPr bwMode="auto">
          <a:xfrm>
            <a:off x="7759700" y="6584950"/>
            <a:ext cx="1384300"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15-26, p. 448</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1" descr="1527"/>
          <p:cNvPicPr>
            <a:picLocks noChangeAspect="1" noChangeArrowheads="1"/>
          </p:cNvPicPr>
          <p:nvPr/>
        </p:nvPicPr>
        <p:blipFill>
          <a:blip r:embed="rId3" cstate="print"/>
          <a:srcRect/>
          <a:stretch>
            <a:fillRect/>
          </a:stretch>
        </p:blipFill>
        <p:spPr bwMode="auto">
          <a:xfrm>
            <a:off x="88900" y="1089025"/>
            <a:ext cx="8964613" cy="4679950"/>
          </a:xfrm>
          <a:prstGeom prst="rect">
            <a:avLst/>
          </a:prstGeom>
          <a:noFill/>
          <a:ln w="9525">
            <a:noFill/>
            <a:miter lim="800000"/>
            <a:headEnd/>
            <a:tailEnd/>
          </a:ln>
          <a:effectLst/>
        </p:spPr>
      </p:pic>
      <p:sp>
        <p:nvSpPr>
          <p:cNvPr id="68610" name="Rectangle 2" hidden="1"/>
          <p:cNvSpPr>
            <a:spLocks noGrp="1" noChangeArrowheads="1"/>
          </p:cNvSpPr>
          <p:nvPr>
            <p:ph type="title"/>
          </p:nvPr>
        </p:nvSpPr>
        <p:spPr/>
        <p:txBody>
          <a:bodyPr/>
          <a:lstStyle/>
          <a:p>
            <a:endParaRPr lang="en-US"/>
          </a:p>
        </p:txBody>
      </p:sp>
      <p:sp>
        <p:nvSpPr>
          <p:cNvPr id="68611" name="Rectangle 3"/>
          <p:cNvSpPr>
            <a:spLocks noChangeArrowheads="1"/>
          </p:cNvSpPr>
          <p:nvPr/>
        </p:nvSpPr>
        <p:spPr bwMode="auto">
          <a:xfrm>
            <a:off x="7759700" y="6584950"/>
            <a:ext cx="1384300"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15-27, p. 449</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1" descr="1525"/>
          <p:cNvPicPr>
            <a:picLocks noChangeAspect="1" noChangeArrowheads="1"/>
          </p:cNvPicPr>
          <p:nvPr/>
        </p:nvPicPr>
        <p:blipFill>
          <a:blip r:embed="rId3" cstate="print"/>
          <a:srcRect/>
          <a:stretch>
            <a:fillRect/>
          </a:stretch>
        </p:blipFill>
        <p:spPr bwMode="auto">
          <a:xfrm>
            <a:off x="762000" y="76200"/>
            <a:ext cx="7620000" cy="6704013"/>
          </a:xfrm>
          <a:prstGeom prst="rect">
            <a:avLst/>
          </a:prstGeom>
          <a:noFill/>
          <a:ln w="9525">
            <a:noFill/>
            <a:miter lim="800000"/>
            <a:headEnd/>
            <a:tailEnd/>
          </a:ln>
          <a:effectLst/>
        </p:spPr>
      </p:pic>
      <p:sp>
        <p:nvSpPr>
          <p:cNvPr id="64514" name="Rectangle 2" hidden="1"/>
          <p:cNvSpPr>
            <a:spLocks noGrp="1" noChangeArrowheads="1"/>
          </p:cNvSpPr>
          <p:nvPr>
            <p:ph type="title"/>
          </p:nvPr>
        </p:nvSpPr>
        <p:spPr/>
        <p:txBody>
          <a:bodyPr/>
          <a:lstStyle/>
          <a:p>
            <a:endParaRPr lang="en-US"/>
          </a:p>
        </p:txBody>
      </p:sp>
      <p:sp>
        <p:nvSpPr>
          <p:cNvPr id="64515" name="Rectangle 3"/>
          <p:cNvSpPr>
            <a:spLocks noChangeArrowheads="1"/>
          </p:cNvSpPr>
          <p:nvPr/>
        </p:nvSpPr>
        <p:spPr bwMode="auto">
          <a:xfrm>
            <a:off x="7759700" y="6584950"/>
            <a:ext cx="1384300"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15-25, p. 448</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1" descr="1528"/>
          <p:cNvPicPr>
            <a:picLocks noChangeAspect="1" noChangeArrowheads="1"/>
          </p:cNvPicPr>
          <p:nvPr/>
        </p:nvPicPr>
        <p:blipFill>
          <a:blip r:embed="rId3" cstate="print"/>
          <a:srcRect/>
          <a:stretch>
            <a:fillRect/>
          </a:stretch>
        </p:blipFill>
        <p:spPr bwMode="auto">
          <a:xfrm>
            <a:off x="88900" y="1927225"/>
            <a:ext cx="8964613" cy="3003550"/>
          </a:xfrm>
          <a:prstGeom prst="rect">
            <a:avLst/>
          </a:prstGeom>
          <a:noFill/>
          <a:ln w="9525">
            <a:noFill/>
            <a:miter lim="800000"/>
            <a:headEnd/>
            <a:tailEnd/>
          </a:ln>
          <a:effectLst/>
        </p:spPr>
      </p:pic>
      <p:sp>
        <p:nvSpPr>
          <p:cNvPr id="70658" name="Rectangle 2" hidden="1"/>
          <p:cNvSpPr>
            <a:spLocks noGrp="1" noChangeArrowheads="1"/>
          </p:cNvSpPr>
          <p:nvPr>
            <p:ph type="title"/>
          </p:nvPr>
        </p:nvSpPr>
        <p:spPr/>
        <p:txBody>
          <a:bodyPr/>
          <a:lstStyle/>
          <a:p>
            <a:endParaRPr lang="en-US"/>
          </a:p>
        </p:txBody>
      </p:sp>
      <p:sp>
        <p:nvSpPr>
          <p:cNvPr id="70659" name="Rectangle 3"/>
          <p:cNvSpPr>
            <a:spLocks noChangeArrowheads="1"/>
          </p:cNvSpPr>
          <p:nvPr/>
        </p:nvSpPr>
        <p:spPr bwMode="auto">
          <a:xfrm>
            <a:off x="7759700" y="6584950"/>
            <a:ext cx="1384300"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15-28, p. 449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1" descr="1529"/>
          <p:cNvPicPr>
            <a:picLocks noChangeAspect="1" noChangeArrowheads="1"/>
          </p:cNvPicPr>
          <p:nvPr/>
        </p:nvPicPr>
        <p:blipFill>
          <a:blip r:embed="rId3" cstate="print"/>
          <a:srcRect/>
          <a:stretch>
            <a:fillRect/>
          </a:stretch>
        </p:blipFill>
        <p:spPr bwMode="auto">
          <a:xfrm>
            <a:off x="1763713" y="76200"/>
            <a:ext cx="5614987" cy="6705600"/>
          </a:xfrm>
          <a:prstGeom prst="rect">
            <a:avLst/>
          </a:prstGeom>
          <a:noFill/>
          <a:ln w="9525">
            <a:noFill/>
            <a:miter lim="800000"/>
            <a:headEnd/>
            <a:tailEnd/>
          </a:ln>
          <a:effectLst/>
        </p:spPr>
      </p:pic>
      <p:sp>
        <p:nvSpPr>
          <p:cNvPr id="74754" name="Rectangle 2" hidden="1"/>
          <p:cNvSpPr>
            <a:spLocks noGrp="1" noChangeArrowheads="1"/>
          </p:cNvSpPr>
          <p:nvPr>
            <p:ph type="title"/>
          </p:nvPr>
        </p:nvSpPr>
        <p:spPr/>
        <p:txBody>
          <a:bodyPr/>
          <a:lstStyle/>
          <a:p>
            <a:endParaRPr lang="en-US"/>
          </a:p>
        </p:txBody>
      </p:sp>
      <p:sp>
        <p:nvSpPr>
          <p:cNvPr id="74755" name="Rectangle 3"/>
          <p:cNvSpPr>
            <a:spLocks noChangeArrowheads="1"/>
          </p:cNvSpPr>
          <p:nvPr/>
        </p:nvSpPr>
        <p:spPr bwMode="auto">
          <a:xfrm>
            <a:off x="7759700" y="6584950"/>
            <a:ext cx="1384300"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15-29, p. 450</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1" descr="1211"/>
          <p:cNvPicPr>
            <a:picLocks noChangeAspect="1" noChangeArrowheads="1"/>
          </p:cNvPicPr>
          <p:nvPr/>
        </p:nvPicPr>
        <p:blipFill>
          <a:blip r:embed="rId3" cstate="print"/>
          <a:srcRect/>
          <a:stretch>
            <a:fillRect/>
          </a:stretch>
        </p:blipFill>
        <p:spPr bwMode="auto">
          <a:xfrm>
            <a:off x="88900" y="1846263"/>
            <a:ext cx="8964613" cy="3163887"/>
          </a:xfrm>
          <a:prstGeom prst="rect">
            <a:avLst/>
          </a:prstGeom>
          <a:noFill/>
          <a:ln w="9525">
            <a:noFill/>
            <a:miter lim="800000"/>
            <a:headEnd/>
            <a:tailEnd/>
          </a:ln>
          <a:effectLst/>
        </p:spPr>
      </p:pic>
      <p:sp>
        <p:nvSpPr>
          <p:cNvPr id="35842" name="Rectangle 2" hidden="1"/>
          <p:cNvSpPr>
            <a:spLocks noGrp="1" noChangeArrowheads="1"/>
          </p:cNvSpPr>
          <p:nvPr>
            <p:ph type="title"/>
          </p:nvPr>
        </p:nvSpPr>
        <p:spPr/>
        <p:txBody>
          <a:bodyPr/>
          <a:lstStyle/>
          <a:p>
            <a:endParaRPr lang="en-US"/>
          </a:p>
        </p:txBody>
      </p:sp>
      <p:sp>
        <p:nvSpPr>
          <p:cNvPr id="35843" name="Rectangle 3"/>
          <p:cNvSpPr>
            <a:spLocks noChangeArrowheads="1"/>
          </p:cNvSpPr>
          <p:nvPr/>
        </p:nvSpPr>
        <p:spPr bwMode="auto">
          <a:xfrm>
            <a:off x="7759700" y="6584950"/>
            <a:ext cx="1384300"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12-11, p. 357</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1" descr="15T3"/>
          <p:cNvPicPr>
            <a:picLocks noChangeAspect="1" noChangeArrowheads="1"/>
          </p:cNvPicPr>
          <p:nvPr/>
        </p:nvPicPr>
        <p:blipFill>
          <a:blip r:embed="rId3" cstate="print"/>
          <a:srcRect/>
          <a:stretch>
            <a:fillRect/>
          </a:stretch>
        </p:blipFill>
        <p:spPr bwMode="auto">
          <a:xfrm>
            <a:off x="88900" y="1509713"/>
            <a:ext cx="8964613" cy="3836987"/>
          </a:xfrm>
          <a:prstGeom prst="rect">
            <a:avLst/>
          </a:prstGeom>
          <a:noFill/>
          <a:ln w="9525">
            <a:noFill/>
            <a:miter lim="800000"/>
            <a:headEnd/>
            <a:tailEnd/>
          </a:ln>
          <a:effectLst/>
        </p:spPr>
      </p:pic>
      <p:sp>
        <p:nvSpPr>
          <p:cNvPr id="72706" name="Rectangle 2" hidden="1"/>
          <p:cNvSpPr>
            <a:spLocks noGrp="1" noChangeArrowheads="1"/>
          </p:cNvSpPr>
          <p:nvPr>
            <p:ph type="title"/>
          </p:nvPr>
        </p:nvSpPr>
        <p:spPr/>
        <p:txBody>
          <a:bodyPr/>
          <a:lstStyle/>
          <a:p>
            <a:endParaRPr lang="en-US"/>
          </a:p>
        </p:txBody>
      </p:sp>
      <p:sp>
        <p:nvSpPr>
          <p:cNvPr id="72707" name="Rectangle 3"/>
          <p:cNvSpPr>
            <a:spLocks noChangeArrowheads="1"/>
          </p:cNvSpPr>
          <p:nvPr/>
        </p:nvSpPr>
        <p:spPr bwMode="auto">
          <a:xfrm>
            <a:off x="7718425" y="6584950"/>
            <a:ext cx="142557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Table 15-3, p. 450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cstate="print"/>
          <a:srcRect/>
          <a:stretch>
            <a:fillRect/>
          </a:stretch>
        </p:blipFill>
        <p:spPr bwMode="auto">
          <a:xfrm>
            <a:off x="57150" y="1171575"/>
            <a:ext cx="9029700" cy="4514850"/>
          </a:xfrm>
          <a:prstGeom prst="rect">
            <a:avLst/>
          </a:prstGeom>
          <a:noFill/>
          <a:ln w="25400">
            <a:noFill/>
            <a:miter lim="800000"/>
            <a:headEnd/>
            <a:tailEnd/>
          </a:ln>
          <a:effectLst/>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cstate="print"/>
          <a:srcRect/>
          <a:stretch>
            <a:fillRect/>
          </a:stretch>
        </p:blipFill>
        <p:spPr bwMode="auto">
          <a:xfrm>
            <a:off x="645795" y="57150"/>
            <a:ext cx="7852410" cy="6743700"/>
          </a:xfrm>
          <a:prstGeom prst="rect">
            <a:avLst/>
          </a:prstGeom>
          <a:noFill/>
          <a:ln w="25400">
            <a:noFill/>
            <a:miter lim="800000"/>
            <a:headEnd/>
            <a:tailEnd/>
          </a:ln>
          <a:effec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Gas </a:t>
            </a:r>
            <a:r>
              <a:rPr lang="en-US" dirty="0" err="1" smtClean="0"/>
              <a:t>Stoichiometry</a:t>
            </a:r>
            <a:endParaRPr lang="en-US" dirty="0"/>
          </a:p>
        </p:txBody>
      </p:sp>
      <p:sp>
        <p:nvSpPr>
          <p:cNvPr id="3" name="Content Placeholder 2"/>
          <p:cNvSpPr>
            <a:spLocks noGrp="1"/>
          </p:cNvSpPr>
          <p:nvPr>
            <p:ph idx="1"/>
          </p:nvPr>
        </p:nvSpPr>
        <p:spPr/>
        <p:txBody>
          <a:bodyPr/>
          <a:lstStyle/>
          <a:p>
            <a:r>
              <a:rPr lang="en-US" dirty="0" smtClean="0"/>
              <a:t>105 </a:t>
            </a:r>
            <a:r>
              <a:rPr lang="en-US" dirty="0" err="1" smtClean="0"/>
              <a:t>mL</a:t>
            </a:r>
            <a:r>
              <a:rPr lang="en-US" dirty="0" smtClean="0"/>
              <a:t> of hydrogen gas was collected at 30 °C. The barometric pressure was 755.0 mm Hg. At a water temperature of 30 °C the partial pressure of the water vapor is 31.8 mm Hg. </a:t>
            </a:r>
          </a:p>
          <a:p>
            <a:pPr marL="514350" indent="-514350">
              <a:buFont typeface="+mj-lt"/>
              <a:buAutoNum type="alphaUcPeriod"/>
            </a:pPr>
            <a:r>
              <a:rPr lang="en-US" dirty="0" smtClean="0"/>
              <a:t>What is the partial pressure of hydrogen gas?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Gas </a:t>
            </a:r>
            <a:r>
              <a:rPr lang="en-US" dirty="0" err="1" smtClean="0"/>
              <a:t>Stoichiometry</a:t>
            </a:r>
            <a:endParaRPr lang="en-US" dirty="0"/>
          </a:p>
        </p:txBody>
      </p:sp>
      <p:sp>
        <p:nvSpPr>
          <p:cNvPr id="3" name="Content Placeholder 2"/>
          <p:cNvSpPr>
            <a:spLocks noGrp="1"/>
          </p:cNvSpPr>
          <p:nvPr>
            <p:ph idx="1"/>
          </p:nvPr>
        </p:nvSpPr>
        <p:spPr/>
        <p:txBody>
          <a:bodyPr/>
          <a:lstStyle/>
          <a:p>
            <a:r>
              <a:rPr lang="en-US" dirty="0" smtClean="0"/>
              <a:t>105 </a:t>
            </a:r>
            <a:r>
              <a:rPr lang="en-US" dirty="0" err="1" smtClean="0"/>
              <a:t>mL</a:t>
            </a:r>
            <a:r>
              <a:rPr lang="en-US" dirty="0" smtClean="0"/>
              <a:t> of hydrogen gas was collected at 30 °C. The barometric pressure was 755.0 mm Hg. At a water temperature of 30 °C the partial pressure of the water vapor is 31.8 mm Hg. </a:t>
            </a:r>
          </a:p>
          <a:p>
            <a:pPr>
              <a:buNone/>
            </a:pPr>
            <a:r>
              <a:rPr lang="en-US" dirty="0" smtClean="0"/>
              <a:t>B. What mass of zinc reacted with excess sulfuric acid?</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1" descr="1503"/>
          <p:cNvPicPr>
            <a:picLocks noChangeAspect="1" noChangeArrowheads="1"/>
          </p:cNvPicPr>
          <p:nvPr/>
        </p:nvPicPr>
        <p:blipFill>
          <a:blip r:embed="rId3" cstate="print"/>
          <a:srcRect/>
          <a:stretch>
            <a:fillRect/>
          </a:stretch>
        </p:blipFill>
        <p:spPr bwMode="auto">
          <a:xfrm>
            <a:off x="88900" y="1017588"/>
            <a:ext cx="8964613" cy="4822825"/>
          </a:xfrm>
          <a:prstGeom prst="rect">
            <a:avLst/>
          </a:prstGeom>
          <a:noFill/>
          <a:ln w="9525">
            <a:noFill/>
            <a:miter lim="800000"/>
            <a:headEnd/>
            <a:tailEnd/>
          </a:ln>
          <a:effectLst/>
        </p:spPr>
      </p:pic>
      <p:sp>
        <p:nvSpPr>
          <p:cNvPr id="11266" name="Rectangle 2" hidden="1"/>
          <p:cNvSpPr>
            <a:spLocks noGrp="1" noChangeArrowheads="1"/>
          </p:cNvSpPr>
          <p:nvPr>
            <p:ph type="title"/>
          </p:nvPr>
        </p:nvSpPr>
        <p:spPr/>
        <p:txBody>
          <a:bodyPr/>
          <a:lstStyle/>
          <a:p>
            <a:endParaRPr lang="en-US"/>
          </a:p>
        </p:txBody>
      </p:sp>
      <p:sp>
        <p:nvSpPr>
          <p:cNvPr id="11267" name="Rectangle 3"/>
          <p:cNvSpPr>
            <a:spLocks noChangeArrowheads="1"/>
          </p:cNvSpPr>
          <p:nvPr/>
        </p:nvSpPr>
        <p:spPr bwMode="auto">
          <a:xfrm>
            <a:off x="7843838" y="6584950"/>
            <a:ext cx="1300162"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15-3, p. 433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1978</Words>
  <Application>Microsoft Office PowerPoint</Application>
  <PresentationFormat>On-screen Show (4:3)</PresentationFormat>
  <Paragraphs>304</Paragraphs>
  <Slides>58</Slides>
  <Notes>38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Chemistry 120</vt:lpstr>
      <vt:lpstr>PowerPoint Presentation</vt:lpstr>
      <vt:lpstr>Example – Partial Pressure</vt:lpstr>
      <vt:lpstr>Vapor Pressure</vt:lpstr>
      <vt:lpstr>PowerPoint Presentation</vt:lpstr>
      <vt:lpstr>PowerPoint Presentation</vt:lpstr>
      <vt:lpstr>Example – Gas Stoichiometry</vt:lpstr>
      <vt:lpstr>Example – Gas Stoichiometry</vt:lpstr>
      <vt:lpstr>PowerPoint Presentation</vt:lpstr>
      <vt:lpstr>Surface Tension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 Intermolecular Forces</vt:lpstr>
      <vt:lpstr>PowerPoint Presentation</vt:lpstr>
      <vt:lpstr>Example – Intermolecular Forces</vt:lpstr>
      <vt:lpstr>PowerPoint Presentation</vt:lpstr>
      <vt:lpstr>PowerPoint Presentation</vt:lpstr>
      <vt:lpstr>Example – Intermolecular Forces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 Changes in State</vt:lpstr>
      <vt:lpstr>Example – Changes in State</vt:lpstr>
      <vt:lpstr>Example – Changes in Temperature</vt:lpstr>
      <vt:lpstr>Example – Changes in Temperature and State</vt:lpstr>
      <vt:lpstr>Example – Changes in Temperature and State</vt:lpstr>
      <vt:lpstr>Example - Calorimetry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GCCCD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120</dc:title>
  <dc:creator>Diana.Vance</dc:creator>
  <cp:lastModifiedBy>Martin Larter</cp:lastModifiedBy>
  <cp:revision>32</cp:revision>
  <dcterms:created xsi:type="dcterms:W3CDTF">2009-10-01T00:07:18Z</dcterms:created>
  <dcterms:modified xsi:type="dcterms:W3CDTF">2012-01-22T23:32:28Z</dcterms:modified>
</cp:coreProperties>
</file>