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8" r:id="rId2"/>
    <p:sldId id="259" r:id="rId3"/>
    <p:sldId id="260" r:id="rId4"/>
    <p:sldId id="261" r:id="rId5"/>
    <p:sldId id="263" r:id="rId6"/>
    <p:sldId id="264" r:id="rId7"/>
    <p:sldId id="277" r:id="rId8"/>
    <p:sldId id="265" r:id="rId9"/>
    <p:sldId id="274" r:id="rId10"/>
    <p:sldId id="275" r:id="rId11"/>
    <p:sldId id="266" r:id="rId12"/>
    <p:sldId id="267" r:id="rId13"/>
    <p:sldId id="268" r:id="rId14"/>
    <p:sldId id="276" r:id="rId15"/>
    <p:sldId id="278" r:id="rId16"/>
    <p:sldId id="269" r:id="rId17"/>
    <p:sldId id="270" r:id="rId18"/>
    <p:sldId id="271" r:id="rId19"/>
    <p:sldId id="272" r:id="rId20"/>
    <p:sldId id="27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image" Target="../media/image6.emf"/><Relationship Id="rId4" Type="http://schemas.openxmlformats.org/officeDocument/2006/relationships/image" Target="../media/image9.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image" Target="../media/image17.emf"/><Relationship Id="rId4" Type="http://schemas.openxmlformats.org/officeDocument/2006/relationships/image" Target="../media/image2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5257EE-D916-4587-B5DF-44CD8700E742}" type="datetimeFigureOut">
              <a:rPr lang="en-US" smtClean="0"/>
              <a:pPr/>
              <a:t>01/22/2012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7FCD50-88C1-4F78-83EA-9ECE635C0839}" type="slidenum">
              <a:rPr lang="en-US" smtClean="0"/>
              <a:pPr/>
              <a:t>‹#›</a:t>
            </a:fld>
            <a:endParaRPr lang="en-US"/>
          </a:p>
        </p:txBody>
      </p:sp>
    </p:spTree>
    <p:extLst>
      <p:ext uri="{BB962C8B-B14F-4D97-AF65-F5344CB8AC3E}">
        <p14:creationId xmlns:p14="http://schemas.microsoft.com/office/powerpoint/2010/main" val="1708828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2D6BC27E-446F-457A-8774-3281192F699D}" type="slidenum">
              <a:rPr lang="en-US"/>
              <a:pPr/>
              <a:t>2</a:t>
            </a:fld>
            <a:endParaRPr lang="en-US"/>
          </a:p>
        </p:txBody>
      </p:sp>
      <p:sp>
        <p:nvSpPr>
          <p:cNvPr id="5121"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122"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dirty="0">
                <a:solidFill>
                  <a:srgbClr val="000000"/>
                </a:solidFill>
                <a:latin typeface="Geneva" pitchFamily="4" charset="0"/>
              </a:rPr>
              <a:t>Figure: 12-01</a:t>
            </a:r>
          </a:p>
          <a:p>
            <a:endParaRPr lang="en-US" dirty="0">
              <a:solidFill>
                <a:srgbClr val="000000"/>
              </a:solidFill>
              <a:latin typeface="Geneva" pitchFamily="4" charset="0"/>
            </a:endParaRPr>
          </a:p>
          <a:p>
            <a:r>
              <a:rPr lang="en-US" dirty="0">
                <a:solidFill>
                  <a:srgbClr val="000000"/>
                </a:solidFill>
                <a:latin typeface="Geneva" pitchFamily="4" charset="0"/>
              </a:rPr>
              <a:t>Title:</a:t>
            </a:r>
          </a:p>
          <a:p>
            <a:r>
              <a:rPr lang="en-US" dirty="0">
                <a:solidFill>
                  <a:srgbClr val="000000"/>
                </a:solidFill>
                <a:latin typeface="Geneva" pitchFamily="4" charset="0"/>
              </a:rPr>
              <a:t>Chemical Bonds</a:t>
            </a:r>
          </a:p>
          <a:p>
            <a:endParaRPr lang="en-US" dirty="0">
              <a:solidFill>
                <a:srgbClr val="000000"/>
              </a:solidFill>
              <a:latin typeface="Geneva" pitchFamily="4" charset="0"/>
            </a:endParaRPr>
          </a:p>
          <a:p>
            <a:r>
              <a:rPr lang="en-US" dirty="0">
                <a:solidFill>
                  <a:srgbClr val="000000"/>
                </a:solidFill>
                <a:latin typeface="Geneva" pitchFamily="4" charset="0"/>
              </a:rPr>
              <a:t>Caption:</a:t>
            </a:r>
          </a:p>
          <a:p>
            <a:r>
              <a:rPr lang="en-US" dirty="0">
                <a:solidFill>
                  <a:srgbClr val="000000"/>
                </a:solidFill>
                <a:latin typeface="Geneva" pitchFamily="4" charset="0"/>
              </a:rPr>
              <a:t>An ionic bond forms between a metal and nonmetal.  Two nonmetal atoms form a covalent bond.</a:t>
            </a:r>
          </a:p>
          <a:p>
            <a:endParaRPr lang="en-US" dirty="0">
              <a:solidFill>
                <a:srgbClr val="000000"/>
              </a:solidFill>
              <a:latin typeface="Geneva" pitchFamily="4" charset="0"/>
            </a:endParaRPr>
          </a:p>
          <a:p>
            <a:r>
              <a:rPr lang="en-US" dirty="0">
                <a:solidFill>
                  <a:srgbClr val="000000"/>
                </a:solidFill>
                <a:latin typeface="Geneva" pitchFamily="4" charset="0"/>
              </a:rPr>
              <a:t>Notes:</a:t>
            </a:r>
          </a:p>
          <a:p>
            <a:r>
              <a:rPr lang="en-US" dirty="0">
                <a:solidFill>
                  <a:srgbClr val="000000"/>
                </a:solidFill>
                <a:latin typeface="Geneva" pitchFamily="4" charset="0"/>
              </a:rPr>
              <a:t>In each compound, all atoms have filled their valence shell.  It is only the method of filling (ion formation vs. electron sharing) that differs.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6F79D975-2883-49C1-AB8A-70963FDF49B6}" type="slidenum">
              <a:rPr lang="en-US"/>
              <a:pPr/>
              <a:t>12</a:t>
            </a:fld>
            <a:endParaRPr lang="en-US"/>
          </a:p>
        </p:txBody>
      </p:sp>
      <p:sp>
        <p:nvSpPr>
          <p:cNvPr id="31745"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1746"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12-09-01UN</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Hydrogen Halides</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The two atoms in each hydrogen halide molecule are joined by a polar covalent bond.</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The electrons in a polar covalent bond are pulled closer to the nucleus of the most electronegative element.  This leads to bond polarity.  In each of these molecules the halogen atom is more electronegative than the hydrogen atom.</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5C9FA457-37E6-4BAB-8AD8-A734413916BC}" type="slidenum">
              <a:rPr lang="en-US"/>
              <a:pPr/>
              <a:t>13</a:t>
            </a:fld>
            <a:endParaRPr lang="en-US"/>
          </a:p>
        </p:txBody>
      </p:sp>
      <p:sp>
        <p:nvSpPr>
          <p:cNvPr id="58369"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8370"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12-09</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Electronegativity Values</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The electronegativity value for an element is shown below the symbol.</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Electronegativity values are related to atomic size.  Small atoms, like F, hold their electrons tightly, as they are closer to the nucleus.  Large atoms, like Cs, hold their electrons loosely.  Electronegativity increases up a group and to the right across a period.</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741C9BA2-37A0-458E-B949-8E39021BE63F}" type="slidenum">
              <a:rPr lang="en-US"/>
              <a:pPr/>
              <a:t>14</a:t>
            </a:fld>
            <a:endParaRPr lang="en-US"/>
          </a:p>
        </p:txBody>
      </p:sp>
      <p:sp>
        <p:nvSpPr>
          <p:cNvPr id="35841"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5842"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12-09-04UN</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O</a:t>
            </a:r>
            <a:r>
              <a:rPr lang="en-US" baseline="-25000">
                <a:solidFill>
                  <a:srgbClr val="000000"/>
                </a:solidFill>
                <a:latin typeface="Geneva" pitchFamily="4" charset="0"/>
              </a:rPr>
              <a:t>3</a:t>
            </a:r>
            <a:r>
              <a:rPr lang="en-US">
                <a:solidFill>
                  <a:srgbClr val="000000"/>
                </a:solidFill>
                <a:latin typeface="Geneva" pitchFamily="4" charset="0"/>
              </a:rPr>
              <a:t> Electron Dot Formula</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This is the electron dot formula for ozone.  The coordinate covalent bond is clearly noted.</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This diagram is part of an in-text example for drawing electron dot formulas and structural formulas.  The coordinate covalent bond is formed by the O</a:t>
            </a:r>
            <a:r>
              <a:rPr lang="en-US" baseline="-25000">
                <a:solidFill>
                  <a:srgbClr val="000000"/>
                </a:solidFill>
                <a:latin typeface="Geneva" pitchFamily="4" charset="0"/>
              </a:rPr>
              <a:t>2</a:t>
            </a:r>
            <a:r>
              <a:rPr lang="en-US">
                <a:solidFill>
                  <a:srgbClr val="000000"/>
                </a:solidFill>
                <a:latin typeface="Geneva" pitchFamily="4" charset="0"/>
              </a:rPr>
              <a:t> molecule donating a pair of electrons to form a bond to an O atom.</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0A2998A4-7B87-4576-B1F8-26D86FAD9754}" type="slidenum">
              <a:rPr lang="en-US"/>
              <a:pPr/>
              <a:t>16</a:t>
            </a:fld>
            <a:endParaRPr lang="en-US"/>
          </a:p>
        </p:txBody>
      </p:sp>
      <p:sp>
        <p:nvSpPr>
          <p:cNvPr id="21505"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1506"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12-08-04UNa</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Sulfur Trioxide</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Sulfur trioxide, SO</a:t>
            </a:r>
            <a:r>
              <a:rPr lang="en-US" baseline="-25000">
                <a:solidFill>
                  <a:srgbClr val="000000"/>
                </a:solidFill>
                <a:latin typeface="Geneva" pitchFamily="4" charset="0"/>
              </a:rPr>
              <a:t>3</a:t>
            </a:r>
            <a:endParaRPr lang="en-US">
              <a:solidFill>
                <a:srgbClr val="000000"/>
              </a:solidFill>
              <a:latin typeface="Geneva" pitchFamily="4" charset="0"/>
            </a:endParaRP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This is a representation of sulfur trioxide, SO</a:t>
            </a:r>
            <a:r>
              <a:rPr lang="en-US" baseline="-25000">
                <a:solidFill>
                  <a:srgbClr val="000000"/>
                </a:solidFill>
                <a:latin typeface="Geneva" pitchFamily="4" charset="0"/>
              </a:rPr>
              <a:t>3</a:t>
            </a:r>
            <a:r>
              <a:rPr lang="en-US">
                <a:solidFill>
                  <a:srgbClr val="000000"/>
                </a:solidFill>
                <a:latin typeface="Geneva" pitchFamily="4" charset="0"/>
              </a:rPr>
              <a:t> showing the shape of the molecule and the relative sizes of the sulfur and oxygen atoms.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CA1E9431-9361-4532-965A-5820D4B81101}" type="slidenum">
              <a:rPr lang="en-US"/>
              <a:pPr/>
              <a:t>17</a:t>
            </a:fld>
            <a:endParaRPr lang="en-US"/>
          </a:p>
        </p:txBody>
      </p:sp>
      <p:sp>
        <p:nvSpPr>
          <p:cNvPr id="23553"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3554"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12-08-09UN</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SO</a:t>
            </a:r>
            <a:r>
              <a:rPr lang="en-US" baseline="-25000">
                <a:solidFill>
                  <a:srgbClr val="000000"/>
                </a:solidFill>
                <a:latin typeface="Geneva" pitchFamily="4" charset="0"/>
              </a:rPr>
              <a:t>3</a:t>
            </a:r>
            <a:r>
              <a:rPr lang="en-US">
                <a:solidFill>
                  <a:srgbClr val="000000"/>
                </a:solidFill>
                <a:latin typeface="Geneva" pitchFamily="4" charset="0"/>
              </a:rPr>
              <a:t> Structural Formula</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This is the structural formula for the resonance structures of sulfur trioxide.</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This diagram is part of an in-text example for drawing Electron Dot Formulas and Structural Formulas.  The three structures are equivalent and are known as resonance structures.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718CC809-7A06-4BD9-AD8C-C75B5524B474}" type="slidenum">
              <a:rPr lang="en-US"/>
              <a:pPr/>
              <a:t>18</a:t>
            </a:fld>
            <a:endParaRPr lang="en-US"/>
          </a:p>
        </p:txBody>
      </p:sp>
      <p:sp>
        <p:nvSpPr>
          <p:cNvPr id="25601"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5602"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12-08-10UN</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Hydrogen Cyanide Molecule</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This is a 3-D representation of hydrogen cyanide, HCN.</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This 3-D representation depicts an accurate model of the electron shell in each atom of a hydrogen cyanide molecule.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5832A538-E770-4DA2-A0AB-09D8E4841EA3}" type="slidenum">
              <a:rPr lang="en-US"/>
              <a:pPr/>
              <a:t>19</a:t>
            </a:fld>
            <a:endParaRPr lang="en-US"/>
          </a:p>
        </p:txBody>
      </p:sp>
      <p:sp>
        <p:nvSpPr>
          <p:cNvPr id="27649"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7650"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12-08-20UN</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Carbon Dioxide Molecule</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This is a 3-D representation of carbon dioxide, CO</a:t>
            </a:r>
            <a:r>
              <a:rPr lang="en-US" baseline="-25000">
                <a:solidFill>
                  <a:srgbClr val="000000"/>
                </a:solidFill>
                <a:latin typeface="Geneva" pitchFamily="4" charset="0"/>
              </a:rPr>
              <a:t>2</a:t>
            </a:r>
            <a:r>
              <a:rPr lang="en-US">
                <a:solidFill>
                  <a:srgbClr val="000000"/>
                </a:solidFill>
                <a:latin typeface="Geneva" pitchFamily="4" charset="0"/>
              </a:rPr>
              <a:t>.</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This 3-D representation depicts an accurate model of the electron shell in each atom of a carbon dioxide molecule.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A9AEB1C2-CF1E-4100-81DF-C43248D27418}" type="slidenum">
              <a:rPr lang="en-US"/>
              <a:pPr/>
              <a:t>20</a:t>
            </a:fld>
            <a:endParaRPr lang="en-US"/>
          </a:p>
        </p:txBody>
      </p:sp>
      <p:sp>
        <p:nvSpPr>
          <p:cNvPr id="46081"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6082"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12-09-09UNa</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Carbon Dioxide</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The electron pair geometry in carbon dioxide, CO</a:t>
            </a:r>
            <a:r>
              <a:rPr lang="en-US" baseline="-25000">
                <a:solidFill>
                  <a:srgbClr val="000000"/>
                </a:solidFill>
                <a:latin typeface="Geneva" pitchFamily="4" charset="0"/>
              </a:rPr>
              <a:t>2</a:t>
            </a:r>
            <a:r>
              <a:rPr lang="en-US">
                <a:solidFill>
                  <a:srgbClr val="000000"/>
                </a:solidFill>
                <a:latin typeface="Geneva" pitchFamily="4" charset="0"/>
              </a:rPr>
              <a:t>, is linear. The molecular shape of CO</a:t>
            </a:r>
            <a:r>
              <a:rPr lang="en-US" baseline="-25000">
                <a:solidFill>
                  <a:srgbClr val="000000"/>
                </a:solidFill>
                <a:latin typeface="Geneva" pitchFamily="4" charset="0"/>
              </a:rPr>
              <a:t>2</a:t>
            </a:r>
            <a:r>
              <a:rPr lang="en-US">
                <a:solidFill>
                  <a:srgbClr val="000000"/>
                </a:solidFill>
                <a:latin typeface="Geneva" pitchFamily="4" charset="0"/>
              </a:rPr>
              <a:t> is linear; the bond angle is 180¡.</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The 4 electron pairs are all bonding and form bonds to only two atoms.  Thus the angle between the bonds is 180¡.</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41CED150-B0E7-4D0F-9CE8-CCAD0C946953}" type="slidenum">
              <a:rPr lang="en-US"/>
              <a:pPr/>
              <a:t>3</a:t>
            </a:fld>
            <a:endParaRPr lang="en-US"/>
          </a:p>
        </p:txBody>
      </p:sp>
      <p:sp>
        <p:nvSpPr>
          <p:cNvPr id="7169"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7170"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12-02</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Representative Particles</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Particles can be formula units held together by ionic bonds, or molecules held by covalent bonds.</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This classification is also made in Ch. 7 (Nomenclature) between salts and binary molecules.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29D6EA82-5FF8-4AE9-92D9-47F57057735A}" type="slidenum">
              <a:rPr lang="en-US"/>
              <a:pPr/>
              <a:t>4</a:t>
            </a:fld>
            <a:endParaRPr lang="en-US"/>
          </a:p>
        </p:txBody>
      </p:sp>
      <p:sp>
        <p:nvSpPr>
          <p:cNvPr id="11265"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266"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12-04</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Crystalline Structure of NaCl</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A crystal of NaCl is composed of sodium and chloride ions which repeat regularly.</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This regulated, alternating pattern of ions is the reason that NaCl crystallizes in a cubic shape.  Note that each cation is attracted to several anions and vice versa.</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5B8BCED6-E205-4EB3-8D78-6B3256ADBBC3}" type="slidenum">
              <a:rPr lang="en-US"/>
              <a:pPr/>
              <a:t>5</a:t>
            </a:fld>
            <a:endParaRPr lang="en-US"/>
          </a:p>
        </p:txBody>
      </p:sp>
      <p:sp>
        <p:nvSpPr>
          <p:cNvPr id="13313"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3314"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12-05</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Formation of Metal Ions</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The atoms of the metals in Period 3 form cations by losing 1, 2, or 3 electrons, respectively.</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With all three metals, the stable cation formed is isoelectronic with neon, a noble gas with a filled valence shell.</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BE0E8EAD-B298-4B34-9B3D-2131AB2BAF2C}" type="slidenum">
              <a:rPr lang="en-US"/>
              <a:pPr/>
              <a:t>6</a:t>
            </a:fld>
            <a:endParaRPr lang="en-US"/>
          </a:p>
        </p:txBody>
      </p:sp>
      <p:sp>
        <p:nvSpPr>
          <p:cNvPr id="15361"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5362"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12-06</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Formation of Nonmetal Ions</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The nonmetals in Period 3 gain 1, 2, or 3 electrons, respectively.</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With all three nonmetals, the stable anion formed is isoelectronic with argon, a noble gas with a filled valence shell.</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944C3854-E512-4041-A74D-6D93D9B51F6F}" type="slidenum">
              <a:rPr lang="en-US"/>
              <a:pPr/>
              <a:t>8</a:t>
            </a:fld>
            <a:endParaRPr lang="en-US"/>
          </a:p>
        </p:txBody>
      </p:sp>
      <p:sp>
        <p:nvSpPr>
          <p:cNvPr id="17409"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7410"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12-07</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Formation of Na+ and Cl- Ions</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The radius of the sodium atom decreases, while the chloride atom increases when ionized.</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Losing an electron means that the positive nucleus can pull the other electrons in more strongly.  Gaining an electron means that the positive nucleus is less effective in pulling the electrons in.</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gradFill rotWithShape="0">
          <a:gsLst>
            <a:gs pos="0">
              <a:srgbClr val="000000"/>
            </a:gs>
            <a:gs pos="20000">
              <a:srgbClr val="000040"/>
            </a:gs>
            <a:gs pos="50000">
              <a:srgbClr val="400040"/>
            </a:gs>
            <a:gs pos="75000">
              <a:srgbClr val="8F0040"/>
            </a:gs>
            <a:gs pos="89999">
              <a:srgbClr val="F27300"/>
            </a:gs>
            <a:gs pos="100000">
              <a:srgbClr val="FFBF00"/>
            </a:gs>
          </a:gsLst>
          <a:lin ang="5400000" scaled="1"/>
        </a:gra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E41C1B-B0DE-4AD8-87B7-9E5DC8A544AA}" type="slidenum">
              <a:rPr lang="en-US"/>
              <a:pPr/>
              <a:t>9</a:t>
            </a:fld>
            <a:endParaRPr lang="en-US"/>
          </a:p>
        </p:txBody>
      </p:sp>
      <p:sp>
        <p:nvSpPr>
          <p:cNvPr id="24578" name="Rectangle 2"/>
          <p:cNvSpPr>
            <a:spLocks noGrp="1" noRot="1" noChangeAspect="1" noChangeArrowheads="1" noTextEdit="1"/>
          </p:cNvSpPr>
          <p:nvPr>
            <p:ph type="sldImg"/>
          </p:nvPr>
        </p:nvSpPr>
        <p:spPr>
          <a:xfrm>
            <a:off x="1143000" y="687388"/>
            <a:ext cx="4572000" cy="3429000"/>
          </a:xfrm>
          <a:ln/>
        </p:spPr>
      </p:sp>
      <p:sp>
        <p:nvSpPr>
          <p:cNvPr id="24579" name="Rectangle 3"/>
          <p:cNvSpPr>
            <a:spLocks noGrp="1" noChangeArrowheads="1"/>
          </p:cNvSpPr>
          <p:nvPr>
            <p:ph type="body" idx="1"/>
          </p:nvPr>
        </p:nvSpPr>
        <p:spPr>
          <a:xfrm>
            <a:off x="912813" y="4343400"/>
            <a:ext cx="5032375" cy="4113213"/>
          </a:xfrm>
        </p:spPr>
        <p:txBody>
          <a:bodyPr lIns="91426" tIns="45714" rIns="91426" bIns="45714"/>
          <a:lstStyle/>
          <a:p>
            <a:endParaRPr lang="el-GR">
              <a:solidFill>
                <a:srgbClr val="000000"/>
              </a:solidFill>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gradFill rotWithShape="0">
          <a:gsLst>
            <a:gs pos="0">
              <a:srgbClr val="000000"/>
            </a:gs>
            <a:gs pos="20000">
              <a:srgbClr val="000040"/>
            </a:gs>
            <a:gs pos="50000">
              <a:srgbClr val="400040"/>
            </a:gs>
            <a:gs pos="75000">
              <a:srgbClr val="8F0040"/>
            </a:gs>
            <a:gs pos="89999">
              <a:srgbClr val="F27300"/>
            </a:gs>
            <a:gs pos="100000">
              <a:srgbClr val="FFBF00"/>
            </a:gs>
          </a:gsLst>
          <a:lin ang="5400000" scaled="1"/>
        </a:gra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EC4DB6-4FA5-43E5-A4FD-50608C904B82}" type="slidenum">
              <a:rPr lang="en-US"/>
              <a:pPr/>
              <a:t>10</a:t>
            </a:fld>
            <a:endParaRPr lang="en-US"/>
          </a:p>
        </p:txBody>
      </p:sp>
      <p:sp>
        <p:nvSpPr>
          <p:cNvPr id="28674" name="Rectangle 2"/>
          <p:cNvSpPr>
            <a:spLocks noGrp="1" noRot="1" noChangeAspect="1" noChangeArrowheads="1" noTextEdit="1"/>
          </p:cNvSpPr>
          <p:nvPr>
            <p:ph type="sldImg"/>
          </p:nvPr>
        </p:nvSpPr>
        <p:spPr>
          <a:xfrm>
            <a:off x="1143000" y="687388"/>
            <a:ext cx="4572000" cy="3429000"/>
          </a:xfrm>
          <a:ln/>
        </p:spPr>
      </p:sp>
      <p:sp>
        <p:nvSpPr>
          <p:cNvPr id="28675" name="Rectangle 3"/>
          <p:cNvSpPr>
            <a:spLocks noGrp="1" noChangeArrowheads="1"/>
          </p:cNvSpPr>
          <p:nvPr>
            <p:ph type="body" idx="1"/>
          </p:nvPr>
        </p:nvSpPr>
        <p:spPr>
          <a:xfrm>
            <a:off x="912813" y="4343400"/>
            <a:ext cx="5032375" cy="4113213"/>
          </a:xfrm>
        </p:spPr>
        <p:txBody>
          <a:bodyPr lIns="91426" tIns="45714" rIns="91426" bIns="45714"/>
          <a:lstStyle/>
          <a:p>
            <a:endParaRPr lang="el-GR">
              <a:solidFill>
                <a:srgbClr val="000000"/>
              </a:solidFill>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4CE94167-DAA3-443F-A286-E208BC7DBBEC}" type="slidenum">
              <a:rPr lang="en-US"/>
              <a:pPr/>
              <a:t>11</a:t>
            </a:fld>
            <a:endParaRPr lang="en-US"/>
          </a:p>
        </p:txBody>
      </p:sp>
      <p:sp>
        <p:nvSpPr>
          <p:cNvPr id="29697"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9698"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12-08</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Formation of a Covalent Bond</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The sharing of an electron pair by a hydrogen atom and a chlorine atom produces a covalent bond.</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The bond length in a covalent bond is always less than the sum of the two atomic radii due to the overlap of the atoms' electron orbitals.  The shortened distance between nuclei and electrons is related to the bond energy.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A2DC1E-78BE-4E2E-958B-D427C838DC63}" type="datetimeFigureOut">
              <a:rPr lang="en-US" smtClean="0"/>
              <a:pPr/>
              <a:t>01/22/2012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6738A-66DD-4548-A117-7BB1DA66500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A2DC1E-78BE-4E2E-958B-D427C838DC63}" type="datetimeFigureOut">
              <a:rPr lang="en-US" smtClean="0"/>
              <a:pPr/>
              <a:t>01/22/2012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6738A-66DD-4548-A117-7BB1DA66500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A2DC1E-78BE-4E2E-958B-D427C838DC63}" type="datetimeFigureOut">
              <a:rPr lang="en-US" smtClean="0"/>
              <a:pPr/>
              <a:t>01/22/2012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6738A-66DD-4548-A117-7BB1DA66500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A2DC1E-78BE-4E2E-958B-D427C838DC63}" type="datetimeFigureOut">
              <a:rPr lang="en-US" smtClean="0"/>
              <a:pPr/>
              <a:t>01/22/2012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6738A-66DD-4548-A117-7BB1DA66500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A2DC1E-78BE-4E2E-958B-D427C838DC63}" type="datetimeFigureOut">
              <a:rPr lang="en-US" smtClean="0"/>
              <a:pPr/>
              <a:t>01/22/2012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6738A-66DD-4548-A117-7BB1DA66500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A2DC1E-78BE-4E2E-958B-D427C838DC63}" type="datetimeFigureOut">
              <a:rPr lang="en-US" smtClean="0"/>
              <a:pPr/>
              <a:t>01/22/2012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6738A-66DD-4548-A117-7BB1DA66500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A2DC1E-78BE-4E2E-958B-D427C838DC63}" type="datetimeFigureOut">
              <a:rPr lang="en-US" smtClean="0"/>
              <a:pPr/>
              <a:t>01/22/2012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26738A-66DD-4548-A117-7BB1DA66500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A2DC1E-78BE-4E2E-958B-D427C838DC63}" type="datetimeFigureOut">
              <a:rPr lang="en-US" smtClean="0"/>
              <a:pPr/>
              <a:t>01/22/2012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26738A-66DD-4548-A117-7BB1DA66500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A2DC1E-78BE-4E2E-958B-D427C838DC63}" type="datetimeFigureOut">
              <a:rPr lang="en-US" smtClean="0"/>
              <a:pPr/>
              <a:t>01/22/2012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26738A-66DD-4548-A117-7BB1DA66500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A2DC1E-78BE-4E2E-958B-D427C838DC63}" type="datetimeFigureOut">
              <a:rPr lang="en-US" smtClean="0"/>
              <a:pPr/>
              <a:t>01/22/2012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6738A-66DD-4548-A117-7BB1DA66500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A2DC1E-78BE-4E2E-958B-D427C838DC63}" type="datetimeFigureOut">
              <a:rPr lang="en-US" smtClean="0"/>
              <a:pPr/>
              <a:t>01/22/2012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6738A-66DD-4548-A117-7BB1DA66500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A2DC1E-78BE-4E2E-958B-D427C838DC63}" type="datetimeFigureOut">
              <a:rPr lang="en-US" smtClean="0"/>
              <a:pPr/>
              <a:t>01/22/2012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26738A-66DD-4548-A117-7BB1DA66500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8.emf"/><Relationship Id="rId5" Type="http://schemas.openxmlformats.org/officeDocument/2006/relationships/oleObject" Target="../embeddings/oleObject6.bin"/><Relationship Id="rId10" Type="http://schemas.openxmlformats.org/officeDocument/2006/relationships/image" Target="../media/image20.emf"/><Relationship Id="rId4" Type="http://schemas.openxmlformats.org/officeDocument/2006/relationships/image" Target="../media/image17.emf"/><Relationship Id="rId9" Type="http://schemas.openxmlformats.org/officeDocument/2006/relationships/oleObject" Target="../embeddings/oleObject8.bin"/></Relationships>
</file>

<file path=ppt/slides/_rels/slide1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emf"/><Relationship Id="rId5" Type="http://schemas.openxmlformats.org/officeDocument/2006/relationships/oleObject" Target="../embeddings/oleObject2.bin"/><Relationship Id="rId10" Type="http://schemas.openxmlformats.org/officeDocument/2006/relationships/image" Target="../media/image9.emf"/><Relationship Id="rId4" Type="http://schemas.openxmlformats.org/officeDocument/2006/relationships/image" Target="../media/image6.emf"/><Relationship Id="rId9"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676400"/>
            <a:ext cx="7772400" cy="1470025"/>
          </a:xfrm>
        </p:spPr>
        <p:txBody>
          <a:bodyPr/>
          <a:lstStyle/>
          <a:p>
            <a:r>
              <a:rPr lang="en-US" dirty="0" smtClean="0"/>
              <a:t>Chemistry 120</a:t>
            </a:r>
            <a:endParaRPr lang="en-US" dirty="0"/>
          </a:p>
        </p:txBody>
      </p:sp>
      <p:sp>
        <p:nvSpPr>
          <p:cNvPr id="3" name="Subtitle 2"/>
          <p:cNvSpPr>
            <a:spLocks noGrp="1"/>
          </p:cNvSpPr>
          <p:nvPr>
            <p:ph type="subTitle" idx="1"/>
          </p:nvPr>
        </p:nvSpPr>
        <p:spPr>
          <a:xfrm>
            <a:off x="914400" y="3200400"/>
            <a:ext cx="7543800" cy="1447800"/>
          </a:xfrm>
        </p:spPr>
        <p:txBody>
          <a:bodyPr>
            <a:noAutofit/>
          </a:bodyPr>
          <a:lstStyle/>
          <a:p>
            <a:r>
              <a:rPr lang="en-US" sz="3600" dirty="0" smtClean="0"/>
              <a:t>Chapter 12: Chemical Bonding</a:t>
            </a:r>
            <a:endParaRPr lang="en-US"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2" name="Picture1" descr="1207"/>
          <p:cNvPicPr>
            <a:picLocks noChangeAspect="1" noChangeArrowheads="1"/>
          </p:cNvPicPr>
          <p:nvPr/>
        </p:nvPicPr>
        <p:blipFill>
          <a:blip r:embed="rId3" cstate="print"/>
          <a:srcRect/>
          <a:stretch>
            <a:fillRect/>
          </a:stretch>
        </p:blipFill>
        <p:spPr bwMode="auto">
          <a:xfrm>
            <a:off x="88900" y="1443038"/>
            <a:ext cx="8964613" cy="3971925"/>
          </a:xfrm>
          <a:prstGeom prst="rect">
            <a:avLst/>
          </a:prstGeom>
          <a:noFill/>
          <a:ln w="9525">
            <a:noFill/>
            <a:miter lim="800000"/>
            <a:headEnd/>
            <a:tailEnd/>
          </a:ln>
          <a:effectLst/>
        </p:spPr>
      </p:pic>
      <p:sp>
        <p:nvSpPr>
          <p:cNvPr id="27650" name="Rectangle 2" hidden="1"/>
          <p:cNvSpPr>
            <a:spLocks noGrp="1" noChangeArrowheads="1"/>
          </p:cNvSpPr>
          <p:nvPr>
            <p:ph type="title"/>
          </p:nvPr>
        </p:nvSpPr>
        <p:spPr/>
        <p:txBody>
          <a:bodyPr/>
          <a:lstStyle/>
          <a:p>
            <a:endParaRPr lang="en-US"/>
          </a:p>
        </p:txBody>
      </p:sp>
      <p:sp>
        <p:nvSpPr>
          <p:cNvPr id="27651" name="Rectangle 3"/>
          <p:cNvSpPr>
            <a:spLocks noChangeArrowheads="1"/>
          </p:cNvSpPr>
          <p:nvPr/>
        </p:nvSpPr>
        <p:spPr bwMode="auto">
          <a:xfrm>
            <a:off x="7843838" y="6584950"/>
            <a:ext cx="1300162" cy="265113"/>
          </a:xfrm>
          <a:prstGeom prst="rect">
            <a:avLst/>
          </a:prstGeom>
          <a:noFill/>
          <a:ln w="9525">
            <a:noFill/>
            <a:miter lim="800000"/>
            <a:headEnd/>
            <a:tailEnd/>
          </a:ln>
          <a:effectLst/>
        </p:spPr>
        <p:txBody>
          <a:bodyPr wrap="none" lIns="82058" tIns="41029" rIns="82058" bIns="41029"/>
          <a:lstStyle/>
          <a:p>
            <a:pPr algn="r" defTabSz="820738" eaLnBrk="0" hangingPunct="0"/>
            <a:r>
              <a:rPr lang="en-US" sz="1200" b="1"/>
              <a:t>Fig. 12-7, p. 352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3" name="Picture 1"/>
          <p:cNvPicPr>
            <a:picLocks noChangeAspect="1" noChangeArrowheads="1"/>
          </p:cNvPicPr>
          <p:nvPr/>
        </p:nvPicPr>
        <p:blipFill>
          <a:blip r:embed="rId3" cstate="print"/>
          <a:srcRect/>
          <a:stretch>
            <a:fillRect/>
          </a:stretch>
        </p:blipFill>
        <p:spPr bwMode="auto">
          <a:xfrm>
            <a:off x="57150" y="777240"/>
            <a:ext cx="9029700" cy="5303520"/>
          </a:xfrm>
          <a:prstGeom prst="rect">
            <a:avLst/>
          </a:prstGeom>
          <a:noFill/>
          <a:ln w="25400">
            <a:noFill/>
            <a:miter lim="800000"/>
            <a:headEnd/>
            <a:tailEnd/>
          </a:ln>
          <a:effectLst/>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1"/>
          <p:cNvPicPr>
            <a:picLocks noChangeAspect="1" noChangeArrowheads="1"/>
          </p:cNvPicPr>
          <p:nvPr/>
        </p:nvPicPr>
        <p:blipFill>
          <a:blip r:embed="rId3" cstate="print"/>
          <a:srcRect/>
          <a:stretch>
            <a:fillRect/>
          </a:stretch>
        </p:blipFill>
        <p:spPr bwMode="auto">
          <a:xfrm>
            <a:off x="2703195" y="57150"/>
            <a:ext cx="3737610" cy="6743700"/>
          </a:xfrm>
          <a:prstGeom prst="rect">
            <a:avLst/>
          </a:prstGeom>
          <a:noFill/>
          <a:ln w="25400">
            <a:noFill/>
            <a:miter lim="800000"/>
            <a:headEnd/>
            <a:tailEnd/>
          </a:ln>
          <a:effectLst/>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5" name="Picture 1"/>
          <p:cNvPicPr>
            <a:picLocks noChangeAspect="1" noChangeArrowheads="1"/>
          </p:cNvPicPr>
          <p:nvPr/>
        </p:nvPicPr>
        <p:blipFill>
          <a:blip r:embed="rId3" cstate="print"/>
          <a:srcRect/>
          <a:stretch>
            <a:fillRect/>
          </a:stretch>
        </p:blipFill>
        <p:spPr bwMode="auto">
          <a:xfrm>
            <a:off x="57150" y="680085"/>
            <a:ext cx="9029700" cy="5497830"/>
          </a:xfrm>
          <a:prstGeom prst="rect">
            <a:avLst/>
          </a:prstGeom>
          <a:noFill/>
          <a:ln w="25400">
            <a:noFill/>
            <a:miter lim="800000"/>
            <a:headEnd/>
            <a:tailEnd/>
          </a:ln>
          <a:effectLst/>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1"/>
          <p:cNvPicPr>
            <a:picLocks noChangeAspect="1" noChangeArrowheads="1"/>
          </p:cNvPicPr>
          <p:nvPr/>
        </p:nvPicPr>
        <p:blipFill>
          <a:blip r:embed="rId3" cstate="print"/>
          <a:srcRect/>
          <a:stretch>
            <a:fillRect/>
          </a:stretch>
        </p:blipFill>
        <p:spPr bwMode="auto">
          <a:xfrm>
            <a:off x="57150" y="1165860"/>
            <a:ext cx="9029700" cy="4526280"/>
          </a:xfrm>
          <a:prstGeom prst="rect">
            <a:avLst/>
          </a:prstGeom>
          <a:noFill/>
          <a:ln w="25400">
            <a:noFill/>
            <a:miter lim="800000"/>
            <a:headEnd/>
            <a:tailEnd/>
          </a:ln>
          <a:effectLst/>
        </p:spPr>
      </p:pic>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Covalent Bonding</a:t>
            </a:r>
            <a:endParaRPr lang="en-US" dirty="0"/>
          </a:p>
        </p:txBody>
      </p:sp>
      <p:sp>
        <p:nvSpPr>
          <p:cNvPr id="3" name="Content Placeholder 2"/>
          <p:cNvSpPr>
            <a:spLocks noGrp="1"/>
          </p:cNvSpPr>
          <p:nvPr>
            <p:ph idx="1"/>
          </p:nvPr>
        </p:nvSpPr>
        <p:spPr/>
        <p:txBody>
          <a:bodyPr>
            <a:normAutofit fontScale="92500" lnSpcReduction="10000"/>
          </a:bodyPr>
          <a:lstStyle/>
          <a:p>
            <a:r>
              <a:rPr lang="en-US" sz="3000" dirty="0" smtClean="0"/>
              <a:t>What is the Lewis structure for formaldehyde, CH</a:t>
            </a:r>
            <a:r>
              <a:rPr lang="en-US" sz="3000" baseline="-25000" dirty="0" smtClean="0"/>
              <a:t>2</a:t>
            </a:r>
            <a:r>
              <a:rPr lang="en-US" sz="3000" dirty="0" smtClean="0"/>
              <a:t>O?</a:t>
            </a:r>
          </a:p>
          <a:p>
            <a:pPr marL="514350" indent="-514350">
              <a:buFont typeface="+mj-lt"/>
              <a:buAutoNum type="alphaUcPeriod"/>
            </a:pPr>
            <a:r>
              <a:rPr lang="en-US" dirty="0" smtClean="0"/>
              <a:t> </a:t>
            </a:r>
          </a:p>
          <a:p>
            <a:pPr marL="514350" indent="-514350">
              <a:buFont typeface="+mj-lt"/>
              <a:buAutoNum type="alphaUcPeriod"/>
            </a:pPr>
            <a:endParaRPr lang="en-US" dirty="0" smtClean="0"/>
          </a:p>
          <a:p>
            <a:pPr marL="514350" indent="-514350">
              <a:buFont typeface="+mj-lt"/>
              <a:buAutoNum type="alphaUcPeriod"/>
            </a:pPr>
            <a:r>
              <a:rPr lang="en-US" dirty="0" smtClean="0"/>
              <a:t> </a:t>
            </a:r>
          </a:p>
          <a:p>
            <a:pPr marL="514350" indent="-514350">
              <a:buFont typeface="+mj-lt"/>
              <a:buAutoNum type="alphaUcPeriod"/>
            </a:pPr>
            <a:endParaRPr lang="en-US" dirty="0" smtClean="0"/>
          </a:p>
          <a:p>
            <a:pPr marL="514350" indent="-514350">
              <a:buFont typeface="+mj-lt"/>
              <a:buAutoNum type="alphaUcPeriod"/>
            </a:pPr>
            <a:r>
              <a:rPr lang="en-US" dirty="0" smtClean="0"/>
              <a:t> </a:t>
            </a:r>
          </a:p>
          <a:p>
            <a:pPr marL="514350" indent="-514350">
              <a:buFont typeface="+mj-lt"/>
              <a:buAutoNum type="alphaUcPeriod"/>
            </a:pPr>
            <a:endParaRPr lang="en-US" dirty="0" smtClean="0"/>
          </a:p>
          <a:p>
            <a:pPr marL="514350" indent="-514350">
              <a:buFont typeface="+mj-lt"/>
              <a:buAutoNum type="alphaUcPeriod"/>
            </a:pPr>
            <a:endParaRPr lang="en-US" dirty="0" smtClean="0"/>
          </a:p>
          <a:p>
            <a:pPr marL="514350" indent="-514350">
              <a:buFont typeface="+mj-lt"/>
              <a:buAutoNum type="alphaUcPeriod"/>
            </a:pPr>
            <a:r>
              <a:rPr lang="en-US" dirty="0" smtClean="0"/>
              <a:t> </a:t>
            </a:r>
            <a:endParaRPr lang="en-US" dirty="0"/>
          </a:p>
        </p:txBody>
      </p:sp>
      <p:graphicFrame>
        <p:nvGraphicFramePr>
          <p:cNvPr id="2050" name="Object 2"/>
          <p:cNvGraphicFramePr>
            <a:graphicFrameLocks noChangeAspect="1"/>
          </p:cNvGraphicFramePr>
          <p:nvPr/>
        </p:nvGraphicFramePr>
        <p:xfrm>
          <a:off x="1066801" y="2057400"/>
          <a:ext cx="838200" cy="776297"/>
        </p:xfrm>
        <a:graphic>
          <a:graphicData uri="http://schemas.openxmlformats.org/presentationml/2006/ole">
            <mc:AlternateContent xmlns:mc="http://schemas.openxmlformats.org/markup-compatibility/2006">
              <mc:Choice xmlns:v="urn:schemas-microsoft-com:vml" Requires="v">
                <p:oleObj spid="_x0000_s2054" name="CS ChemDraw Drawing" r:id="rId3" imgW="794976" imgH="735839" progId="ChemDraw.Document.6.0">
                  <p:embed/>
                </p:oleObj>
              </mc:Choice>
              <mc:Fallback>
                <p:oleObj name="CS ChemDraw Drawing" r:id="rId3" imgW="794976" imgH="735839" progId="ChemDraw.Document.6.0">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1" y="2057400"/>
                        <a:ext cx="838200" cy="776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1" name="Object 3"/>
          <p:cNvGraphicFramePr>
            <a:graphicFrameLocks noChangeAspect="1"/>
          </p:cNvGraphicFramePr>
          <p:nvPr/>
        </p:nvGraphicFramePr>
        <p:xfrm>
          <a:off x="990600" y="2895600"/>
          <a:ext cx="914400" cy="881549"/>
        </p:xfrm>
        <a:graphic>
          <a:graphicData uri="http://schemas.openxmlformats.org/presentationml/2006/ole">
            <mc:AlternateContent xmlns:mc="http://schemas.openxmlformats.org/markup-compatibility/2006">
              <mc:Choice xmlns:v="urn:schemas-microsoft-com:vml" Requires="v">
                <p:oleObj spid="_x0000_s2055" name="CS ChemDraw Drawing" r:id="rId5" imgW="794976" imgH="766071" progId="ChemDraw.Document.6.0">
                  <p:embed/>
                </p:oleObj>
              </mc:Choice>
              <mc:Fallback>
                <p:oleObj name="CS ChemDraw Drawing" r:id="rId5" imgW="794976" imgH="766071" progId="ChemDraw.Document.6.0">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895600"/>
                        <a:ext cx="914400" cy="881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1066800" y="3886201"/>
          <a:ext cx="1066800" cy="1028474"/>
        </p:xfrm>
        <a:graphic>
          <a:graphicData uri="http://schemas.openxmlformats.org/presentationml/2006/ole">
            <mc:AlternateContent xmlns:mc="http://schemas.openxmlformats.org/markup-compatibility/2006">
              <mc:Choice xmlns:v="urn:schemas-microsoft-com:vml" Requires="v">
                <p:oleObj spid="_x0000_s2056" name="CS ChemDraw Drawing" r:id="rId7" imgW="794976" imgH="766071" progId="ChemDraw.Document.6.0">
                  <p:embed/>
                </p:oleObj>
              </mc:Choice>
              <mc:Fallback>
                <p:oleObj name="CS ChemDraw Drawing" r:id="rId7" imgW="794976" imgH="766071" progId="ChemDraw.Document.6.0">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3886201"/>
                        <a:ext cx="1066800" cy="1028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066800" y="5181600"/>
          <a:ext cx="2461837" cy="525462"/>
        </p:xfrm>
        <a:graphic>
          <a:graphicData uri="http://schemas.openxmlformats.org/presentationml/2006/ole">
            <mc:AlternateContent xmlns:mc="http://schemas.openxmlformats.org/markup-compatibility/2006">
              <mc:Choice xmlns:v="urn:schemas-microsoft-com:vml" Requires="v">
                <p:oleObj spid="_x0000_s2057" name="CS ChemDraw Drawing" r:id="rId9" imgW="1346735" imgH="287749" progId="ChemDraw.Document.6.0">
                  <p:embed/>
                </p:oleObj>
              </mc:Choice>
              <mc:Fallback>
                <p:oleObj name="CS ChemDraw Drawing" r:id="rId9" imgW="1346735" imgH="287749" progId="ChemDraw.Document.6.0">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66800" y="5181600"/>
                        <a:ext cx="2461837" cy="52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1"/>
          <p:cNvPicPr>
            <a:picLocks noChangeAspect="1" noChangeArrowheads="1"/>
          </p:cNvPicPr>
          <p:nvPr/>
        </p:nvPicPr>
        <p:blipFill>
          <a:blip r:embed="rId3" cstate="print"/>
          <a:srcRect/>
          <a:stretch>
            <a:fillRect/>
          </a:stretch>
        </p:blipFill>
        <p:spPr bwMode="auto">
          <a:xfrm>
            <a:off x="1548765" y="57150"/>
            <a:ext cx="6046470" cy="6743700"/>
          </a:xfrm>
          <a:prstGeom prst="rect">
            <a:avLst/>
          </a:prstGeom>
          <a:noFill/>
          <a:ln w="25400">
            <a:noFill/>
            <a:miter lim="800000"/>
            <a:headEnd/>
            <a:tailEnd/>
          </a:ln>
          <a:effectLst/>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9" name="Picture 1"/>
          <p:cNvPicPr>
            <a:picLocks noChangeAspect="1" noChangeArrowheads="1"/>
          </p:cNvPicPr>
          <p:nvPr/>
        </p:nvPicPr>
        <p:blipFill>
          <a:blip r:embed="rId3" cstate="print"/>
          <a:srcRect/>
          <a:stretch>
            <a:fillRect/>
          </a:stretch>
        </p:blipFill>
        <p:spPr bwMode="auto">
          <a:xfrm>
            <a:off x="57150" y="1154430"/>
            <a:ext cx="9029700" cy="4549140"/>
          </a:xfrm>
          <a:prstGeom prst="rect">
            <a:avLst/>
          </a:prstGeom>
          <a:noFill/>
          <a:ln w="25400">
            <a:noFill/>
            <a:miter lim="800000"/>
            <a:headEnd/>
            <a:tailEnd/>
          </a:ln>
          <a:effectLst/>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1"/>
          <p:cNvPicPr>
            <a:picLocks noChangeAspect="1" noChangeArrowheads="1"/>
          </p:cNvPicPr>
          <p:nvPr/>
        </p:nvPicPr>
        <p:blipFill>
          <a:blip r:embed="rId3" cstate="print"/>
          <a:srcRect/>
          <a:stretch>
            <a:fillRect/>
          </a:stretch>
        </p:blipFill>
        <p:spPr bwMode="auto">
          <a:xfrm>
            <a:off x="57150" y="302895"/>
            <a:ext cx="9029700" cy="6252210"/>
          </a:xfrm>
          <a:prstGeom prst="rect">
            <a:avLst/>
          </a:prstGeom>
          <a:noFill/>
          <a:ln w="25400">
            <a:noFill/>
            <a:miter lim="800000"/>
            <a:headEnd/>
            <a:tailEnd/>
          </a:ln>
          <a:effectLst/>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1"/>
          <p:cNvPicPr>
            <a:picLocks noChangeAspect="1" noChangeArrowheads="1"/>
          </p:cNvPicPr>
          <p:nvPr/>
        </p:nvPicPr>
        <p:blipFill>
          <a:blip r:embed="rId3" cstate="print"/>
          <a:srcRect/>
          <a:stretch>
            <a:fillRect/>
          </a:stretch>
        </p:blipFill>
        <p:spPr bwMode="auto">
          <a:xfrm>
            <a:off x="57150" y="388620"/>
            <a:ext cx="9029700" cy="6080760"/>
          </a:xfrm>
          <a:prstGeom prst="rect">
            <a:avLst/>
          </a:prstGeom>
          <a:noFill/>
          <a:ln w="25400">
            <a:noFill/>
            <a:miter lim="800000"/>
            <a:headEnd/>
            <a:tailEnd/>
          </a:ln>
          <a:effectLst/>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p:cNvPicPr>
            <a:picLocks noChangeAspect="1" noChangeArrowheads="1"/>
          </p:cNvPicPr>
          <p:nvPr/>
        </p:nvPicPr>
        <p:blipFill>
          <a:blip r:embed="rId3" cstate="print"/>
          <a:srcRect/>
          <a:stretch>
            <a:fillRect/>
          </a:stretch>
        </p:blipFill>
        <p:spPr bwMode="auto">
          <a:xfrm>
            <a:off x="57150" y="1314450"/>
            <a:ext cx="9029700" cy="4229100"/>
          </a:xfrm>
          <a:prstGeom prst="rect">
            <a:avLst/>
          </a:prstGeom>
          <a:noFill/>
          <a:ln w="25400">
            <a:noFill/>
            <a:miter lim="800000"/>
            <a:headEnd/>
            <a:tailEnd/>
          </a:ln>
          <a:effectLst/>
        </p:spPr>
      </p:pic>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7" name="Picture 1"/>
          <p:cNvPicPr>
            <a:picLocks noChangeAspect="1" noChangeArrowheads="1"/>
          </p:cNvPicPr>
          <p:nvPr/>
        </p:nvPicPr>
        <p:blipFill>
          <a:blip r:embed="rId3" cstate="print"/>
          <a:srcRect/>
          <a:stretch>
            <a:fillRect/>
          </a:stretch>
        </p:blipFill>
        <p:spPr bwMode="auto">
          <a:xfrm>
            <a:off x="57150" y="1331595"/>
            <a:ext cx="9029700" cy="4194810"/>
          </a:xfrm>
          <a:prstGeom prst="rect">
            <a:avLst/>
          </a:prstGeom>
          <a:noFill/>
          <a:ln w="25400">
            <a:noFill/>
            <a:miter lim="800000"/>
            <a:headEnd/>
            <a:tailEnd/>
          </a:ln>
          <a:effec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5" name="Picture 1"/>
          <p:cNvPicPr>
            <a:picLocks noChangeAspect="1" noChangeArrowheads="1"/>
          </p:cNvPicPr>
          <p:nvPr/>
        </p:nvPicPr>
        <p:blipFill>
          <a:blip r:embed="rId3" cstate="print"/>
          <a:srcRect/>
          <a:stretch>
            <a:fillRect/>
          </a:stretch>
        </p:blipFill>
        <p:spPr bwMode="auto">
          <a:xfrm>
            <a:off x="1874520" y="57150"/>
            <a:ext cx="5394960" cy="6743700"/>
          </a:xfrm>
          <a:prstGeom prst="rect">
            <a:avLst/>
          </a:prstGeom>
          <a:noFill/>
          <a:ln w="25400">
            <a:noFill/>
            <a:miter lim="800000"/>
            <a:headEnd/>
            <a:tailEnd/>
          </a:ln>
          <a:effectLst/>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Picture 1"/>
          <p:cNvPicPr>
            <a:picLocks noChangeAspect="1" noChangeArrowheads="1"/>
          </p:cNvPicPr>
          <p:nvPr/>
        </p:nvPicPr>
        <p:blipFill>
          <a:blip r:embed="rId3" cstate="print"/>
          <a:srcRect/>
          <a:stretch>
            <a:fillRect/>
          </a:stretch>
        </p:blipFill>
        <p:spPr bwMode="auto">
          <a:xfrm>
            <a:off x="1445895" y="57150"/>
            <a:ext cx="6252210" cy="6743700"/>
          </a:xfrm>
          <a:prstGeom prst="rect">
            <a:avLst/>
          </a:prstGeom>
          <a:noFill/>
          <a:ln w="25400">
            <a:noFill/>
            <a:miter lim="800000"/>
            <a:headEnd/>
            <a:tailEnd/>
          </a:ln>
          <a:effectLst/>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89" name="Picture 1"/>
          <p:cNvPicPr>
            <a:picLocks noChangeAspect="1" noChangeArrowheads="1"/>
          </p:cNvPicPr>
          <p:nvPr/>
        </p:nvPicPr>
        <p:blipFill>
          <a:blip r:embed="rId3" cstate="print"/>
          <a:srcRect/>
          <a:stretch>
            <a:fillRect/>
          </a:stretch>
        </p:blipFill>
        <p:spPr bwMode="auto">
          <a:xfrm>
            <a:off x="1783080" y="57150"/>
            <a:ext cx="5577840" cy="6743700"/>
          </a:xfrm>
          <a:prstGeom prst="rect">
            <a:avLst/>
          </a:prstGeom>
          <a:noFill/>
          <a:ln w="25400">
            <a:noFill/>
            <a:miter lim="800000"/>
            <a:headEnd/>
            <a:tailEnd/>
          </a:ln>
          <a:effectLst/>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1"/>
          <p:cNvPicPr>
            <a:picLocks noChangeAspect="1" noChangeArrowheads="1"/>
          </p:cNvPicPr>
          <p:nvPr/>
        </p:nvPicPr>
        <p:blipFill>
          <a:blip r:embed="rId3" cstate="print"/>
          <a:srcRect/>
          <a:stretch>
            <a:fillRect/>
          </a:stretch>
        </p:blipFill>
        <p:spPr bwMode="auto">
          <a:xfrm>
            <a:off x="1674495" y="57150"/>
            <a:ext cx="5795010" cy="6743700"/>
          </a:xfrm>
          <a:prstGeom prst="rect">
            <a:avLst/>
          </a:prstGeom>
          <a:noFill/>
          <a:ln w="25400">
            <a:noFill/>
            <a:miter lim="800000"/>
            <a:headEnd/>
            <a:tailEnd/>
          </a:ln>
          <a:effectLst/>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Ionic Bonding</a:t>
            </a:r>
            <a:endParaRPr lang="en-US" dirty="0"/>
          </a:p>
        </p:txBody>
      </p:sp>
      <p:sp>
        <p:nvSpPr>
          <p:cNvPr id="3" name="Content Placeholder 2"/>
          <p:cNvSpPr>
            <a:spLocks noGrp="1"/>
          </p:cNvSpPr>
          <p:nvPr>
            <p:ph idx="1"/>
          </p:nvPr>
        </p:nvSpPr>
        <p:spPr/>
        <p:txBody>
          <a:bodyPr>
            <a:normAutofit lnSpcReduction="10000"/>
          </a:bodyPr>
          <a:lstStyle/>
          <a:p>
            <a:r>
              <a:rPr lang="en-US" dirty="0" smtClean="0"/>
              <a:t>What is the Lewis structure when aluminum and chlorine form an ionic compound?</a:t>
            </a:r>
          </a:p>
          <a:p>
            <a:pPr marL="514350" indent="-514350">
              <a:buFont typeface="+mj-lt"/>
              <a:buAutoNum type="alphaUcPeriod"/>
            </a:pPr>
            <a:r>
              <a:rPr lang="en-US" dirty="0" smtClean="0"/>
              <a:t> </a:t>
            </a:r>
          </a:p>
          <a:p>
            <a:pPr marL="514350" indent="-514350">
              <a:buFont typeface="+mj-lt"/>
              <a:buAutoNum type="alphaUcPeriod"/>
            </a:pPr>
            <a:r>
              <a:rPr lang="en-US" dirty="0" smtClean="0"/>
              <a:t> </a:t>
            </a:r>
          </a:p>
          <a:p>
            <a:pPr marL="514350" indent="-514350">
              <a:buFont typeface="+mj-lt"/>
              <a:buAutoNum type="alphaUcPeriod"/>
            </a:pPr>
            <a:r>
              <a:rPr lang="en-US" dirty="0" smtClean="0"/>
              <a:t>                              </a:t>
            </a:r>
          </a:p>
          <a:p>
            <a:pPr marL="514350" indent="-514350">
              <a:buFont typeface="+mj-lt"/>
              <a:buAutoNum type="alphaUcPeriod"/>
            </a:pPr>
            <a:endParaRPr lang="en-US" dirty="0" smtClean="0"/>
          </a:p>
          <a:p>
            <a:pPr marL="514350" indent="-514350">
              <a:buFont typeface="+mj-lt"/>
              <a:buAutoNum type="alphaUcPeriod"/>
            </a:pPr>
            <a:endParaRPr lang="en-US" dirty="0" smtClean="0"/>
          </a:p>
          <a:p>
            <a:pPr marL="514350" indent="-514350">
              <a:buFont typeface="+mj-lt"/>
              <a:buAutoNum type="alphaUcPeriod"/>
            </a:pPr>
            <a:r>
              <a:rPr lang="en-US" dirty="0" smtClean="0"/>
              <a:t> </a:t>
            </a:r>
            <a:endParaRPr lang="en-US" dirty="0"/>
          </a:p>
        </p:txBody>
      </p:sp>
      <p:graphicFrame>
        <p:nvGraphicFramePr>
          <p:cNvPr id="1027" name="Object 3"/>
          <p:cNvGraphicFramePr>
            <a:graphicFrameLocks noChangeAspect="1"/>
          </p:cNvGraphicFramePr>
          <p:nvPr/>
        </p:nvGraphicFramePr>
        <p:xfrm>
          <a:off x="990600" y="2971800"/>
          <a:ext cx="2114392" cy="671512"/>
        </p:xfrm>
        <a:graphic>
          <a:graphicData uri="http://schemas.openxmlformats.org/presentationml/2006/ole">
            <mc:AlternateContent xmlns:mc="http://schemas.openxmlformats.org/markup-compatibility/2006">
              <mc:Choice xmlns:v="urn:schemas-microsoft-com:vml" Requires="v">
                <p:oleObj spid="_x0000_s1031" name="CS ChemDraw Drawing" r:id="rId3" imgW="1344036" imgH="426495" progId="ChemDraw.Document.6.0">
                  <p:embed/>
                </p:oleObj>
              </mc:Choice>
              <mc:Fallback>
                <p:oleObj name="CS ChemDraw Drawing" r:id="rId3" imgW="1344036" imgH="426495" progId="ChemDraw.Document.6.0">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971800"/>
                        <a:ext cx="2114392" cy="671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990600" y="2438400"/>
          <a:ext cx="1235397" cy="585787"/>
        </p:xfrm>
        <a:graphic>
          <a:graphicData uri="http://schemas.openxmlformats.org/presentationml/2006/ole">
            <mc:AlternateContent xmlns:mc="http://schemas.openxmlformats.org/markup-compatibility/2006">
              <mc:Choice xmlns:v="urn:schemas-microsoft-com:vml" Requires="v">
                <p:oleObj spid="_x0000_s1032" name="CS ChemDraw Drawing" r:id="rId5" imgW="860571" imgH="407870" progId="ChemDraw.Document.6.0">
                  <p:embed/>
                </p:oleObj>
              </mc:Choice>
              <mc:Fallback>
                <p:oleObj name="CS ChemDraw Drawing" r:id="rId5" imgW="860571" imgH="407870" progId="ChemDraw.Document.6.0">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438400"/>
                        <a:ext cx="1235397" cy="585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990600" y="3657600"/>
          <a:ext cx="1908180" cy="1295400"/>
        </p:xfrm>
        <a:graphic>
          <a:graphicData uri="http://schemas.openxmlformats.org/presentationml/2006/ole">
            <mc:AlternateContent xmlns:mc="http://schemas.openxmlformats.org/markup-compatibility/2006">
              <mc:Choice xmlns:v="urn:schemas-microsoft-com:vml" Requires="v">
                <p:oleObj spid="_x0000_s1033" name="CS ChemDraw Drawing" r:id="rId7" imgW="1344036" imgH="912645" progId="ChemDraw.Document.6.0">
                  <p:embed/>
                </p:oleObj>
              </mc:Choice>
              <mc:Fallback>
                <p:oleObj name="CS ChemDraw Drawing" r:id="rId7" imgW="1344036" imgH="912645" progId="ChemDraw.Document.6.0">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0600" y="3657600"/>
                        <a:ext cx="190818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1143000" y="5105400"/>
          <a:ext cx="1611025" cy="1463675"/>
        </p:xfrm>
        <a:graphic>
          <a:graphicData uri="http://schemas.openxmlformats.org/presentationml/2006/ole">
            <mc:AlternateContent xmlns:mc="http://schemas.openxmlformats.org/markup-compatibility/2006">
              <mc:Choice xmlns:v="urn:schemas-microsoft-com:vml" Requires="v">
                <p:oleObj spid="_x0000_s1034" name="CS ChemDraw Drawing" r:id="rId9" imgW="1041972" imgH="945847" progId="ChemDraw.Document.6.0">
                  <p:embed/>
                </p:oleObj>
              </mc:Choice>
              <mc:Fallback>
                <p:oleObj name="CS ChemDraw Drawing" r:id="rId9" imgW="1041972" imgH="945847" progId="ChemDraw.Document.6.0">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5105400"/>
                        <a:ext cx="1611025"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1"/>
          <p:cNvPicPr>
            <a:picLocks noChangeAspect="1" noChangeArrowheads="1"/>
          </p:cNvPicPr>
          <p:nvPr/>
        </p:nvPicPr>
        <p:blipFill>
          <a:blip r:embed="rId3" cstate="print"/>
          <a:srcRect/>
          <a:stretch>
            <a:fillRect/>
          </a:stretch>
        </p:blipFill>
        <p:spPr bwMode="auto">
          <a:xfrm>
            <a:off x="57150" y="1097280"/>
            <a:ext cx="9029700" cy="4663440"/>
          </a:xfrm>
          <a:prstGeom prst="rect">
            <a:avLst/>
          </a:prstGeom>
          <a:noFill/>
          <a:ln w="25400">
            <a:noFill/>
            <a:miter lim="800000"/>
            <a:headEnd/>
            <a:tailEnd/>
          </a:ln>
          <a:effectLst/>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6" name="Picture1" descr="1206"/>
          <p:cNvPicPr>
            <a:picLocks noChangeAspect="1" noChangeArrowheads="1"/>
          </p:cNvPicPr>
          <p:nvPr/>
        </p:nvPicPr>
        <p:blipFill>
          <a:blip r:embed="rId3" cstate="print"/>
          <a:srcRect/>
          <a:stretch>
            <a:fillRect/>
          </a:stretch>
        </p:blipFill>
        <p:spPr bwMode="auto">
          <a:xfrm>
            <a:off x="88900" y="1895475"/>
            <a:ext cx="8964613" cy="3065463"/>
          </a:xfrm>
          <a:prstGeom prst="rect">
            <a:avLst/>
          </a:prstGeom>
          <a:noFill/>
          <a:ln w="9525">
            <a:noFill/>
            <a:miter lim="800000"/>
            <a:headEnd/>
            <a:tailEnd/>
          </a:ln>
          <a:effectLst/>
        </p:spPr>
      </p:pic>
      <p:sp>
        <p:nvSpPr>
          <p:cNvPr id="23554" name="Rectangle 2" hidden="1"/>
          <p:cNvSpPr>
            <a:spLocks noGrp="1" noChangeArrowheads="1"/>
          </p:cNvSpPr>
          <p:nvPr>
            <p:ph type="title"/>
          </p:nvPr>
        </p:nvSpPr>
        <p:spPr/>
        <p:txBody>
          <a:bodyPr/>
          <a:lstStyle/>
          <a:p>
            <a:endParaRPr lang="en-US"/>
          </a:p>
        </p:txBody>
      </p:sp>
      <p:sp>
        <p:nvSpPr>
          <p:cNvPr id="23555" name="Rectangle 3"/>
          <p:cNvSpPr>
            <a:spLocks noChangeArrowheads="1"/>
          </p:cNvSpPr>
          <p:nvPr/>
        </p:nvSpPr>
        <p:spPr bwMode="auto">
          <a:xfrm>
            <a:off x="7843838" y="6584950"/>
            <a:ext cx="1300162" cy="265113"/>
          </a:xfrm>
          <a:prstGeom prst="rect">
            <a:avLst/>
          </a:prstGeom>
          <a:noFill/>
          <a:ln w="9525">
            <a:noFill/>
            <a:miter lim="800000"/>
            <a:headEnd/>
            <a:tailEnd/>
          </a:ln>
          <a:effectLst/>
        </p:spPr>
        <p:txBody>
          <a:bodyPr wrap="none" lIns="82058" tIns="41029" rIns="82058" bIns="41029"/>
          <a:lstStyle/>
          <a:p>
            <a:pPr algn="r" defTabSz="820738" eaLnBrk="0" hangingPunct="0"/>
            <a:r>
              <a:rPr lang="en-US" sz="1200" b="1"/>
              <a:t>Fig. 12-6, p. 350</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951</Words>
  <Application>Microsoft Office PowerPoint</Application>
  <PresentationFormat>On-screen Show (4:3)</PresentationFormat>
  <Paragraphs>189</Paragraphs>
  <Slides>20</Slides>
  <Notes>17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Office Theme</vt:lpstr>
      <vt:lpstr>CS ChemDraw Drawing</vt:lpstr>
      <vt:lpstr>Chemistry 120</vt:lpstr>
      <vt:lpstr>PowerPoint Presentation</vt:lpstr>
      <vt:lpstr>PowerPoint Presentation</vt:lpstr>
      <vt:lpstr>PowerPoint Presentation</vt:lpstr>
      <vt:lpstr>PowerPoint Presentation</vt:lpstr>
      <vt:lpstr>PowerPoint Presentation</vt:lpstr>
      <vt:lpstr>Example – Ionic Bonding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Example – Covalent Bonding</vt:lpstr>
      <vt:lpstr>PowerPoint Presentation</vt:lpstr>
      <vt:lpstr>PowerPoint Presentation</vt:lpstr>
      <vt:lpstr>PowerPoint Presentation</vt:lpstr>
      <vt:lpstr>PowerPoint Presentation</vt:lpstr>
      <vt:lpstr>PowerPoint Presentation</vt:lpstr>
    </vt:vector>
  </TitlesOfParts>
  <Company>GCCCD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Chemistry 120</dc:title>
  <dc:creator>Diana.Vance</dc:creator>
  <cp:lastModifiedBy>Martin Larter</cp:lastModifiedBy>
  <cp:revision>10</cp:revision>
  <dcterms:created xsi:type="dcterms:W3CDTF">2009-09-30T23:45:48Z</dcterms:created>
  <dcterms:modified xsi:type="dcterms:W3CDTF">2012-01-22T23:31:26Z</dcterms:modified>
</cp:coreProperties>
</file>