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60" r:id="rId3"/>
    <p:sldId id="259" r:id="rId4"/>
    <p:sldId id="264" r:id="rId5"/>
    <p:sldId id="265" r:id="rId6"/>
    <p:sldId id="266" r:id="rId7"/>
    <p:sldId id="267" r:id="rId8"/>
    <p:sldId id="269" r:id="rId9"/>
    <p:sldId id="270" r:id="rId10"/>
    <p:sldId id="268" r:id="rId11"/>
    <p:sldId id="258" r:id="rId12"/>
    <p:sldId id="271" r:id="rId13"/>
    <p:sldId id="272" r:id="rId14"/>
    <p:sldId id="273" r:id="rId15"/>
    <p:sldId id="256" r:id="rId16"/>
    <p:sldId id="274"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67D7A3-5B84-4CA1-A536-A933647116F7}" type="datetimeFigureOut">
              <a:rPr lang="en-US" smtClean="0"/>
              <a:pPr/>
              <a:t>01/22/2012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6EB779-169E-44F2-B696-0249496CBA32}" type="slidenum">
              <a:rPr lang="en-US" smtClean="0"/>
              <a:pPr/>
              <a:t>‹#›</a:t>
            </a:fld>
            <a:endParaRPr lang="en-US"/>
          </a:p>
        </p:txBody>
      </p:sp>
    </p:spTree>
    <p:extLst>
      <p:ext uri="{BB962C8B-B14F-4D97-AF65-F5344CB8AC3E}">
        <p14:creationId xmlns:p14="http://schemas.microsoft.com/office/powerpoint/2010/main" val="4108554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39DBE43C-A10F-4FA9-B37D-032BC66C64E5}" type="slidenum">
              <a:rPr lang="en-US"/>
              <a:pPr/>
              <a:t>2</a:t>
            </a:fld>
            <a:endParaRPr lang="en-US"/>
          </a:p>
        </p:txBody>
      </p:sp>
      <p:sp>
        <p:nvSpPr>
          <p:cNvPr id="3073"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074"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10-00-01UN</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A Chemical Equation</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Nitrogen monoxide and oxygen gas combine to form nitrogen dioxide.</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diagram reflects the correct stoichiometry for this balanced chemical equation.  A ratio of 2:1:2 is established.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gradFill rotWithShape="0">
          <a:gsLst>
            <a:gs pos="0">
              <a:srgbClr val="000000"/>
            </a:gs>
            <a:gs pos="20000">
              <a:srgbClr val="000040"/>
            </a:gs>
            <a:gs pos="50000">
              <a:srgbClr val="400040"/>
            </a:gs>
            <a:gs pos="75000">
              <a:srgbClr val="8F0040"/>
            </a:gs>
            <a:gs pos="89999">
              <a:srgbClr val="F27300"/>
            </a:gs>
            <a:gs pos="100000">
              <a:srgbClr val="FFBF00"/>
            </a:gs>
          </a:gsLst>
          <a:lin ang="5400000" scaled="1"/>
        </a:gra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AE5B2B-F1B8-4607-841D-14F4DB2C663F}" type="slidenum">
              <a:rPr lang="en-US"/>
              <a:pPr/>
              <a:t>4</a:t>
            </a:fld>
            <a:endParaRPr lang="en-US"/>
          </a:p>
        </p:txBody>
      </p:sp>
      <p:sp>
        <p:nvSpPr>
          <p:cNvPr id="10242" name="Rectangle 2"/>
          <p:cNvSpPr>
            <a:spLocks noGrp="1" noRot="1" noChangeAspect="1" noChangeArrowheads="1" noTextEdit="1"/>
          </p:cNvSpPr>
          <p:nvPr>
            <p:ph type="sldImg"/>
          </p:nvPr>
        </p:nvSpPr>
        <p:spPr>
          <a:xfrm>
            <a:off x="1143000" y="687388"/>
            <a:ext cx="4572000" cy="3429000"/>
          </a:xfrm>
          <a:ln/>
        </p:spPr>
      </p:sp>
      <p:sp>
        <p:nvSpPr>
          <p:cNvPr id="10243" name="Rectangle 3"/>
          <p:cNvSpPr>
            <a:spLocks noGrp="1" noChangeArrowheads="1"/>
          </p:cNvSpPr>
          <p:nvPr>
            <p:ph type="body" idx="1"/>
          </p:nvPr>
        </p:nvSpPr>
        <p:spPr>
          <a:xfrm>
            <a:off x="912813" y="4343400"/>
            <a:ext cx="5032375" cy="4113213"/>
          </a:xfrm>
        </p:spPr>
        <p:txBody>
          <a:bodyPr lIns="91426" tIns="45714" rIns="91426" bIns="45714"/>
          <a:lstStyle/>
          <a:p>
            <a:endParaRPr lang="el-GR">
              <a:solidFill>
                <a:srgbClr val="000000"/>
              </a:solidFill>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8DC3C490-8567-476B-85E4-DE8D4A3E9426}" type="slidenum">
              <a:rPr lang="en-US"/>
              <a:pPr/>
              <a:t>11</a:t>
            </a:fld>
            <a:endParaRPr lang="en-US"/>
          </a:p>
        </p:txBody>
      </p:sp>
      <p:sp>
        <p:nvSpPr>
          <p:cNvPr id="48129"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8130"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10-01</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Model for Limiting Reactant</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Fe and S react to give FeS. If there is excess S, Fe is the limiting reactant. With excess Fe, S is the limiting reactant.</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The limiting reactant is used up completely as part of the chemical reaction.  There is an excess of the other reactant left unreacted.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56949A-E0DF-4DDA-BEDA-145F68989379}"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D2595D-92DF-4582-913B-7F55A75B77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56949A-E0DF-4DDA-BEDA-145F68989379}"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D2595D-92DF-4582-913B-7F55A75B777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56949A-E0DF-4DDA-BEDA-145F68989379}"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D2595D-92DF-4582-913B-7F55A75B777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r>
              <a:rPr lang="en-US"/>
              <a:t>Chapter 10</a:t>
            </a:r>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E7831CCE-5E0E-4B3A-9A97-1E93EAEC91D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56949A-E0DF-4DDA-BEDA-145F68989379}"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D2595D-92DF-4582-913B-7F55A75B777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56949A-E0DF-4DDA-BEDA-145F68989379}"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D2595D-92DF-4582-913B-7F55A75B777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56949A-E0DF-4DDA-BEDA-145F68989379}" type="datetimeFigureOut">
              <a:rPr lang="en-US" smtClean="0"/>
              <a:pPr/>
              <a:t>01/22/2012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D2595D-92DF-4582-913B-7F55A75B777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56949A-E0DF-4DDA-BEDA-145F68989379}" type="datetimeFigureOut">
              <a:rPr lang="en-US" smtClean="0"/>
              <a:pPr/>
              <a:t>01/22/2012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D2595D-92DF-4582-913B-7F55A75B777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56949A-E0DF-4DDA-BEDA-145F68989379}" type="datetimeFigureOut">
              <a:rPr lang="en-US" smtClean="0"/>
              <a:pPr/>
              <a:t>01/22/2012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D2595D-92DF-4582-913B-7F55A75B777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56949A-E0DF-4DDA-BEDA-145F68989379}" type="datetimeFigureOut">
              <a:rPr lang="en-US" smtClean="0"/>
              <a:pPr/>
              <a:t>01/22/2012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D2595D-92DF-4582-913B-7F55A75B777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56949A-E0DF-4DDA-BEDA-145F68989379}" type="datetimeFigureOut">
              <a:rPr lang="en-US" smtClean="0"/>
              <a:pPr/>
              <a:t>01/22/2012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D2595D-92DF-4582-913B-7F55A75B777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56949A-E0DF-4DDA-BEDA-145F68989379}" type="datetimeFigureOut">
              <a:rPr lang="en-US" smtClean="0"/>
              <a:pPr/>
              <a:t>01/22/2012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D2595D-92DF-4582-913B-7F55A75B777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56949A-E0DF-4DDA-BEDA-145F68989379}" type="datetimeFigureOut">
              <a:rPr lang="en-US" smtClean="0"/>
              <a:pPr/>
              <a:t>01/22/2012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D2595D-92DF-4582-913B-7F55A75B777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76400"/>
            <a:ext cx="7772400" cy="1470025"/>
          </a:xfrm>
        </p:spPr>
        <p:txBody>
          <a:bodyPr/>
          <a:lstStyle/>
          <a:p>
            <a:r>
              <a:rPr lang="en-US" dirty="0" smtClean="0"/>
              <a:t>Chemistry 120</a:t>
            </a:r>
            <a:endParaRPr lang="en-US" dirty="0"/>
          </a:p>
        </p:txBody>
      </p:sp>
      <p:sp>
        <p:nvSpPr>
          <p:cNvPr id="3" name="Subtitle 2"/>
          <p:cNvSpPr>
            <a:spLocks noGrp="1"/>
          </p:cNvSpPr>
          <p:nvPr>
            <p:ph type="subTitle" idx="1"/>
          </p:nvPr>
        </p:nvSpPr>
        <p:spPr>
          <a:xfrm>
            <a:off x="914400" y="3200400"/>
            <a:ext cx="7543800" cy="1524000"/>
          </a:xfrm>
        </p:spPr>
        <p:txBody>
          <a:bodyPr>
            <a:normAutofit/>
          </a:bodyPr>
          <a:lstStyle/>
          <a:p>
            <a:r>
              <a:rPr lang="en-US" sz="2800" dirty="0" smtClean="0"/>
              <a:t>Chapter 10: </a:t>
            </a:r>
          </a:p>
          <a:p>
            <a:r>
              <a:rPr lang="en-US" sz="2800" dirty="0" smtClean="0"/>
              <a:t>Quantity Relationships in Chemical Reactions </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Percent Yield</a:t>
            </a:r>
            <a:endParaRPr lang="en-US" dirty="0"/>
          </a:p>
        </p:txBody>
      </p:sp>
      <p:sp>
        <p:nvSpPr>
          <p:cNvPr id="3" name="Content Placeholder 2"/>
          <p:cNvSpPr>
            <a:spLocks noGrp="1"/>
          </p:cNvSpPr>
          <p:nvPr>
            <p:ph idx="1"/>
          </p:nvPr>
        </p:nvSpPr>
        <p:spPr/>
        <p:txBody>
          <a:bodyPr/>
          <a:lstStyle/>
          <a:p>
            <a:r>
              <a:rPr lang="en-US" dirty="0" smtClean="0"/>
              <a:t>If 2.50 g of aqueous cadmium chloride reacts with excess aqueous sodium sulfide to produce 0.971 g of cadmium sulfide solid, what is the percent yield of cadmium sulfide?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5" name="Picture 1"/>
          <p:cNvPicPr>
            <a:picLocks noChangeAspect="1" noChangeArrowheads="1"/>
          </p:cNvPicPr>
          <p:nvPr/>
        </p:nvPicPr>
        <p:blipFill>
          <a:blip r:embed="rId3" cstate="print"/>
          <a:srcRect/>
          <a:stretch>
            <a:fillRect/>
          </a:stretch>
        </p:blipFill>
        <p:spPr bwMode="auto">
          <a:xfrm>
            <a:off x="57150" y="365760"/>
            <a:ext cx="9029700" cy="6126480"/>
          </a:xfrm>
          <a:prstGeom prst="rect">
            <a:avLst/>
          </a:prstGeom>
          <a:noFill/>
          <a:ln w="25400">
            <a:noFill/>
            <a:miter lim="800000"/>
            <a:headEnd/>
            <a:tailEnd/>
          </a:ln>
          <a:effec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Limiting Reagent</a:t>
            </a:r>
            <a:endParaRPr lang="en-US" dirty="0"/>
          </a:p>
        </p:txBody>
      </p:sp>
      <p:sp>
        <p:nvSpPr>
          <p:cNvPr id="3" name="Content Placeholder 2"/>
          <p:cNvSpPr>
            <a:spLocks noGrp="1"/>
          </p:cNvSpPr>
          <p:nvPr>
            <p:ph idx="1"/>
          </p:nvPr>
        </p:nvSpPr>
        <p:spPr/>
        <p:txBody>
          <a:bodyPr/>
          <a:lstStyle/>
          <a:p>
            <a:r>
              <a:rPr lang="en-US" dirty="0" smtClean="0"/>
              <a:t>Suppose that 7.50 moles of iron are heated with 2.00 moles of sulfur, how many moles of iron(II) sulfide are produced? Use an ICE table.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Limiting Reagent</a:t>
            </a:r>
            <a:endParaRPr lang="en-US" dirty="0"/>
          </a:p>
        </p:txBody>
      </p:sp>
      <p:sp>
        <p:nvSpPr>
          <p:cNvPr id="3" name="Content Placeholder 2"/>
          <p:cNvSpPr>
            <a:spLocks noGrp="1"/>
          </p:cNvSpPr>
          <p:nvPr>
            <p:ph idx="1"/>
          </p:nvPr>
        </p:nvSpPr>
        <p:spPr/>
        <p:txBody>
          <a:bodyPr/>
          <a:lstStyle/>
          <a:p>
            <a:r>
              <a:rPr lang="en-US" dirty="0" smtClean="0"/>
              <a:t>Ammonia and fluorine gases react to form </a:t>
            </a:r>
            <a:r>
              <a:rPr lang="en-US" dirty="0" err="1" smtClean="0"/>
              <a:t>dinitrogen</a:t>
            </a:r>
            <a:r>
              <a:rPr lang="en-US" dirty="0" smtClean="0"/>
              <a:t> </a:t>
            </a:r>
            <a:r>
              <a:rPr lang="en-US" dirty="0" err="1" smtClean="0"/>
              <a:t>tetrafluoride</a:t>
            </a:r>
            <a:r>
              <a:rPr lang="en-US" dirty="0" smtClean="0"/>
              <a:t> and hydrogen fluoride gases. </a:t>
            </a:r>
          </a:p>
          <a:p>
            <a:r>
              <a:rPr lang="en-US" dirty="0" smtClean="0"/>
              <a:t>If 5.00 g of ammonia and 20.0 g of fluorine gas react, how many grams of hydrogen fluoride gas are produced? Use an ICE table.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Limiting Reagent</a:t>
            </a:r>
            <a:endParaRPr lang="en-US" dirty="0"/>
          </a:p>
        </p:txBody>
      </p:sp>
      <p:sp>
        <p:nvSpPr>
          <p:cNvPr id="3" name="Content Placeholder 2"/>
          <p:cNvSpPr>
            <a:spLocks noGrp="1"/>
          </p:cNvSpPr>
          <p:nvPr>
            <p:ph idx="1"/>
          </p:nvPr>
        </p:nvSpPr>
        <p:spPr/>
        <p:txBody>
          <a:bodyPr/>
          <a:lstStyle/>
          <a:p>
            <a:r>
              <a:rPr lang="en-US" dirty="0" smtClean="0"/>
              <a:t>If 12.8 g of sodium react with 10.2 g of chlorine gas and 16.201 g of sodium chloride is produced, what is the percent yield? Use an ICE table.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Example – </a:t>
            </a:r>
            <a:r>
              <a:rPr lang="en-US" dirty="0" err="1" smtClean="0"/>
              <a:t>Thermochemical</a:t>
            </a:r>
            <a:r>
              <a:rPr lang="en-US" dirty="0" smtClean="0"/>
              <a:t> Equations</a:t>
            </a:r>
            <a:endParaRPr lang="en-US" dirty="0"/>
          </a:p>
        </p:txBody>
      </p:sp>
      <p:sp>
        <p:nvSpPr>
          <p:cNvPr id="5" name="Content Placeholder 4"/>
          <p:cNvSpPr>
            <a:spLocks noGrp="1"/>
          </p:cNvSpPr>
          <p:nvPr>
            <p:ph idx="1"/>
          </p:nvPr>
        </p:nvSpPr>
        <p:spPr/>
        <p:txBody>
          <a:bodyPr/>
          <a:lstStyle/>
          <a:p>
            <a:r>
              <a:rPr lang="en-US" dirty="0" smtClean="0"/>
              <a:t>When octane, C</a:t>
            </a:r>
            <a:r>
              <a:rPr lang="en-US" baseline="-25000" dirty="0" smtClean="0"/>
              <a:t>8</a:t>
            </a:r>
            <a:r>
              <a:rPr lang="en-US" dirty="0" smtClean="0"/>
              <a:t>H</a:t>
            </a:r>
            <a:r>
              <a:rPr lang="en-US" baseline="-25000" dirty="0" smtClean="0"/>
              <a:t>18</a:t>
            </a:r>
            <a:r>
              <a:rPr lang="en-US" dirty="0" smtClean="0"/>
              <a:t>, in gasoline burns in an automobile engine 8.5 x 10</a:t>
            </a:r>
            <a:r>
              <a:rPr lang="en-US" baseline="30000" dirty="0" smtClean="0"/>
              <a:t>3</a:t>
            </a:r>
            <a:r>
              <a:rPr lang="en-US" dirty="0" smtClean="0"/>
              <a:t> J of heat are released.  How many kJ of heat are released if 10.0 g of octane is combusted?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 </a:t>
            </a:r>
            <a:r>
              <a:rPr lang="en-US" dirty="0" err="1" smtClean="0"/>
              <a:t>Thermochemical</a:t>
            </a:r>
            <a:r>
              <a:rPr lang="en-US" dirty="0" smtClean="0"/>
              <a:t> Equations</a:t>
            </a:r>
            <a:endParaRPr lang="en-US" dirty="0"/>
          </a:p>
        </p:txBody>
      </p:sp>
      <p:sp>
        <p:nvSpPr>
          <p:cNvPr id="3" name="Content Placeholder 2"/>
          <p:cNvSpPr>
            <a:spLocks noGrp="1"/>
          </p:cNvSpPr>
          <p:nvPr>
            <p:ph idx="1"/>
          </p:nvPr>
        </p:nvSpPr>
        <p:spPr/>
        <p:txBody>
          <a:bodyPr/>
          <a:lstStyle/>
          <a:p>
            <a:r>
              <a:rPr lang="en-US" dirty="0" smtClean="0"/>
              <a:t>The electrolysis of water is an endothermic reaction, absorbing 286 kJ for each mole of liquid water decomposed into its elements. How many grams of water are decomposed if 5,000 kJ of energy are absorbed?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 </a:t>
            </a:r>
            <a:r>
              <a:rPr lang="en-US" dirty="0" err="1" smtClean="0"/>
              <a:t>Thermochemical</a:t>
            </a:r>
            <a:r>
              <a:rPr lang="en-US" dirty="0" smtClean="0"/>
              <a:t> Equations</a:t>
            </a:r>
            <a:endParaRPr lang="en-US" dirty="0"/>
          </a:p>
        </p:txBody>
      </p:sp>
      <p:sp>
        <p:nvSpPr>
          <p:cNvPr id="3" name="Content Placeholder 2"/>
          <p:cNvSpPr>
            <a:spLocks noGrp="1"/>
          </p:cNvSpPr>
          <p:nvPr>
            <p:ph idx="1"/>
          </p:nvPr>
        </p:nvSpPr>
        <p:spPr/>
        <p:txBody>
          <a:bodyPr/>
          <a:lstStyle/>
          <a:p>
            <a:r>
              <a:rPr lang="en-US" dirty="0" smtClean="0"/>
              <a:t>Solid sulfur reacts with carbon dioxide gas to produce sulfur dioxide gas and carbon solid, ∆H = -75.8 kJ. When 5.20 g of sulfur react with excess carbon dioxide, how many kJ of energy are evolved </a:t>
            </a:r>
            <a:r>
              <a:rPr lang="en-US" smtClean="0"/>
              <a:t>or absorbed?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p:cNvPicPr>
            <a:picLocks noChangeAspect="1" noChangeArrowheads="1"/>
          </p:cNvPicPr>
          <p:nvPr/>
        </p:nvPicPr>
        <p:blipFill>
          <a:blip r:embed="rId3" cstate="print"/>
          <a:srcRect/>
          <a:stretch>
            <a:fillRect/>
          </a:stretch>
        </p:blipFill>
        <p:spPr bwMode="auto">
          <a:xfrm>
            <a:off x="57150" y="1457325"/>
            <a:ext cx="9029700" cy="3943350"/>
          </a:xfrm>
          <a:prstGeom prst="rect">
            <a:avLst/>
          </a:prstGeom>
          <a:noFill/>
          <a:ln w="25400">
            <a:noFill/>
            <a:miter lim="800000"/>
            <a:headEnd/>
            <a:tailEnd/>
          </a:ln>
          <a:effec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lide Number Placeholder 6"/>
          <p:cNvSpPr>
            <a:spLocks noGrp="1"/>
          </p:cNvSpPr>
          <p:nvPr>
            <p:ph type="sldNum" sz="quarter" idx="12"/>
          </p:nvPr>
        </p:nvSpPr>
        <p:spPr/>
        <p:txBody>
          <a:bodyPr/>
          <a:lstStyle/>
          <a:p>
            <a:fld id="{EE1965C0-11DD-4FDF-A630-82CD4C6AF4AD}" type="slidenum">
              <a:rPr lang="en-US"/>
              <a:pPr/>
              <a:t>3</a:t>
            </a:fld>
            <a:endParaRPr lang="en-US"/>
          </a:p>
        </p:txBody>
      </p:sp>
      <p:sp>
        <p:nvSpPr>
          <p:cNvPr id="241666" name="Rectangle 2"/>
          <p:cNvSpPr>
            <a:spLocks noGrp="1" noChangeArrowheads="1"/>
          </p:cNvSpPr>
          <p:nvPr>
            <p:ph type="title"/>
          </p:nvPr>
        </p:nvSpPr>
        <p:spPr>
          <a:xfrm>
            <a:off x="457200" y="198438"/>
            <a:ext cx="8229600" cy="842962"/>
          </a:xfrm>
          <a:solidFill>
            <a:srgbClr val="FFCC99">
              <a:alpha val="19000"/>
            </a:srgbClr>
          </a:solidFill>
          <a:ln w="12700">
            <a:solidFill>
              <a:srgbClr val="000000"/>
            </a:solidFill>
          </a:ln>
        </p:spPr>
        <p:txBody>
          <a:bodyPr/>
          <a:lstStyle/>
          <a:p>
            <a:r>
              <a:rPr lang="en-US" b="1">
                <a:solidFill>
                  <a:srgbClr val="004CBC"/>
                </a:solidFill>
                <a:latin typeface="Times New Roman" pitchFamily="18" charset="0"/>
              </a:rPr>
              <a:t>Moles &amp; Equation Coefficients</a:t>
            </a:r>
          </a:p>
        </p:txBody>
      </p:sp>
      <p:sp>
        <p:nvSpPr>
          <p:cNvPr id="241667" name="Rectangle 3"/>
          <p:cNvSpPr>
            <a:spLocks noGrp="1" noChangeArrowheads="1"/>
          </p:cNvSpPr>
          <p:nvPr>
            <p:ph type="body" sz="half" idx="1"/>
          </p:nvPr>
        </p:nvSpPr>
        <p:spPr>
          <a:xfrm>
            <a:off x="192088" y="1149350"/>
            <a:ext cx="8775700" cy="603250"/>
          </a:xfrm>
        </p:spPr>
        <p:txBody>
          <a:bodyPr/>
          <a:lstStyle/>
          <a:p>
            <a:pPr algn="ctr">
              <a:lnSpc>
                <a:spcPct val="80000"/>
              </a:lnSpc>
              <a:spcBef>
                <a:spcPct val="50000"/>
              </a:spcBef>
              <a:buFontTx/>
              <a:buNone/>
            </a:pPr>
            <a:r>
              <a:rPr lang="en-US" dirty="0">
                <a:latin typeface="Times New Roman" pitchFamily="18" charset="0"/>
              </a:rPr>
              <a:t>2 NO(g) + O</a:t>
            </a:r>
            <a:r>
              <a:rPr lang="en-US" baseline="-25000" dirty="0">
                <a:latin typeface="Times New Roman" pitchFamily="18" charset="0"/>
              </a:rPr>
              <a:t>2</a:t>
            </a:r>
            <a:r>
              <a:rPr lang="en-US" dirty="0">
                <a:latin typeface="Times New Roman" pitchFamily="18" charset="0"/>
              </a:rPr>
              <a:t>(g)  </a:t>
            </a:r>
            <a:r>
              <a:rPr lang="en-US" dirty="0">
                <a:latin typeface="Times New Roman" pitchFamily="18" charset="0"/>
                <a:cs typeface="Arial" charset="0"/>
              </a:rPr>
              <a:t>→ 2 </a:t>
            </a:r>
            <a:r>
              <a:rPr lang="en-US" dirty="0" smtClean="0">
                <a:latin typeface="Times New Roman" pitchFamily="18" charset="0"/>
                <a:cs typeface="Arial" charset="0"/>
              </a:rPr>
              <a:t>NO</a:t>
            </a:r>
            <a:r>
              <a:rPr lang="en-US" baseline="-25000" dirty="0" smtClean="0">
                <a:latin typeface="Times New Roman" pitchFamily="18" charset="0"/>
                <a:cs typeface="Arial" charset="0"/>
              </a:rPr>
              <a:t>2</a:t>
            </a:r>
            <a:r>
              <a:rPr lang="en-US" dirty="0" smtClean="0">
                <a:latin typeface="Times New Roman" pitchFamily="18" charset="0"/>
                <a:cs typeface="Arial" charset="0"/>
              </a:rPr>
              <a:t>(g)</a:t>
            </a:r>
            <a:endParaRPr lang="en-US" dirty="0">
              <a:latin typeface="Times New Roman" pitchFamily="18" charset="0"/>
            </a:endParaRPr>
          </a:p>
        </p:txBody>
      </p:sp>
      <p:graphicFrame>
        <p:nvGraphicFramePr>
          <p:cNvPr id="241791" name="Group 127"/>
          <p:cNvGraphicFramePr>
            <a:graphicFrameLocks noGrp="1"/>
          </p:cNvGraphicFramePr>
          <p:nvPr>
            <p:ph sz="half" idx="2"/>
          </p:nvPr>
        </p:nvGraphicFramePr>
        <p:xfrm>
          <a:off x="685800" y="2057400"/>
          <a:ext cx="7974013" cy="3253106"/>
        </p:xfrm>
        <a:graphic>
          <a:graphicData uri="http://schemas.openxmlformats.org/drawingml/2006/table">
            <a:tbl>
              <a:tblPr/>
              <a:tblGrid>
                <a:gridCol w="2703513"/>
                <a:gridCol w="2647950"/>
                <a:gridCol w="2622550"/>
              </a:tblGrid>
              <a:tr h="5730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(g)</a:t>
                      </a:r>
                    </a:p>
                  </a:txBody>
                  <a:tcPr horzOverflow="overflow">
                    <a:lnL cap="flat">
                      <a:noFill/>
                    </a:lnL>
                    <a:lnR>
                      <a:noFill/>
                    </a:lnR>
                    <a:lnT w="38100" cap="flat" cmpd="sng" algn="ctr">
                      <a:solidFill>
                        <a:srgbClr val="B8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O</a:t>
                      </a:r>
                      <a:r>
                        <a:rPr kumimoji="0" lang="en-US" sz="2800" b="0" i="0" u="none" strike="noStrike" cap="none" normalizeH="0" baseline="-25000" dirty="0" smtClean="0">
                          <a:ln>
                            <a:noFill/>
                          </a:ln>
                          <a:solidFill>
                            <a:schemeClr val="tx1"/>
                          </a:solidFill>
                          <a:effectLst/>
                          <a:latin typeface="Times New Roman" pitchFamily="18" charset="0"/>
                        </a:rPr>
                        <a:t>2</a:t>
                      </a:r>
                      <a:r>
                        <a:rPr kumimoji="0" lang="en-US" sz="2800" b="0" i="0" u="none" strike="noStrike" cap="none" normalizeH="0" baseline="0" dirty="0" smtClean="0">
                          <a:ln>
                            <a:noFill/>
                          </a:ln>
                          <a:solidFill>
                            <a:schemeClr val="tx1"/>
                          </a:solidFill>
                          <a:effectLst/>
                          <a:latin typeface="Times New Roman" pitchFamily="18" charset="0"/>
                        </a:rPr>
                        <a:t>(g)</a:t>
                      </a:r>
                    </a:p>
                  </a:txBody>
                  <a:tcPr horzOverflow="overflow">
                    <a:lnL>
                      <a:noFill/>
                    </a:lnL>
                    <a:lnR>
                      <a:noFill/>
                    </a:lnR>
                    <a:lnT w="38100" cap="flat" cmpd="sng" algn="ctr">
                      <a:solidFill>
                        <a:srgbClr val="B8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NO</a:t>
                      </a:r>
                      <a:r>
                        <a:rPr kumimoji="0" lang="en-US" sz="2800" b="0" i="0" u="none" strike="noStrike" cap="none" normalizeH="0" baseline="-25000" smtClean="0">
                          <a:ln>
                            <a:noFill/>
                          </a:ln>
                          <a:solidFill>
                            <a:schemeClr val="tx1"/>
                          </a:solidFill>
                          <a:effectLst/>
                          <a:latin typeface="Times New Roman" pitchFamily="18" charset="0"/>
                        </a:rPr>
                        <a:t>2</a:t>
                      </a:r>
                      <a:r>
                        <a:rPr kumimoji="0" lang="en-US" sz="2800" b="0" i="0" u="none" strike="noStrike" cap="none" normalizeH="0" baseline="0" smtClean="0">
                          <a:ln>
                            <a:noFill/>
                          </a:ln>
                          <a:solidFill>
                            <a:schemeClr val="tx1"/>
                          </a:solidFill>
                          <a:effectLst/>
                          <a:latin typeface="Times New Roman" pitchFamily="18" charset="0"/>
                        </a:rPr>
                        <a:t>(g)</a:t>
                      </a:r>
                    </a:p>
                  </a:txBody>
                  <a:tcPr horzOverflow="overflow">
                    <a:lnL>
                      <a:noFill/>
                    </a:lnL>
                    <a:lnR cap="flat">
                      <a:noFill/>
                    </a:lnR>
                    <a:lnT w="38100" cap="flat" cmpd="sng" algn="ctr">
                      <a:solidFill>
                        <a:srgbClr val="B8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574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 molecules</a:t>
                      </a:r>
                    </a:p>
                  </a:txBody>
                  <a:tcPr horzOverflow="overflow">
                    <a:lnL cap="flat">
                      <a:noFill/>
                    </a:lnL>
                    <a:lnR>
                      <a:noFill/>
                    </a:lnR>
                    <a:lnT w="190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 molecule</a:t>
                      </a:r>
                    </a:p>
                  </a:txBody>
                  <a:tcPr horzOverflow="overflow">
                    <a:lnL>
                      <a:noFill/>
                    </a:lnL>
                    <a:lnR>
                      <a:noFill/>
                    </a:lnR>
                    <a:lnT w="190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 molecules</a:t>
                      </a:r>
                    </a:p>
                  </a:txBody>
                  <a:tcPr horzOverflow="overflow">
                    <a:lnL>
                      <a:noFill/>
                    </a:lnL>
                    <a:lnR cap="flat">
                      <a:noFill/>
                    </a:lnR>
                    <a:lnT w="19050" cap="flat" cmpd="sng" algn="ctr">
                      <a:solidFill>
                        <a:schemeClr val="tx1"/>
                      </a:solidFill>
                      <a:prstDash val="solid"/>
                      <a:round/>
                      <a:headEnd type="none" w="med" len="med"/>
                      <a:tailEnd type="none" w="med" len="med"/>
                    </a:lnT>
                    <a:lnB>
                      <a:noFill/>
                    </a:lnB>
                    <a:lnTlToBr>
                      <a:noFill/>
                    </a:lnTlToBr>
                    <a:lnBlToTr>
                      <a:noFill/>
                    </a:lnBlToTr>
                    <a:noFill/>
                  </a:tcPr>
                </a:tc>
              </a:tr>
              <a:tr h="5730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2000 molecules</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1000 molecules</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2000 molecules</a:t>
                      </a:r>
                    </a:p>
                  </a:txBody>
                  <a:tcPr horzOverflow="overflow">
                    <a:lnL>
                      <a:noFill/>
                    </a:lnL>
                    <a:lnR cap="flat">
                      <a:noFill/>
                    </a:lnR>
                    <a:lnT>
                      <a:noFill/>
                    </a:lnT>
                    <a:lnB>
                      <a:noFill/>
                    </a:lnB>
                    <a:lnTlToBr>
                      <a:noFill/>
                    </a:lnTlToBr>
                    <a:lnBlToTr>
                      <a:noFill/>
                    </a:lnBlToTr>
                    <a:noFill/>
                  </a:tcPr>
                </a:tc>
              </a:tr>
              <a:tr h="574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12.04 </a:t>
                      </a:r>
                      <a:r>
                        <a:rPr kumimoji="0" lang="en-US" sz="2800" b="0" i="0" u="none" strike="noStrike" cap="none" normalizeH="0" baseline="0" dirty="0" smtClean="0">
                          <a:ln>
                            <a:noFill/>
                          </a:ln>
                          <a:solidFill>
                            <a:schemeClr val="tx1"/>
                          </a:solidFill>
                          <a:effectLst/>
                          <a:latin typeface="Times New Roman" pitchFamily="18" charset="0"/>
                          <a:cs typeface="Arial" charset="0"/>
                        </a:rPr>
                        <a:t>× 10</a:t>
                      </a:r>
                      <a:r>
                        <a:rPr kumimoji="0" lang="en-US" sz="2800" b="0" i="0" u="none" strike="noStrike" cap="none" normalizeH="0" baseline="30000" dirty="0" smtClean="0">
                          <a:ln>
                            <a:noFill/>
                          </a:ln>
                          <a:solidFill>
                            <a:schemeClr val="tx1"/>
                          </a:solidFill>
                          <a:effectLst/>
                          <a:latin typeface="Times New Roman" pitchFamily="18" charset="0"/>
                          <a:cs typeface="Arial" charset="0"/>
                        </a:rPr>
                        <a:t>23</a:t>
                      </a:r>
                      <a:r>
                        <a:rPr kumimoji="0" lang="en-US" sz="2800" b="0" i="0" u="none" strike="noStrike" cap="none" normalizeH="0" baseline="0" dirty="0" smtClean="0">
                          <a:ln>
                            <a:noFill/>
                          </a:ln>
                          <a:solidFill>
                            <a:schemeClr val="tx1"/>
                          </a:solidFill>
                          <a:effectLst/>
                          <a:latin typeface="Times New Roman" pitchFamily="18" charset="0"/>
                          <a:cs typeface="Arial" charset="0"/>
                        </a:rPr>
                        <a:t> molecules</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6.02 </a:t>
                      </a:r>
                      <a:r>
                        <a:rPr kumimoji="0" lang="en-US" sz="2800" b="0" i="0" u="none" strike="noStrike" cap="none" normalizeH="0" baseline="0" smtClean="0">
                          <a:ln>
                            <a:noFill/>
                          </a:ln>
                          <a:solidFill>
                            <a:schemeClr val="tx1"/>
                          </a:solidFill>
                          <a:effectLst/>
                          <a:latin typeface="Times New Roman" pitchFamily="18" charset="0"/>
                          <a:cs typeface="Arial" charset="0"/>
                        </a:rPr>
                        <a:t>× 10</a:t>
                      </a:r>
                      <a:r>
                        <a:rPr kumimoji="0" lang="en-US" sz="2800" b="0" i="0" u="none" strike="noStrike" cap="none" normalizeH="0" baseline="30000" smtClean="0">
                          <a:ln>
                            <a:noFill/>
                          </a:ln>
                          <a:solidFill>
                            <a:schemeClr val="tx1"/>
                          </a:solidFill>
                          <a:effectLst/>
                          <a:latin typeface="Times New Roman" pitchFamily="18" charset="0"/>
                          <a:cs typeface="Arial" charset="0"/>
                        </a:rPr>
                        <a:t>23</a:t>
                      </a:r>
                      <a:r>
                        <a:rPr kumimoji="0" lang="en-US" sz="2800" b="0" i="0" u="none" strike="noStrike" cap="none" normalizeH="0" baseline="0" smtClean="0">
                          <a:ln>
                            <a:noFill/>
                          </a:ln>
                          <a:solidFill>
                            <a:schemeClr val="tx1"/>
                          </a:solidFill>
                          <a:effectLst/>
                          <a:latin typeface="Times New Roman" pitchFamily="18" charset="0"/>
                          <a:cs typeface="Arial" charset="0"/>
                        </a:rPr>
                        <a:t> molecules</a:t>
                      </a:r>
                      <a:endParaRPr kumimoji="0" lang="en-US" sz="2800" b="0" i="0" u="none" strike="noStrike" cap="none" normalizeH="0" baseline="30000" smtClean="0">
                        <a:ln>
                          <a:noFill/>
                        </a:ln>
                        <a:solidFill>
                          <a:schemeClr val="tx1"/>
                        </a:solidFill>
                        <a:effectLst/>
                        <a:latin typeface="Times New Roman" pitchFamily="18" charset="0"/>
                        <a:cs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12.04 </a:t>
                      </a:r>
                      <a:r>
                        <a:rPr kumimoji="0" lang="en-US" sz="2800" b="0" i="0" u="none" strike="noStrike" cap="none" normalizeH="0" baseline="0" smtClean="0">
                          <a:ln>
                            <a:noFill/>
                          </a:ln>
                          <a:solidFill>
                            <a:schemeClr val="tx1"/>
                          </a:solidFill>
                          <a:effectLst/>
                          <a:latin typeface="Times New Roman" pitchFamily="18" charset="0"/>
                          <a:cs typeface="Arial" charset="0"/>
                        </a:rPr>
                        <a:t>× 10</a:t>
                      </a:r>
                      <a:r>
                        <a:rPr kumimoji="0" lang="en-US" sz="2800" b="0" i="0" u="none" strike="noStrike" cap="none" normalizeH="0" baseline="30000" smtClean="0">
                          <a:ln>
                            <a:noFill/>
                          </a:ln>
                          <a:solidFill>
                            <a:schemeClr val="tx1"/>
                          </a:solidFill>
                          <a:effectLst/>
                          <a:latin typeface="Times New Roman" pitchFamily="18" charset="0"/>
                          <a:cs typeface="Arial" charset="0"/>
                        </a:rPr>
                        <a:t>23</a:t>
                      </a:r>
                      <a:r>
                        <a:rPr kumimoji="0" lang="en-US" sz="2800" b="0" i="0" u="none" strike="noStrike" cap="none" normalizeH="0" baseline="0" smtClean="0">
                          <a:ln>
                            <a:noFill/>
                          </a:ln>
                          <a:solidFill>
                            <a:schemeClr val="tx1"/>
                          </a:solidFill>
                          <a:effectLst/>
                          <a:latin typeface="Times New Roman" pitchFamily="18" charset="0"/>
                          <a:cs typeface="Arial" charset="0"/>
                        </a:rPr>
                        <a:t> molecules</a:t>
                      </a: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a:noFill/>
                    </a:lnL>
                    <a:lnR cap="flat">
                      <a:noFill/>
                    </a:lnR>
                    <a:ln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2 moles</a:t>
                      </a:r>
                    </a:p>
                  </a:txBody>
                  <a:tcPr horzOverflow="overflow">
                    <a:lnL cap="flat">
                      <a:noFill/>
                    </a:lnL>
                    <a:lnR>
                      <a:noFill/>
                    </a:lnR>
                    <a:lnT>
                      <a:noFill/>
                    </a:lnT>
                    <a:lnB w="38100" cap="flat" cmpd="sng" algn="ctr">
                      <a:solidFill>
                        <a:srgbClr val="B8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 mole</a:t>
                      </a:r>
                    </a:p>
                  </a:txBody>
                  <a:tcPr horzOverflow="overflow">
                    <a:lnL>
                      <a:noFill/>
                    </a:lnL>
                    <a:lnR>
                      <a:noFill/>
                    </a:lnR>
                    <a:lnT>
                      <a:noFill/>
                    </a:lnT>
                    <a:lnB w="38100" cap="flat" cmpd="sng" algn="ctr">
                      <a:solidFill>
                        <a:srgbClr val="B8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2 moles</a:t>
                      </a:r>
                    </a:p>
                  </a:txBody>
                  <a:tcPr horzOverflow="overflow">
                    <a:lnL>
                      <a:noFill/>
                    </a:lnL>
                    <a:lnR cap="flat">
                      <a:noFill/>
                    </a:lnR>
                    <a:lnT>
                      <a:noFill/>
                    </a:lnT>
                    <a:lnB w="38100" cap="flat" cmpd="sng" algn="ctr">
                      <a:solidFill>
                        <a:srgbClr val="B8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17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1" descr="1002"/>
          <p:cNvPicPr>
            <a:picLocks noChangeAspect="1" noChangeArrowheads="1"/>
          </p:cNvPicPr>
          <p:nvPr/>
        </p:nvPicPr>
        <p:blipFill>
          <a:blip r:embed="rId3" cstate="print"/>
          <a:srcRect/>
          <a:stretch>
            <a:fillRect/>
          </a:stretch>
        </p:blipFill>
        <p:spPr bwMode="auto">
          <a:xfrm>
            <a:off x="88900" y="1182688"/>
            <a:ext cx="8964613" cy="4491037"/>
          </a:xfrm>
          <a:prstGeom prst="rect">
            <a:avLst/>
          </a:prstGeom>
          <a:noFill/>
          <a:ln w="9525">
            <a:noFill/>
            <a:miter lim="800000"/>
            <a:headEnd/>
            <a:tailEnd/>
          </a:ln>
          <a:effectLst/>
        </p:spPr>
      </p:pic>
      <p:sp>
        <p:nvSpPr>
          <p:cNvPr id="9218" name="Rectangle 2" hidden="1"/>
          <p:cNvSpPr>
            <a:spLocks noGrp="1" noChangeArrowheads="1"/>
          </p:cNvSpPr>
          <p:nvPr>
            <p:ph type="title"/>
          </p:nvPr>
        </p:nvSpPr>
        <p:spPr/>
        <p:txBody>
          <a:bodyPr/>
          <a:lstStyle/>
          <a:p>
            <a:endParaRPr lang="en-US"/>
          </a:p>
        </p:txBody>
      </p:sp>
      <p:sp>
        <p:nvSpPr>
          <p:cNvPr id="9219" name="Rectangle 3"/>
          <p:cNvSpPr>
            <a:spLocks noChangeArrowheads="1"/>
          </p:cNvSpPr>
          <p:nvPr/>
        </p:nvSpPr>
        <p:spPr bwMode="auto">
          <a:xfrm>
            <a:off x="7843838" y="6584950"/>
            <a:ext cx="1300162" cy="265113"/>
          </a:xfrm>
          <a:prstGeom prst="rect">
            <a:avLst/>
          </a:prstGeom>
          <a:noFill/>
          <a:ln w="9525">
            <a:noFill/>
            <a:miter lim="800000"/>
            <a:headEnd/>
            <a:tailEnd/>
          </a:ln>
          <a:effectLst/>
        </p:spPr>
        <p:txBody>
          <a:bodyPr wrap="none" lIns="82058" tIns="41029" rIns="82058" bIns="41029"/>
          <a:lstStyle/>
          <a:p>
            <a:pPr algn="r" defTabSz="820738" eaLnBrk="0" hangingPunct="0"/>
            <a:r>
              <a:rPr lang="en-US" sz="1200" b="1"/>
              <a:t>Fig. 10-2, p. 276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Stoichiometry</a:t>
            </a:r>
            <a:endParaRPr lang="en-US" dirty="0"/>
          </a:p>
        </p:txBody>
      </p:sp>
      <p:sp>
        <p:nvSpPr>
          <p:cNvPr id="3" name="Content Placeholder 2"/>
          <p:cNvSpPr>
            <a:spLocks noGrp="1"/>
          </p:cNvSpPr>
          <p:nvPr>
            <p:ph idx="1"/>
          </p:nvPr>
        </p:nvSpPr>
        <p:spPr/>
        <p:txBody>
          <a:bodyPr/>
          <a:lstStyle/>
          <a:p>
            <a:r>
              <a:rPr lang="en-US" dirty="0" smtClean="0"/>
              <a:t>Iron metal reacts with powdered sulfur, S,  in the presence of heat to produce iron(III) sulfide.</a:t>
            </a:r>
          </a:p>
          <a:p>
            <a:r>
              <a:rPr lang="en-US" dirty="0" smtClean="0"/>
              <a:t>How many moles of sulfur react with 1.50 moles of iron?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Stoichiometry</a:t>
            </a:r>
            <a:endParaRPr lang="en-US" dirty="0"/>
          </a:p>
        </p:txBody>
      </p:sp>
      <p:sp>
        <p:nvSpPr>
          <p:cNvPr id="3" name="Content Placeholder 2"/>
          <p:cNvSpPr>
            <a:spLocks noGrp="1"/>
          </p:cNvSpPr>
          <p:nvPr>
            <p:ph idx="1"/>
          </p:nvPr>
        </p:nvSpPr>
        <p:spPr/>
        <p:txBody>
          <a:bodyPr/>
          <a:lstStyle/>
          <a:p>
            <a:r>
              <a:rPr lang="en-US" dirty="0" smtClean="0"/>
              <a:t>How many liters of carbon dioxide are produced when 2.25 L of propane, C</a:t>
            </a:r>
            <a:r>
              <a:rPr lang="en-US" baseline="-25000" dirty="0" smtClean="0"/>
              <a:t>3</a:t>
            </a:r>
            <a:r>
              <a:rPr lang="en-US" dirty="0" smtClean="0"/>
              <a:t>H</a:t>
            </a:r>
            <a:r>
              <a:rPr lang="en-US" baseline="-25000" dirty="0" smtClean="0"/>
              <a:t>8</a:t>
            </a:r>
            <a:r>
              <a:rPr lang="en-US" dirty="0" smtClean="0"/>
              <a:t>, a hydrocarbon, undergo combustion.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Stoichiometry</a:t>
            </a:r>
            <a:endParaRPr lang="en-US" dirty="0"/>
          </a:p>
        </p:txBody>
      </p:sp>
      <p:sp>
        <p:nvSpPr>
          <p:cNvPr id="3" name="Content Placeholder 2"/>
          <p:cNvSpPr>
            <a:spLocks noGrp="1"/>
          </p:cNvSpPr>
          <p:nvPr>
            <p:ph idx="1"/>
          </p:nvPr>
        </p:nvSpPr>
        <p:spPr/>
        <p:txBody>
          <a:bodyPr/>
          <a:lstStyle/>
          <a:p>
            <a:r>
              <a:rPr lang="en-US" dirty="0" smtClean="0"/>
              <a:t>How many grams of oxygen gas must react with excess zinc to produce 1.28 g of zinc oxide?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Stoichiometry</a:t>
            </a:r>
            <a:endParaRPr lang="en-US" dirty="0"/>
          </a:p>
        </p:txBody>
      </p:sp>
      <p:sp>
        <p:nvSpPr>
          <p:cNvPr id="3" name="Content Placeholder 2"/>
          <p:cNvSpPr>
            <a:spLocks noGrp="1"/>
          </p:cNvSpPr>
          <p:nvPr>
            <p:ph idx="1"/>
          </p:nvPr>
        </p:nvSpPr>
        <p:spPr/>
        <p:txBody>
          <a:bodyPr/>
          <a:lstStyle/>
          <a:p>
            <a:r>
              <a:rPr lang="en-US" dirty="0" smtClean="0"/>
              <a:t>Calcium </a:t>
            </a:r>
            <a:r>
              <a:rPr lang="en-US" dirty="0" err="1" smtClean="0"/>
              <a:t>cyanamide</a:t>
            </a:r>
            <a:r>
              <a:rPr lang="en-US" dirty="0" smtClean="0"/>
              <a:t>, CaCN</a:t>
            </a:r>
            <a:r>
              <a:rPr lang="en-US" baseline="-25000" dirty="0" smtClean="0"/>
              <a:t>2</a:t>
            </a:r>
            <a:r>
              <a:rPr lang="en-US" dirty="0" smtClean="0"/>
              <a:t>, reacts with water to form calcium carbonate and ammonia gas. How many grams of water are needed to react with 75.0 g of calcium </a:t>
            </a:r>
            <a:r>
              <a:rPr lang="en-US" dirty="0" err="1" smtClean="0"/>
              <a:t>cyanamide</a:t>
            </a:r>
            <a:r>
              <a:rPr lang="en-US"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Stoichiometry</a:t>
            </a:r>
            <a:endParaRPr lang="en-US" dirty="0"/>
          </a:p>
        </p:txBody>
      </p:sp>
      <p:sp>
        <p:nvSpPr>
          <p:cNvPr id="3" name="Content Placeholder 2"/>
          <p:cNvSpPr>
            <a:spLocks noGrp="1"/>
          </p:cNvSpPr>
          <p:nvPr>
            <p:ph idx="1"/>
          </p:nvPr>
        </p:nvSpPr>
        <p:spPr/>
        <p:txBody>
          <a:bodyPr/>
          <a:lstStyle/>
          <a:p>
            <a:r>
              <a:rPr lang="en-US" dirty="0" smtClean="0"/>
              <a:t>When ferric oxide is heated with carbon, molten iron and carbon monoxide are produced. </a:t>
            </a:r>
          </a:p>
          <a:p>
            <a:r>
              <a:rPr lang="en-US" dirty="0" smtClean="0"/>
              <a:t>How many kilograms of iron are produced if 1.0 pounds of carbon react with excess ferric oxide?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TotalTime>
  <Words>617</Words>
  <Application>Microsoft Office PowerPoint</Application>
  <PresentationFormat>On-screen Show (4:3)</PresentationFormat>
  <Paragraphs>72</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Chemistry 120</vt:lpstr>
      <vt:lpstr>PowerPoint Presentation</vt:lpstr>
      <vt:lpstr>Moles &amp; Equation Coefficients</vt:lpstr>
      <vt:lpstr>PowerPoint Presentation</vt:lpstr>
      <vt:lpstr>Example - Stoichiometry</vt:lpstr>
      <vt:lpstr>Example - Stoichiometry</vt:lpstr>
      <vt:lpstr>Example - Stoichiometry</vt:lpstr>
      <vt:lpstr>Example - Stoichiometry</vt:lpstr>
      <vt:lpstr>Example - Stoichiometry</vt:lpstr>
      <vt:lpstr>Example – Percent Yield</vt:lpstr>
      <vt:lpstr>PowerPoint Presentation</vt:lpstr>
      <vt:lpstr>Example – Limiting Reagent</vt:lpstr>
      <vt:lpstr>Example – Limiting Reagent</vt:lpstr>
      <vt:lpstr>Example – Limiting Reagent</vt:lpstr>
      <vt:lpstr>Example – Thermochemical Equations</vt:lpstr>
      <vt:lpstr>Example – Thermochemical Equations</vt:lpstr>
      <vt:lpstr>Example – Thermochemical Equations</vt:lpstr>
    </vt:vector>
  </TitlesOfParts>
  <Company>GCCCD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Chemistry 120</dc:title>
  <dc:creator>Diana.Vance</dc:creator>
  <cp:lastModifiedBy>Martin Larter</cp:lastModifiedBy>
  <cp:revision>22</cp:revision>
  <dcterms:created xsi:type="dcterms:W3CDTF">2009-09-11T00:22:07Z</dcterms:created>
  <dcterms:modified xsi:type="dcterms:W3CDTF">2012-01-22T23:30:34Z</dcterms:modified>
</cp:coreProperties>
</file>